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13"/>
  </p:notesMasterIdLst>
  <p:handoutMasterIdLst>
    <p:handoutMasterId r:id="rId14"/>
  </p:handoutMasterIdLst>
  <p:sldIdLst>
    <p:sldId id="258" r:id="rId2"/>
    <p:sldId id="382" r:id="rId3"/>
    <p:sldId id="442" r:id="rId4"/>
    <p:sldId id="445" r:id="rId5"/>
    <p:sldId id="433" r:id="rId6"/>
    <p:sldId id="447" r:id="rId7"/>
    <p:sldId id="431" r:id="rId8"/>
    <p:sldId id="434" r:id="rId9"/>
    <p:sldId id="448" r:id="rId10"/>
    <p:sldId id="449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112" d="100"/>
          <a:sy n="112" d="100"/>
        </p:scale>
        <p:origin x="6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2018-09-17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22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67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21 września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4" y="157531"/>
            <a:ext cx="5962405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98212"/>
              </p:ext>
            </p:extLst>
          </p:nvPr>
        </p:nvGraphicFramePr>
        <p:xfrm>
          <a:off x="77724" y="1373474"/>
          <a:ext cx="8951313" cy="255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932"/>
                <a:gridCol w="1264778"/>
                <a:gridCol w="3888336"/>
                <a:gridCol w="2615013"/>
                <a:gridCol w="765254"/>
              </a:tblGrid>
              <a:tr h="566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398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Wykorzystanie ciepła odpadowego z kogeneracji na potrzeby chłodu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premiuje wykorzystanie ciepła odpadowego z układu kogeneracyjnego na potrzeby wentylacji i chłodu.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wykorzystanie ciepła odpadowego z układu kogeneracyjnego na potrzeby wytwarzania energii chłodu.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 wybudowanie systemu trigeneracyjnego na potrzeby obiektu – 4 pkt.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320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01" y="276520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138" y="293611"/>
            <a:ext cx="4151736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0377" y="1042586"/>
            <a:ext cx="84547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szczegółowe wyboru projektów konkursowych </a:t>
            </a:r>
            <a:r>
              <a:rPr lang="pl-PL" sz="3200" dirty="0" smtClean="0">
                <a:latin typeface="+mn-lt"/>
              </a:rPr>
              <a:t>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200" b="1" dirty="0">
                <a:latin typeface="+mn-lt"/>
              </a:rPr>
              <a:t>Działanie 4.2 „Efektywność energetyczna</a:t>
            </a:r>
            <a:r>
              <a:rPr lang="pl-PL" sz="3200" b="1" dirty="0" smtClean="0">
                <a:latin typeface="+mn-lt"/>
              </a:rPr>
              <a:t>”, </a:t>
            </a:r>
            <a:br>
              <a:rPr lang="pl-PL" sz="3200" b="1" dirty="0" smtClean="0">
                <a:latin typeface="+mn-lt"/>
              </a:rPr>
            </a:br>
            <a:r>
              <a:rPr lang="pl-PL" sz="3200" b="1" dirty="0" smtClean="0">
                <a:latin typeface="+mn-lt"/>
              </a:rPr>
              <a:t>typ </a:t>
            </a:r>
            <a:r>
              <a:rPr lang="pl-PL" sz="3200" b="1" dirty="0">
                <a:latin typeface="+mn-lt"/>
              </a:rPr>
              <a:t>projektu: </a:t>
            </a:r>
            <a:r>
              <a:rPr lang="pl-PL" sz="3200" b="1" dirty="0" smtClean="0">
                <a:latin typeface="+mn-lt"/>
              </a:rPr>
              <a:t>„Wysokosprawna kogeneracja” </a:t>
            </a:r>
            <a:endParaRPr lang="pl-PL" sz="32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78" y="200260"/>
            <a:ext cx="4146477" cy="4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39663"/>
              </p:ext>
            </p:extLst>
          </p:nvPr>
        </p:nvGraphicFramePr>
        <p:xfrm>
          <a:off x="184638" y="1383523"/>
          <a:ext cx="8669216" cy="4056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13"/>
                <a:gridCol w="1247686"/>
                <a:gridCol w="5059111"/>
                <a:gridCol w="871671"/>
                <a:gridCol w="1068635"/>
              </a:tblGrid>
              <a:tr h="67941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16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Instalacja będąca przedmiotem projektu spełnia warunki dla wysokosprawnej kogeneracji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</a:t>
                      </a: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 RPO WM 2014-2020, w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ramach kryterium ocenie podlegać będzie, czy nowe instalacje wysokosprawnej kogeneracji osiągają co najmniej 10% uzysku efektywności energetycznej w porównaniu do rozdzielonej produkcji energii cieplnej i elektrycznej zgodnie z metodologią określoną w załączniku II do dyrektywy 2012/27/UE przy zastosowaniu najlepszych dostępnych technologii.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Redukcja CO2 o 30% w wyniku realizacji inwestycji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 w ramach kryterium ocenie podlegać będzie, czy w przypadku przebudowanych instalacji wysokosprawnej kogeneracji, instalacja przyczynia się do redukcji emisji CO2 o co najmniej 30%.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0/1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592" y="225245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26319"/>
            <a:ext cx="7886700" cy="933450"/>
          </a:xfrm>
        </p:spPr>
        <p:txBody>
          <a:bodyPr/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Działanie 4.2</a:t>
            </a:r>
            <a:br>
              <a:rPr lang="pl-PL" sz="2400" b="1" dirty="0" smtClean="0"/>
            </a:br>
            <a:r>
              <a:rPr lang="pl-PL" sz="2400" b="1" dirty="0" smtClean="0"/>
              <a:t>Typ projektu: Efektywność energetyczna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Kryteria nie będą stosowane w sytuacji, gdy wartość alokacji przeznaczona na dofinansowanie projektów w konkursie będzie pozwalała na wybranie do dofinansowania wszystkich projektów, które miałyby być oceniane pod względem niniejszych kryteriów.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Jeżeli kryteria będą stosowane, nie ma konieczności uzyskania minimalnej  liczby punktów. Wysoka jakość projektów zagwarantowana jest bardzo ambitnymi i trudnymi do spełnienia kryteriami dostępu.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2009" y="1039638"/>
            <a:ext cx="448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2" y="276520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25181"/>
              </p:ext>
            </p:extLst>
          </p:nvPr>
        </p:nvGraphicFramePr>
        <p:xfrm>
          <a:off x="239282" y="1373474"/>
          <a:ext cx="8810714" cy="393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378"/>
                <a:gridCol w="1318501"/>
                <a:gridCol w="3249448"/>
                <a:gridCol w="2977987"/>
                <a:gridCol w="914400"/>
              </a:tblGrid>
              <a:tr h="26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181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AutoNum type="arabicPeriod"/>
                      </a:pPr>
                      <a:r>
                        <a:rPr lang="pl-PL" sz="1200">
                          <a:effectLst/>
                          <a:latin typeface="+mj-lt"/>
                        </a:rPr>
                        <a:t> 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kosztowa: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Nakład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środków finansowych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UE na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MWh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planowanej rocznej produkcji energii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</a:t>
                      </a: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 RPO WM 2014-2020, w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ramach kryterium oceniany będzie nakład środków finansowych UE przeznaczonych na uzyskanie 1 MWh energii. E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fektywność kosztowa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obliczana jest stosunkiem nakładów inwestycyjnych niezbędnych do uzyskania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rocznej planowanej produkcji energii elektrycznej i cieplnej.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 marR="90170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72390" marR="90170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powiązane ze wskaźnikami:</a:t>
                      </a:r>
                    </a:p>
                    <a:p>
                      <a:pPr marL="358775" marR="90170" lvl="0" indent="-179388"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Dodatkowa zdolność wytwarzania energii elektrycznej w warunkach wysokosprawnej kogeneracji {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MWhe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/rok]</a:t>
                      </a:r>
                    </a:p>
                    <a:p>
                      <a:pPr marL="358775" marR="90170" lvl="0" indent="-179388"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Dodatkowa zdolność wytwarzania energii cieplnej w warunkach wysokosprawnej kogeneracji [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MWht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/rok]</a:t>
                      </a:r>
                    </a:p>
                    <a:p>
                      <a:pPr marL="179388" marR="90170" indent="0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premiuje projekty, w których koszt ten jest najniższy.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 marR="89535">
                        <a:spcAft>
                          <a:spcPts val="12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przyznawane są następująco:</a:t>
                      </a:r>
                    </a:p>
                    <a:p>
                      <a:pPr marL="342900" marR="89535" lvl="0" indent="-163513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≤ 400 – 8 pkt.</a:t>
                      </a:r>
                    </a:p>
                    <a:p>
                      <a:pPr marL="342900" marR="89535" lvl="0" indent="-163513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&lt; x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600 – 6 pkt. </a:t>
                      </a:r>
                    </a:p>
                    <a:p>
                      <a:pPr marL="342900" marR="89535" lvl="0" indent="-163513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&lt; x ≤ 800 – 4 pkt.</a:t>
                      </a:r>
                    </a:p>
                    <a:p>
                      <a:pPr marL="342900" marR="89535" lvl="0" indent="-163513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x ≤ 1200 – 2 pkt.</a:t>
                      </a:r>
                    </a:p>
                    <a:p>
                      <a:pPr marL="342900" marR="89535" lvl="0" indent="-163513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&gt; 1200 </a:t>
                      </a:r>
                      <a:r>
                        <a:rPr lang="pl-PL" sz="1200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lub brak informacji w tym zakresie  – 0 pkt. </a:t>
                      </a:r>
                    </a:p>
                    <a:p>
                      <a:pPr marL="179705" marR="89535">
                        <a:spcAft>
                          <a:spcPts val="120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260" y="242337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94464"/>
              </p:ext>
            </p:extLst>
          </p:nvPr>
        </p:nvGraphicFramePr>
        <p:xfrm>
          <a:off x="196553" y="1373474"/>
          <a:ext cx="8853443" cy="5214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404"/>
                <a:gridCol w="1416204"/>
                <a:gridCol w="3249448"/>
                <a:gridCol w="2975171"/>
                <a:gridCol w="917216"/>
              </a:tblGrid>
              <a:tr h="26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137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2.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Efektywność kosztowa:</a:t>
                      </a:r>
                    </a:p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Nakład środków finansowych UE na jednostkową redukcję rocznej emisji CO2 </a:t>
                      </a: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 ramach kryterium oceniana będzie efektywność kosztowa obliczana stosunkiem wydatków planowanych do poniesienia ze środków UE, na redukcję 1 tony ekwiwalentu CO2/rok.</a:t>
                      </a:r>
                    </a:p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premiuje projekty, w których koszt ten jest najniższy.</a:t>
                      </a:r>
                    </a:p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redukcji tony emisji CO2/rok, w wyniku realizacji projektu, powinna zostać wyrażona wskaźnikiem:</a:t>
                      </a:r>
                    </a:p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Szacowany roczny spadek emisji gazów cieplarnianych [tony równoważnika CO2] (CI 34)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przyznawane są następująco: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≤ 300 – 8 pkt.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&lt; x ≤ 1200 – 6 pkt. 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 &lt; x ≤  2100– 4 pkt. 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 &lt; x ≤  3000 – 2 pkt.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&gt;  3000 lub brak informacji w tym zakresie – 0 pkt. </a:t>
                      </a:r>
                    </a:p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Stopień redukcji CO2 </a:t>
                      </a:r>
                    </a:p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2014-202, w ramach kryterium oceniana będzie wartość redukcji gazów cieplarnianych na podstawie wartości redukcji wyrażonej w ekwiwalencie CO2. </a:t>
                      </a:r>
                    </a:p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redukcji tony emisji CO2/rok, w wyniku realizacji projektu, powinna zostać wyrażona wskaźnikiem:</a:t>
                      </a:r>
                    </a:p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Szacowany roczny spadek emisji gazów cieplarnianych [tony równoważnika CO2] (CI 34)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2390" marR="90170" indent="120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przyznawane są następująco: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pkt – X &gt; 750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pkt –  750 ≥ X &gt; 500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pkt – 500 ≥ X &gt; 250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pkt -  250 ≥ X &gt; 50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≥ X lub brak informacji w tym zakresie – 0 pkt.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260" y="252112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3014"/>
              </p:ext>
            </p:extLst>
          </p:nvPr>
        </p:nvGraphicFramePr>
        <p:xfrm>
          <a:off x="222191" y="1494991"/>
          <a:ext cx="8733802" cy="521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14"/>
                <a:gridCol w="1211716"/>
                <a:gridCol w="3119215"/>
                <a:gridCol w="2649196"/>
                <a:gridCol w="1298961"/>
              </a:tblGrid>
              <a:tr h="611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662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Stopień redukcji emisji pyłu PM10 (w %)</a:t>
                      </a: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2014-202, w ramach kryterium ocenie podlegać będzie wartość redukcji emisji pyłu zawieszonego PM10 [%/rok]. </a:t>
                      </a:r>
                    </a:p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Wielkość redukcji wyrażona w % jako stosunek wielkości emisji zredukowanych do wielkości emisji bazowych, określonych w oparciu o dokumentacje stanowiące podstawę do aktualizacji programów ochrony powietrza.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12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przyznawane są następująco:</a:t>
                      </a:r>
                    </a:p>
                    <a:p>
                      <a:pPr marL="342900" marR="89535" lvl="0" indent="-163513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pkt  - X ≥ 60 % </a:t>
                      </a:r>
                    </a:p>
                    <a:p>
                      <a:pPr marL="342900" marR="89535" lvl="0" indent="-163513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pkt –  60 % &gt; X ≥ 30 %</a:t>
                      </a:r>
                    </a:p>
                    <a:p>
                      <a:pPr marL="342900" marR="89535" lvl="0" indent="-163513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pkt – 30 % &gt; X ≥ 10 %</a:t>
                      </a:r>
                    </a:p>
                    <a:p>
                      <a:pPr marL="342900" marR="89535" lvl="0" indent="-163513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pkt -  10% &gt; X ≥ 3 %</a:t>
                      </a:r>
                    </a:p>
                    <a:p>
                      <a:pPr marL="342900" marR="89535" lvl="0" indent="-163513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3 % &gt; X ≥ 0 % lub brak informacji w tym zakresie- 0 pkt.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21832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Wytwarzanie energii ze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źródeł odnawialnych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 kryterium promuje instalacje wykorzystujące energię ze źródeł odnawialnych. Kryterium uznaje się za spełnione, jeżeli energia odnawialna jest jedynym rodzajem paliwa podstawowego.</a:t>
                      </a:r>
                    </a:p>
                    <a:p>
                      <a:pPr marL="72390" marR="9017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powiązane ze wskaźnikami: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Dodatkowa zdolność wytwarzania energii elektrycznej ze źródeł odnawialnych [MWe]</a:t>
                      </a:r>
                    </a:p>
                    <a:p>
                      <a:pPr marL="358775" marR="90170" lvl="0" indent="-27305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­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Dodatkowa zdolność wytwarzania energii cieplnej ze źródeł odnawialnych [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MWt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 instalacje wykorzystujące energię ze źródeł odnawialnych. Kryterium uznaje się za spełnione, jeżeli energia odnawialna jest jedynym rodzajem paliwa podstawowego – 3 pkt.</a:t>
                      </a:r>
                    </a:p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2390" marR="9017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46" y="259428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70768"/>
              </p:ext>
            </p:extLst>
          </p:nvPr>
        </p:nvGraphicFramePr>
        <p:xfrm>
          <a:off x="77724" y="1373474"/>
          <a:ext cx="8951313" cy="5323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837"/>
                <a:gridCol w="1375873"/>
                <a:gridCol w="3888336"/>
                <a:gridCol w="2615013"/>
                <a:gridCol w="765254"/>
              </a:tblGrid>
              <a:tr h="566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398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projektu z Planem Gospodarki Niskoemisyjnej</a:t>
                      </a: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72390" marR="9017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godnie z RPO WM 2014-2020, oceniana jest zgodność z Planem/-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Gospodarki Niskoemisyjnej, obowiązującym/-i na obszarze na którym realizowany jest projekt.</a:t>
                      </a:r>
                    </a:p>
                    <a:p>
                      <a:pPr marL="72390" marR="90170" algn="l">
                        <a:spcAft>
                          <a:spcPts val="12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Weryfikacji podlegać będzie czy projekt wpisuje się w kierunki działań niskoemisyjnych i/ lub został zidentyfikowany w planie gospodarki niskoemisyjnej.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jest zgodny z Planem/-</a:t>
                      </a:r>
                      <a:r>
                        <a:rPr lang="pl-PL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Gospodarki Niskoemisyjnej, obowiązującym/-i na obszarze na którym realizowany jest projekt. Projekt wpisuje się w kierunki działań niskoemisyjnych i/ lub został zidentyfikowany w planie gospodarki niskoemisyjnej – 2 </a:t>
                      </a: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pkt.</a:t>
                      </a:r>
                    </a:p>
                    <a:p>
                      <a:pPr marL="40005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spełnienia wyżej wymienionych warunków lub brak informacji w tym zakresie – 0 pkt.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14320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Koordynacja wspieranych instalacji kogeneracyjnych </a:t>
                      </a:r>
                      <a:b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projektami termomodernizacyjnymi</a:t>
                      </a: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kryterium promuje projekty realizowane w koordynacji z modernizacją energetyczną budynków prowadząc łącznie do zmniejszenia zapotrzebowania na ciepło i energię elektryczną. W ramach kryterium weryfikowany będzie standard efektywności energetycznej budynku wrażony maksymalną wartością wskaźnika EP.</a:t>
                      </a:r>
                    </a:p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zapotrzebowania budynku na nieodnawialną energię pierwotną do ogrzewania, wentylacji, chłodzenia, przygotowania ciepłej wody użytkowej oraz oświetlenia musi być potwierdzony spełnieniem warunku obowiązującego od 1 stycznia 2017 r. wskazanego w par 329 Rozporządzenia Ministra Transportu, Budownictwa I Gospodarki Morskiej z dnia 5 lipca 2013 r. zmieniającego rozporządzenie w sprawie warunków technicznych, jakim powinny odpowiadać budynki i ich usytuowanie. </a:t>
                      </a:r>
                    </a:p>
                    <a:p>
                      <a:pPr marL="72390" marR="9017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pl-PL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będzie weryfikowane na podstawie audytu energetycznego lub świadectwa energetycznego.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jest realizowany w koordynacji z modernizacją energetyczną budynków prowadząc łącznie do zmniejszenia zapotrzebowania na ciepło i energię elektryczną – 2 pkt.</a:t>
                      </a:r>
                    </a:p>
                    <a:p>
                      <a:pPr marL="72390" marR="9017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01" y="276520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80935"/>
              </p:ext>
            </p:extLst>
          </p:nvPr>
        </p:nvGraphicFramePr>
        <p:xfrm>
          <a:off x="77724" y="1373474"/>
          <a:ext cx="8951313" cy="532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837"/>
                <a:gridCol w="1375873"/>
                <a:gridCol w="3888336"/>
                <a:gridCol w="2615013"/>
                <a:gridCol w="765254"/>
              </a:tblGrid>
              <a:tr h="566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398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Efektywność kosztowa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</a:t>
                      </a: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Moc zainstalowana energii elektrycznej i cieplnej [MW]</a:t>
                      </a: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 jest wskaźnikiem realizacji celów osi priorytetowej i będzie służył KE do oceny realizacji celów RPO WM.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będzie liczone zgodnie z poniższym wzorem: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12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</a:t>
                      </a: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dofinansowania UE projektu (euro)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17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</a:t>
                      </a:r>
                      <a:r>
                        <a:rPr lang="pl-PL" sz="12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 </a:t>
                      </a:r>
                      <a:r>
                        <a:rPr lang="pl-PL" sz="12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952 842 </a:t>
                      </a:r>
                      <a:r>
                        <a:rPr lang="pl-PL" sz="12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17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docelowa wskaźnika w ramach projektu: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390" marR="9017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Moc zainstalowana energii elektrycznej i cieplnej [MW]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 przeliczeniu na 1 MW mocy: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163513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poniżej </a:t>
                      </a:r>
                      <a:r>
                        <a:rPr lang="pl-PL" sz="12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952 842 </a:t>
                      </a:r>
                      <a:r>
                        <a:rPr lang="pl-PL" sz="12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 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–</a:t>
                      </a: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 pkt;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  <a:p>
                      <a:pPr marL="342900" lvl="0" indent="-163513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i równe </a:t>
                      </a:r>
                      <a:r>
                        <a:rPr lang="pl-PL" sz="12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952 842 </a:t>
                      </a:r>
                      <a:r>
                        <a:rPr lang="pl-PL" sz="12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 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– </a:t>
                      </a: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pkt.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  <a:p>
                      <a:pPr marL="26670" marR="89535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320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projektu </a:t>
                      </a:r>
                      <a:b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programem rewitalizacji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zgodność projektu z obowiązującym </a:t>
                      </a:r>
                      <a:b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(na dzień składania wniosku o dofinansowanie) właściwym miejscowo programem rewitalizacji.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rewitalizacji musi znajdować się w Wykazie programów rewitalizacji województwa mazowieckiego (na dzień składania wniosku o dofinansowanie).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powinien być określony wskaźnikiem: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„Udział projektu w odniesieniu do obszaru objętego programem rewitalizacji [%]”.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znajduje się na liście projektów podstawowych w programie rewitalizacji – 2 pkt;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wskazany jest jako pozostałe przedsięwzięcia rewitalizacyjne </a:t>
                      </a:r>
                      <a:b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programie rewitalizacji – 1 pkt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Punkty w ramach kryterium nie sumują się.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320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01" y="276520"/>
            <a:ext cx="4151736" cy="49381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37" y="3798919"/>
            <a:ext cx="2213040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4626</TotalTime>
  <Words>1037</Words>
  <Application>Microsoft Office PowerPoint</Application>
  <PresentationFormat>Pokaz na ekranie (4:3)</PresentationFormat>
  <Paragraphs>190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 Działanie 4.2 Typ projektu: Efektywność energetyczna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RF-ER</cp:lastModifiedBy>
  <cp:revision>701</cp:revision>
  <cp:lastPrinted>2018-09-17T10:55:22Z</cp:lastPrinted>
  <dcterms:created xsi:type="dcterms:W3CDTF">2015-04-20T12:46:14Z</dcterms:created>
  <dcterms:modified xsi:type="dcterms:W3CDTF">2018-09-17T10:55:25Z</dcterms:modified>
</cp:coreProperties>
</file>