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handoutMasterIdLst>
    <p:handoutMasterId r:id="rId17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49" r:id="rId9"/>
    <p:sldId id="450" r:id="rId10"/>
    <p:sldId id="433" r:id="rId11"/>
    <p:sldId id="431" r:id="rId12"/>
    <p:sldId id="434" r:id="rId13"/>
    <p:sldId id="435" r:id="rId14"/>
    <p:sldId id="324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2018-09-18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19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221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21 września 2018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5360" y="1373474"/>
            <a:ext cx="891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Punktacja w ramach kryteriów merytorycznych - szczegółowych ma na celu jedynie uszeregowanie projektów na liście. W konkursie nie ma zastosowania konieczność uzyskania w wyniku oceny punktowej minimum 60% maksymalnej liczby punktów możliwych do zdobycia w danym Działaniu. Wysoka jakość projektów zagwarantowana jest rozbudowanymi kryteriami </a:t>
            </a:r>
            <a:r>
              <a:rPr lang="pl-PL" sz="2000" dirty="0" smtClean="0"/>
              <a:t>dostępu.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12495"/>
              </p:ext>
            </p:extLst>
          </p:nvPr>
        </p:nvGraphicFramePr>
        <p:xfrm>
          <a:off x="77724" y="1517302"/>
          <a:ext cx="8971223" cy="507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9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978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4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Innowacyjne wyroby/usługi i nowe rozwiązania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kryterium promuje projekty, w których realizacja usługi doradczej jest bezpośrednio związana z wprowadzeniem na rynek produktów lub usług innowacyjnych  w skali regionu.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powiązane jest ze wskaźnikami: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przedsiębiorstw objętych wsparciem w celu wprowadzenia produktów nowych dla rynku  (CI 28)”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przedsiębiorstw objętych wsparciem w celu wprowadzenia produktów nowych dla firmy (CI 29)”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Wprowadzenie na rynek produktu nowego w skali regionu - 6 pkt.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24404"/>
              </p:ext>
            </p:extLst>
          </p:nvPr>
        </p:nvGraphicFramePr>
        <p:xfrm>
          <a:off x="77724" y="1373474"/>
          <a:ext cx="8971223" cy="519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86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44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Rozpoczęcie/ rozwój działalności przedsiębiorstwa w obszarach inteligentnej specjalizacji województwa mazowieckiego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w których wsparcie przyczyni się do rozpoczęcia lub rozwoju działalności przedsiębiorstwa w obszarach inteligentnej specjalizacji województwa mazowieckiego (załącznik nr 1 do Regionalnej Strategii Innowacji dla Mazowsza do 2020 roku).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rozpocznie działalność w obszarach inteligentnej specjalizacji województwa mazowieckiego lub w wyniku realizacji projektu nastąpi rozwój prowadzonej działalności zgodnej z ww. inteligentną specjalizacją – 6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07411"/>
              </p:ext>
            </p:extLst>
          </p:nvPr>
        </p:nvGraphicFramePr>
        <p:xfrm>
          <a:off x="77724" y="1727804"/>
          <a:ext cx="8971223" cy="470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8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środków własnych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w których pomniejszono dofinansowanie poprzez zaangażowanie wkładu własnego Wnioskodawcy. 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zostanie poddany wkład własny Wnioskodawcy na sfinansowanie wydatków kwalifikowalnych projektu. Ocena kryterium zależna jest od wysokości wkładu własnego deklarowanego przez Wnioskodawcę na uzupełnienie dofinansowania.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powiązane jest ze wskaźnikiem: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„Inwestycje prywatne uzupełniające wsparcie publiczne dla przedsiębiorstw (inne niż dotacje) (CI 7) [zł]”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Wnioskodawcy przekraczający wymagany minimalny wkład własny, liczony od kwoty kwalifikowalnej ogółem: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20 % – 6 pkt;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10 % do 20 % – 4 pkt;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5 % do 10 % – 2 pkt.</a:t>
                      </a:r>
                    </a:p>
                    <a:p>
                      <a:endParaRPr lang="pl-PL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3.1.2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2009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3.1.2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</a:t>
            </a:r>
            <a:r>
              <a:rPr lang="pl-PL" sz="2800" dirty="0"/>
              <a:t>Wsparcie prowadzenia i rozwoju działalności przedsiębiorstw – poprzez udzielanie bonów na doradztwo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20773"/>
              </p:ext>
            </p:extLst>
          </p:nvPr>
        </p:nvGraphicFramePr>
        <p:xfrm>
          <a:off x="77724" y="1486644"/>
          <a:ext cx="8971223" cy="292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662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Bieżąca działalność MŚP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 ramach kryterium oceniane będzie, czy usługa doradcza planowana w ramach projektu nie ma charakteru ciągłego ani okresowego, nie jest też związana ze zwykłymi kosztami operacyjnymi przedsiębiorstwa, takimi jak np. rutynowe usługi doradztwa podatkowego, regularne usługi prawnicze lub reklama.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93153"/>
              </p:ext>
            </p:extLst>
          </p:nvPr>
        </p:nvGraphicFramePr>
        <p:xfrm>
          <a:off x="77724" y="1457010"/>
          <a:ext cx="8971223" cy="3276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1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851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2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podmiotowa Wykonawcy usługi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Wnioskodawca zadeklarował, że będzie korzystał z usług Instytucji Otoczenia Biznesu, która posiada status mazowieckiej akredytowanej Instytucji Otoczenia Biznesu.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36665"/>
              </p:ext>
            </p:extLst>
          </p:nvPr>
        </p:nvGraphicFramePr>
        <p:xfrm>
          <a:off x="77724" y="1486644"/>
          <a:ext cx="897122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6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11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702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Wzmocnienie pozycji konkurencyjnej przedsiębiorstwa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nabywana usługa przyczynia się do poprawy konkurencyjności przedsiębiorstwa, np. poprzez wejście na nowe rynki zbytu lub rozszerzenie oferty produktowej/usługowej przedsiębiorstwa lub zdobycie nowych klientów.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etapie oceny wniosku o dofinasowanie ocena przeprowadzona zostanie na podstawie  zdefiniowanych przez Wnioskodawcę potrzeb rozwojowych oraz opis usługi zawierającej między innymi: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plan wdrożenia tj. zakres, organizacja, ryzyka,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opis celów strategii przedsiębiorstwa,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opis wdrożenia minimum jednej innowacji produktowej, potwierdzony wskaźnikiem „Liczba wprowadzonych innowacji produktowych [szt.]”.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etapie oceny zatwierdzania wniosku o płatność, ocena przeprowadzona zostanie poprzez weryfikację czy w wyniku realizacji projektu nastąpi wzrost konkurencyjności przedsiębiorstwa oraz czy zrealizowano zadeklarowany we wniosku o dofinasowanie: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plan wdrożenia oraz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osiągnięto cele strategiczne przedsiębiorstwa.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etapie weryfikacji osiągniecia wskaźnika rezultatu tj. w ciągu 12 miesięcy od zakończania realizacji projektu, w przypadku gdy nie został osiągnięty na etapie weryfikacji wniosku o płatność. 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powiązane ze wskaźnikiem: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wprowadzonych innowacji produktowych [szt.]”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41804"/>
              </p:ext>
            </p:extLst>
          </p:nvPr>
        </p:nvGraphicFramePr>
        <p:xfrm>
          <a:off x="77724" y="1486644"/>
          <a:ext cx="8971223" cy="280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1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0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Zdolność finansowa Wnioskodawcy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Wnioskodawca posiada zasoby finansowe umożliwiające realizację projektu. Wnioskodawca, musi wykazać, iż posiada lub zapewnia środki na sfinansowanie projektu, z uwzględnieniem takich źródeł finansowania jak środki własne, kredyt, pożyczka itp.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56446"/>
              </p:ext>
            </p:extLst>
          </p:nvPr>
        </p:nvGraphicFramePr>
        <p:xfrm>
          <a:off x="77724" y="1486644"/>
          <a:ext cx="8971223" cy="280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1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0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Siedziba Wnioskodawcy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Wnioskodawca posiada na dzień ogłoszenia konkursu siedzibę lub stałe miejsce wykonywania działalności gospodarczej na terenie województwa mazowieckiego (zgodnie z CEIDG).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78132"/>
              </p:ext>
            </p:extLst>
          </p:nvPr>
        </p:nvGraphicFramePr>
        <p:xfrm>
          <a:off x="77724" y="1486644"/>
          <a:ext cx="8971223" cy="280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1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0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Aktywność Wnioskodawcy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Wnioskodawca aktywnie prowadzi działalność gospodarczą, tj. czy uzyskuje przychody z działalności gospodarczej w okresie przynajmniej 24 miesięcy przed złożeniem wniosku.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4366</TotalTime>
  <Words>980</Words>
  <Application>Microsoft Office PowerPoint</Application>
  <PresentationFormat>Pokaz na ekranie (4:3)</PresentationFormat>
  <Paragraphs>147</Paragraphs>
  <Slides>14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Buła-Kopańska Agnieszka</cp:lastModifiedBy>
  <cp:revision>646</cp:revision>
  <cp:lastPrinted>2018-09-18T11:08:15Z</cp:lastPrinted>
  <dcterms:created xsi:type="dcterms:W3CDTF">2015-04-20T12:46:14Z</dcterms:created>
  <dcterms:modified xsi:type="dcterms:W3CDTF">2018-09-18T11:11:31Z</dcterms:modified>
</cp:coreProperties>
</file>