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handoutMasterIdLst>
    <p:handoutMasterId r:id="rId16"/>
  </p:handoutMasterIdLst>
  <p:sldIdLst>
    <p:sldId id="258" r:id="rId2"/>
    <p:sldId id="382" r:id="rId3"/>
    <p:sldId id="384" r:id="rId4"/>
    <p:sldId id="442" r:id="rId5"/>
    <p:sldId id="443" r:id="rId6"/>
    <p:sldId id="444" r:id="rId7"/>
    <p:sldId id="446" r:id="rId8"/>
    <p:sldId id="454" r:id="rId9"/>
    <p:sldId id="448" r:id="rId10"/>
    <p:sldId id="449" r:id="rId11"/>
    <p:sldId id="452" r:id="rId12"/>
    <p:sldId id="455" r:id="rId13"/>
    <p:sldId id="324" r:id="rId1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4" d="100"/>
          <a:sy n="94" d="100"/>
        </p:scale>
        <p:origin x="4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19.09.2018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19.09.2018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20 września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8" name="Symbol zastępczy zawartości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32" y="358011"/>
            <a:ext cx="5838877" cy="55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00569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Funkcjonalność zaplanowanych rozwiązań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wnioskodawca zobowiązany jest wykazać optymalizację wykorzystania infrastruktury (np. dzięki zastosowaniu technologii „chmury obliczeniowej”).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8972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39496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Wykorzystanie wyników projektów międzynarodowych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zakłada wykorzystanie wyników projektów międzynarodowych finansowanych przez Komisję Europejską, z obszaru ICT i energetyki.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7005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58570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Wskaźniki realizacji projektu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weryfikowane będzie czy: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•Wnioskodawca wybrał prawidłowe wskaźniki i czy ich wartości są adekwatne do skali projektu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zaangażowanych środków;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•czy wskaźniki produktu i rezultatu są obiektywnie weryfikowalne i odzwierciedlają założone cele projektu.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16959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7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21" y="197238"/>
            <a:ext cx="5838877" cy="554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</a:t>
            </a:r>
            <a:r>
              <a:rPr lang="pl-PL" sz="3600" dirty="0" smtClean="0">
                <a:latin typeface="+mn-lt"/>
              </a:rPr>
              <a:t>pozakonkursowych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2.1</a:t>
            </a:r>
            <a:endParaRPr lang="pl-PL" sz="3600" dirty="0">
              <a:latin typeface="+mn-lt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2.1.1</a:t>
            </a:r>
            <a:endParaRPr lang="pl-PL" sz="2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/>
              <a:t>Typ projektu – Projekt pozakonkursowy pn. Kompleksowy monitoring energii w jednostkach Samorządu Województwa Mazowieckiego </a:t>
            </a:r>
            <a:r>
              <a:rPr lang="pl-PL" sz="2800"/>
              <a:t>wraz </a:t>
            </a:r>
            <a:r>
              <a:rPr lang="pl-PL" sz="2800" smtClean="0"/>
              <a:t/>
            </a:r>
            <a:br>
              <a:rPr lang="pl-PL" sz="2800" smtClean="0"/>
            </a:br>
            <a:r>
              <a:rPr lang="pl-PL" sz="2800" smtClean="0"/>
              <a:t>z </a:t>
            </a:r>
            <a:r>
              <a:rPr lang="pl-PL" sz="2800" dirty="0"/>
              <a:t>jego jednostkami organizacyjnymi.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17" y="146996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86442"/>
              </p:ext>
            </p:extLst>
          </p:nvPr>
        </p:nvGraphicFramePr>
        <p:xfrm>
          <a:off x="77724" y="1486643"/>
          <a:ext cx="8971223" cy="451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1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09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Oszczędności dla przedsiębiorstw i/lub obywateli oraz uproszczeń administracyjnych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analizy przedstawione przez wnioskodawcę wykazują, że realizacja projektu przyczyni się do wygenerowania oszczędności  dla przedsiębiorstw i/lub obywateli oraz uproszczenia administracyjne, w tym lepszy dostęp do usług publicznych.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21733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55924"/>
              </p:ext>
            </p:extLst>
          </p:nvPr>
        </p:nvGraphicFramePr>
        <p:xfrm>
          <a:off x="77724" y="1486643"/>
          <a:ext cx="8971223" cy="508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Dostosowanie do</a:t>
                      </a: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obowiązujących norm krajowych, w tym zgodność e-usług ze standardami WCAG 2.0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wnioskodawca zobowiązany jest wykazać, że wszystkie systemy teleinformatyczne w ramach projektu będą wdrażane zgodnie z: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wymaganiami dotyczącymi interoperacyjności wynikającymi m.in. z Rozporządzenia Rady Ministrów z dnia 12 kwietnia 2012 r. w sprawie Krajowych Ram Interoperacyjności, minimalnych wymagań dla rejestrów publicznych i wymiany informacji w postaci elektronicznej oraz minimalnych wymagań dla systemów teleinformatycznych (Dz. U. z 2016 r., poz. 113). Ponadto w ramach kryterium wnioskodawca powinien wykazać zgodność e-usług ze standardami WCAG 2.0 dla osób </a:t>
                      </a:r>
                      <a:b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niepełnosprawnością.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dla projektów z obszaru </a:t>
                      </a:r>
                      <a:r>
                        <a:rPr lang="pl-PL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geoinformacji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– zapisami Ustawy z dnia 4 marca 2010 r. o infrastrukturze informacji przestrzennej (Dz. U. Nr 76, poz. 489 </a:t>
                      </a:r>
                      <a:b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 </a:t>
                      </a:r>
                      <a:r>
                        <a:rPr lang="pl-PL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późn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 zm.).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 projektów z obszaru efektywności energetycznej – zapisami Ustawy z dnia 20 maja 2016 r. o efektywności energetycznej (Dz. U. </a:t>
                      </a:r>
                      <a:b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2016 r., poz. 831 z </a:t>
                      </a:r>
                      <a:r>
                        <a:rPr lang="pl-PL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późn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zm.).</a:t>
                      </a: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87189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73881"/>
              </p:ext>
            </p:extLst>
          </p:nvPr>
        </p:nvGraphicFramePr>
        <p:xfrm>
          <a:off x="77724" y="1486643"/>
          <a:ext cx="8971223" cy="516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Zasadność oraz komplementarność realizacji projektu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Zgodnie z RPO WM 2014-2020, wnioskodawca zobowiązany jest wykazać należytą staranność przy zapewnieniu:</a:t>
                      </a:r>
                      <a:endParaRPr lang="pl-PL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zasadności oraz komplementarności w odniesieniu do innych projektów/przedsięwzięć – wnioskodawca w szczególności zobowiązany jest wykazać czy produkty projektu nie dublują tych, które są już eksploatowane (przede wszystkim bezpłatnie udostępnione lub stworzone w innych projektach realizowanych przez wnioskodawcę </a:t>
                      </a:r>
                      <a:b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 inne podmioty na poziomie regionalnym </a:t>
                      </a:r>
                      <a:b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 krajowym);</a:t>
                      </a:r>
                      <a:endParaRPr lang="pl-PL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optymalnego wykorzystania efektów dotychczasowych inwestycji w zakresie rozwoju e-usług realizowanych przez wnioskodawcę oraz partnerów;</a:t>
                      </a:r>
                      <a:endParaRPr lang="pl-PL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nie dublowania w projekcie  rozwiązań udostępnianych w ramach projektów Samorządu Województwa Mazowieckiego lub innych projektów finansowanych ze środków unijnych.</a:t>
                      </a:r>
                      <a:endParaRPr lang="pl-PL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przypadku, gdy wnioskodawca oraz partnerzy nie realizowali dotychczas inwestycji w zakresie rozwoju e-usług, ale wykazali zasadność oraz komplementarność projektu w odniesieniu do innych projektów/przedsięwzięć realizowanych przez inne podmioty na poziomie regionalnym i krajowym kryterium uznaje się za spełnione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207286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41489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Bezpieczeństwo wdrażanych systemów informatycznych oraz przetwarzania danych zgodnie z obowiązującym prawem.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w ramach kryterium wnioskodawca zobowiązany jest wykazać zgodność standardów bezpieczeństwa wdrażanych systemów informatycznych oraz przetwarzania danych  </a:t>
                      </a:r>
                      <a:b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obowiązującym prawem.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97237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3205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22787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0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Wykorzystanie istniejących zasobów informatycznych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w ramach kryterium wnioskodawca zobowiązany jest wykazać, że planowana inwestycja wykorzystuje obecne zasoby informatyczne będące w dyspozycji wnioskodawcy, w tym uwzględnia posiadaną przez wnioskodawcę infrastrukturę.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Jeżeli wnioskodawca wykazał, że wykorzystanie posiadanej infrastruktury nie jest możliwe kryterium uznaje się za spełnione.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97237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11769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327073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Zasadność i adekwatność wydatków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będzie podlegać, czy zaplanowane zakupy środków trwałych są adekwatne do celów i skali projektu oraz zaangażowanych środków.</a:t>
                      </a:r>
                      <a:endParaRPr lang="pl-PL" sz="16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97237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5620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4835</TotalTime>
  <Words>643</Words>
  <Application>Microsoft Office PowerPoint</Application>
  <PresentationFormat>Pokaz na ekranie (4:3)</PresentationFormat>
  <Paragraphs>127</Paragraphs>
  <Slides>13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Kowalewska Kinga</cp:lastModifiedBy>
  <cp:revision>687</cp:revision>
  <cp:lastPrinted>2018-05-22T11:34:27Z</cp:lastPrinted>
  <dcterms:created xsi:type="dcterms:W3CDTF">2015-04-20T12:46:14Z</dcterms:created>
  <dcterms:modified xsi:type="dcterms:W3CDTF">2018-09-19T13:35:18Z</dcterms:modified>
</cp:coreProperties>
</file>