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1"/>
  </p:notesMasterIdLst>
  <p:handoutMasterIdLst>
    <p:handoutMasterId r:id="rId22"/>
  </p:handoutMasterIdLst>
  <p:sldIdLst>
    <p:sldId id="258" r:id="rId2"/>
    <p:sldId id="382" r:id="rId3"/>
    <p:sldId id="384" r:id="rId4"/>
    <p:sldId id="442" r:id="rId5"/>
    <p:sldId id="443" r:id="rId6"/>
    <p:sldId id="444" r:id="rId7"/>
    <p:sldId id="446" r:id="rId8"/>
    <p:sldId id="454" r:id="rId9"/>
    <p:sldId id="448" r:id="rId10"/>
    <p:sldId id="449" r:id="rId11"/>
    <p:sldId id="452" r:id="rId12"/>
    <p:sldId id="431" r:id="rId13"/>
    <p:sldId id="434" r:id="rId14"/>
    <p:sldId id="435" r:id="rId15"/>
    <p:sldId id="436" r:id="rId16"/>
    <p:sldId id="438" r:id="rId17"/>
    <p:sldId id="453" r:id="rId18"/>
    <p:sldId id="439" r:id="rId19"/>
    <p:sldId id="324" r:id="rId20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87208" autoAdjust="0"/>
  </p:normalViewPr>
  <p:slideViewPr>
    <p:cSldViewPr snapToGrid="0">
      <p:cViewPr varScale="1">
        <p:scale>
          <a:sx n="94" d="100"/>
          <a:sy n="94" d="100"/>
        </p:scale>
        <p:origin x="4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C123F-3768-4046-ADCB-E993A0919F3F}" type="datetimeFigureOut">
              <a:rPr lang="pl-PL" smtClean="0"/>
              <a:t>19.09.2018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2167C-7E77-430F-BDD9-575A2C32B4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69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19.09.2018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8549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6137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2339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0519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/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>20 września 2018 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  <p:pic>
        <p:nvPicPr>
          <p:cNvPr id="8" name="Symbol zastępczy zawartości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32" y="358011"/>
            <a:ext cx="5838877" cy="55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481190"/>
              </p:ext>
            </p:extLst>
          </p:nvPr>
        </p:nvGraphicFramePr>
        <p:xfrm>
          <a:off x="77724" y="1383523"/>
          <a:ext cx="8971223" cy="5345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4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4508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0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7. 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Komplementarność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 interoperacyjność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z platformą krajową P1 lub P2 lub P4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Kryterium zapewnia komplementarność </a:t>
                      </a:r>
                      <a:b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interoperacyjność z innymi projektami </a:t>
                      </a:r>
                      <a:b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obszaru e-zdrowia. Oznacza to, że projekty, w tym m.in. polegające na dostosowaniu systemów informatycznych świadczeniodawców do wymiany danych z Systemem Informacji Medycznej lub </a:t>
                      </a:r>
                      <a:b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systemami innych świadczeniodawców, będą weryfikowane pod kątem komplementarności, interoperacyjności oraz nie dublowania funkcjonalności przewidzianych w krajowych Platformach P1  lub P2  lub P4</a:t>
                      </a:r>
                      <a:r>
                        <a:rPr lang="pl-PL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lub</a:t>
                      </a:r>
                      <a:r>
                        <a:rPr lang="pl-PL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e-Krew</a:t>
                      </a:r>
                      <a:endParaRPr lang="pl-PL" sz="16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70" y="146995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89729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757611"/>
              </p:ext>
            </p:extLst>
          </p:nvPr>
        </p:nvGraphicFramePr>
        <p:xfrm>
          <a:off x="77724" y="1383523"/>
          <a:ext cx="8971223" cy="5345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4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4508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0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7. 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Wykorzystanie istniejących zasobów informatycznych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Zgodnie z RPO WM 2014-2020, w ramach kryterium wnioskodawca zobowiązany jest wykazać, że planowana inwestycja wykorzystuje obecne zasoby informatyczne będące w dyspozycji wnioskodawcy, w tym uwzględnia posiadaną przez wnioskodawcę infrastrukturę.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Jeżeli wnioskodawca wykazał, że wykorzystanie posiadanej infrastruktury nie jest możliwe kryterium uznaje się za spełnione.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70" y="146995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27005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412340"/>
              </p:ext>
            </p:extLst>
          </p:nvPr>
        </p:nvGraphicFramePr>
        <p:xfrm>
          <a:off x="77724" y="1727804"/>
          <a:ext cx="8971223" cy="4480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3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2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5173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3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 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Analiza procesów biznesowych związanych ze świadczeniem usług 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 ramach kryterium wnioskodawca jest zobowiązany przedstawić analizę procesów biznesowych związanych ze świadczeniem planowanych w ramach projektu e-usług, z uwzględnieniem stanu aktualnego i docelowego. Należy przedstawić analizę uwzględniającą: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mapę procesów biznesowych;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modele kluczowych procesów biznesowych;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3)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zakres zmian w procesach biznesowych; 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4)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właścicieli procesów biznesowych</a:t>
                      </a:r>
                    </a:p>
                    <a:p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Przygotowanie przez wnioskodawcę analizy procesów biznesowych związanych ze świadczeniem usług zawierających wszystkie cechy wymienione w opisie kryterium – 2 pkt.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ww. warunku lub brak informacji w tym zakresie – 0 pkt.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pl-PL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70" y="187189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286277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837869"/>
              </p:ext>
            </p:extLst>
          </p:nvPr>
        </p:nvGraphicFramePr>
        <p:xfrm>
          <a:off x="77724" y="1373474"/>
          <a:ext cx="8971223" cy="5238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2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441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8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 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Założenia projektu są zgodne ze zdiagnozowanymi potrzebami interesariuszy usług 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należy wykazać, że została przeprowadzona rzetelna identyfikacja grup interesariuszy tworzonych lub rozwijanych usług oraz potrzeb interesariuszy. </a:t>
                      </a:r>
                    </a:p>
                    <a:p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Oceniane będzie, czy wnioskodawca: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zidentyfikował grupy interesariuszy dla</a:t>
                      </a:r>
                    </a:p>
                    <a:p>
                      <a:pPr marL="0" indent="0">
                        <a:buNone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każdej usługi objętej zakresem</a:t>
                      </a:r>
                    </a:p>
                    <a:p>
                      <a:pPr marL="0" indent="0">
                        <a:buNone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projektu,</a:t>
                      </a:r>
                    </a:p>
                    <a:p>
                      <a:pPr marL="342900" indent="-342900">
                        <a:buAutoNum type="arabicParenR" startAt="2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przedstawił analizy dotyczące potrzeb, </a:t>
                      </a:r>
                    </a:p>
                    <a:p>
                      <a:pPr marL="0" indent="0">
                        <a:buNone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możliwości, ograniczeń i planowanych </a:t>
                      </a:r>
                    </a:p>
                    <a:p>
                      <a:pPr marL="0" indent="0">
                        <a:buNone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korzyści dla przedmiotowych grup </a:t>
                      </a:r>
                    </a:p>
                    <a:p>
                      <a:pPr marL="0" indent="0">
                        <a:buNone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interesariuszy oraz wykazał, </a:t>
                      </a:r>
                    </a:p>
                    <a:p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jaki sposób wnioski z analiz przełożą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się na zakres projektu.</a:t>
                      </a:r>
                    </a:p>
                    <a:p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Przedstawienie przez wnioskodawcę analiz grup i potrzeb interesariuszy uzasadniających potrzeby realizacji projektu – 2 pkt.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pl-PL" sz="16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ww. warunku lub brak informacji w tym zakresie – 0 pkt.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pl-PL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70" y="177141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35344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709553"/>
              </p:ext>
            </p:extLst>
          </p:nvPr>
        </p:nvGraphicFramePr>
        <p:xfrm>
          <a:off x="77724" y="1727804"/>
          <a:ext cx="8971223" cy="4944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8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2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5173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3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 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Prowadzenie </a:t>
                      </a:r>
                      <a:br>
                        <a:rPr lang="pl-PL" sz="16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wymiana EDM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Kryterium premiuje projekty ukierunkowane na umożliwienie podmiotom udzielającym świadczeń opieki zdrowotnej prowadzenia i wymiany EDM, poprzez: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uzupełnienie zasobów infrastruktury</a:t>
                      </a:r>
                    </a:p>
                    <a:p>
                      <a:pPr marL="0" indent="0">
                        <a:buNone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techniczno-systemowej tj. sprzęt, </a:t>
                      </a:r>
                    </a:p>
                    <a:p>
                      <a:pPr marL="0" indent="0">
                        <a:buNone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oprogramowanie itp., pod warunkiem </a:t>
                      </a:r>
                    </a:p>
                    <a:p>
                      <a:pPr marL="0" indent="0">
                        <a:buNone/>
                        <a:tabLst>
                          <a:tab pos="357188" algn="l"/>
                        </a:tabLs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wykazania deficytów w tym zakresie,</a:t>
                      </a:r>
                    </a:p>
                    <a:p>
                      <a:pPr marL="0" indent="0">
                        <a:buNone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lub</a:t>
                      </a:r>
                    </a:p>
                    <a:p>
                      <a:pPr marL="342900" indent="-342900">
                        <a:buAutoNum type="arabicParenR" startAt="2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budowę oprogramowania klasy HIS</a:t>
                      </a:r>
                    </a:p>
                    <a:p>
                      <a:pPr marL="0" indent="0">
                        <a:buNone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(</a:t>
                      </a:r>
                      <a:r>
                        <a:rPr lang="pl-PL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Hospital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Information System) oraz </a:t>
                      </a:r>
                    </a:p>
                    <a:p>
                      <a:pPr marL="0" indent="0">
                        <a:buNone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systemów gabinetowych </a:t>
                      </a:r>
                    </a:p>
                    <a:p>
                      <a:pPr marL="0" indent="0">
                        <a:buNone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(zawierających m.in. moduły </a:t>
                      </a:r>
                    </a:p>
                    <a:p>
                      <a:pPr marL="0" indent="0">
                        <a:buNone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ułatwiające pracę personelu</a:t>
                      </a:r>
                    </a:p>
                    <a:p>
                      <a:pPr marL="0" indent="0">
                        <a:buNone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medycznego), pod warunkiem </a:t>
                      </a:r>
                    </a:p>
                    <a:p>
                      <a:pPr marL="0" indent="0">
                        <a:buNone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wykazania deficytów w tym zakresie.</a:t>
                      </a:r>
                    </a:p>
                    <a:p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kryterium, punkty zostaną przyznane za spełnienie: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	pkt. 1 – 2 pkt.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	pkt. 2 – 4 pkt.</a:t>
                      </a:r>
                    </a:p>
                    <a:p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Maksymalnie w ramach kryterium można otrzymać 4 pkt.</a:t>
                      </a:r>
                    </a:p>
                    <a:p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warunku lub brak informacji w tym zakresie – 0 pkt.</a:t>
                      </a:r>
                    </a:p>
                    <a:p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pl-PL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70" y="177140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400854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110395"/>
              </p:ext>
            </p:extLst>
          </p:nvPr>
        </p:nvGraphicFramePr>
        <p:xfrm>
          <a:off x="77724" y="1373474"/>
          <a:ext cx="8971223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0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2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4. </a:t>
                      </a:r>
                      <a:endParaRPr lang="pl-PL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Rozwiązania synergiczne</a:t>
                      </a:r>
                      <a:endParaRPr lang="pl-PL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Kryterium premiuje projekty zawierające rozwiązania synergiczne - typu grupowe zakupy systemów wsparcia (oprogramowanie, sprzęt, usługi itp.) czy tworzenie centrów kompetencji, które zapewnią wsparcie m.in. w zakresie budowy architektury systemów informacyjnych, zakupu usług, ITS (Infrastruktura </a:t>
                      </a:r>
                      <a:r>
                        <a:rPr lang="pl-PL" sz="1600" b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Techniczno</a:t>
                      </a:r>
                      <a:r>
                        <a:rPr lang="pl-PL" sz="16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Systemowa) i oprogramowania oraz przygotowania Opisu Przedmiotu Zamówienia.</a:t>
                      </a:r>
                    </a:p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spełnienie przedmiotowego kryterium wnioskodawca otrzyma 3 pkt.</a:t>
                      </a:r>
                    </a:p>
                    <a:p>
                      <a:endParaRPr lang="pl-PL" sz="16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warunku lub brak informacji w tym zakresie – 0 pkt.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pl-PL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70" y="157044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133723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10916"/>
              </p:ext>
            </p:extLst>
          </p:nvPr>
        </p:nvGraphicFramePr>
        <p:xfrm>
          <a:off x="77724" y="1373474"/>
          <a:ext cx="8971223" cy="5471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9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4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2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5. </a:t>
                      </a:r>
                      <a:endParaRPr lang="pl-PL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Projekty realizowane </a:t>
                      </a:r>
                      <a:b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partnerstwie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pl-PL" sz="16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2014-2020, promowane będą projekty realizowane w formule partnerstwa.</a:t>
                      </a:r>
                    </a:p>
                    <a:p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Partnerstwa skutkujące otrzymaniem dodatkowych punktów obejmują jedynie szpitale informatyzujące apteki.  </a:t>
                      </a:r>
                    </a:p>
                    <a:p>
                      <a:endParaRPr lang="pl-PL" sz="16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Partnerstwa muszą być ustanowione na podstawie art. 33 ust.1 ustawy z dnia 11 lipca 2014 r. o zasadach realizacji programów w zakresie polityki spójności finansowanych w perspektywie finansowej 2014 – 2020 (Dz. U. z 2016 r. poz. 217 z </a:t>
                      </a:r>
                      <a:r>
                        <a:rPr lang="pl-PL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późn</a:t>
                      </a: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zm.).</a:t>
                      </a:r>
                    </a:p>
                    <a:p>
                      <a:endParaRPr lang="pl-PL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partnerów </a:t>
                      </a:r>
                    </a:p>
                    <a:p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projekcie:</a:t>
                      </a:r>
                    </a:p>
                    <a:p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l-PL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jest przez co najmniej 3 partnerów  - 4 pkt. </a:t>
                      </a:r>
                    </a:p>
                    <a:p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l-PL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jest przez co najmniej 5 partnerów – 7 pkt.</a:t>
                      </a:r>
                    </a:p>
                    <a:p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l-PL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jest przez co najmniej 7 partnerów – 10 pkt.</a:t>
                      </a:r>
                    </a:p>
                    <a:p>
                      <a:endParaRPr lang="pl-PL" sz="16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nie sumują się.</a:t>
                      </a:r>
                    </a:p>
                    <a:p>
                      <a:endParaRPr lang="pl-PL" sz="16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warunku lub brak</a:t>
                      </a:r>
                    </a:p>
                    <a:p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informacji w tym zakresie – 0 pkt.</a:t>
                      </a:r>
                    </a:p>
                    <a:p>
                      <a:endParaRPr lang="pl-PL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pl-PL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0" y="187189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23965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06291"/>
              </p:ext>
            </p:extLst>
          </p:nvPr>
        </p:nvGraphicFramePr>
        <p:xfrm>
          <a:off x="77724" y="1373474"/>
          <a:ext cx="8971223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9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14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5. </a:t>
                      </a:r>
                      <a:endParaRPr lang="pl-PL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Efektywność kosztowa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SZOOP, wskaźnik:  „Liczba jednostek sektora publicznego korzystających z utworzonych aplikacji lub usług teleinformatycznych”  będzie służył </a:t>
                      </a:r>
                      <a:r>
                        <a:rPr lang="pl-PL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MIiR</a:t>
                      </a:r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oceny realizacji celów RPO WM.</a:t>
                      </a:r>
                    </a:p>
                    <a:p>
                      <a:endParaRPr lang="pl-PL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jest liczone zgodnie z poniższym wzorem:</a:t>
                      </a:r>
                    </a:p>
                    <a:p>
                      <a:endParaRPr lang="pl-PL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Wartość dofinansowania UE projektu (euro)</a:t>
                      </a:r>
                    </a:p>
                    <a:p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---------------------------------------------------------    &lt;= 822 856 euro</a:t>
                      </a:r>
                    </a:p>
                    <a:p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Wartości docelowa wskaźnika w ramach projektu:</a:t>
                      </a:r>
                    </a:p>
                    <a:p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„Liczba jednostek sektora publicznego korzystających </a:t>
                      </a:r>
                    </a:p>
                    <a:p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utworzonych aplikacji lub usług teleinformatycznych.</a:t>
                      </a:r>
                    </a:p>
                    <a:p>
                      <a:endParaRPr lang="pl-PL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Wartość dofinansowania UE w przeliczeniu na jedną jednostkę nie może przekroczyć kwoty 822 856 euro. Koszt </a:t>
                      </a:r>
                      <a:endParaRPr lang="pl-PL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Średnia wartość dofinansowania UE </a:t>
                      </a:r>
                    </a:p>
                    <a:p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projekcie:</a:t>
                      </a:r>
                    </a:p>
                    <a:p>
                      <a:endParaRPr lang="pl-PL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l-PL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poniżej lub równe 822 856 euro – 5 pkt.</a:t>
                      </a:r>
                    </a:p>
                    <a:p>
                      <a:endParaRPr lang="pl-PL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wyżej wymienionych warunków lub brak informacji w tym zakresie – 0 pkt.</a:t>
                      </a:r>
                    </a:p>
                    <a:p>
                      <a:endParaRPr lang="pl-PL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Koszt należy przeliczyć kursem euro podanym </a:t>
                      </a:r>
                    </a:p>
                    <a:p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regulaminie konkursu.</a:t>
                      </a:r>
                    </a:p>
                    <a:p>
                      <a:endParaRPr lang="pl-PL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pl-PL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0" y="187189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357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541157"/>
              </p:ext>
            </p:extLst>
          </p:nvPr>
        </p:nvGraphicFramePr>
        <p:xfrm>
          <a:off x="77724" y="1373474"/>
          <a:ext cx="8971223" cy="525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7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3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15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6. </a:t>
                      </a:r>
                      <a:endParaRPr lang="pl-P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Poziom systemu podstawowego szpitalnego zabezpieczenia świadczeń opieki zdrowotnej  („sieć szpitali”) 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Premiowane będą projekty realizowane przez podmioty zakwalifikowane przynajmniej do II lub III poziomu „sieci szpitali”.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Poziom zakwalifikowania do „sieci szpitali”: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•</a:t>
                      </a:r>
                      <a:r>
                        <a:rPr lang="pl-PL" sz="14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p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rojekt realizowany jest przez podmioty,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pl-PL" sz="14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 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z których co najmniej 60% zostało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  zakwalifikowanych przynajmniej do III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  poziomu „sieci szpitali” – 10 pkt.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•</a:t>
                      </a:r>
                      <a:r>
                        <a:rPr lang="pl-PL" sz="14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p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rojekt realizowany jest przez podmioty,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pl-PL" sz="14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 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z których co najmniej  50% zostało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  zakwalifikowanych przynajmniej do III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  poziomu „sieci szpitali” – 7 pkt.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•</a:t>
                      </a:r>
                      <a:r>
                        <a:rPr lang="pl-PL" sz="140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pl-PL" sz="14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</a:t>
                      </a:r>
                      <a:r>
                        <a:rPr lang="pl-PL" sz="14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rojekt 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realizowany jest przez podmioty,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pl-PL" sz="14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 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z których co najmniej 70% zostało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  zakwalifikowanych przynajmniej do II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  poziomu „sieci szpitali” – 4 pkt.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Punkty w ramach kryterium nie sumują się.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pl-PL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70" y="177141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423160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pic>
        <p:nvPicPr>
          <p:cNvPr id="7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21" y="197238"/>
            <a:ext cx="5838877" cy="5545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latin typeface="+mn-lt"/>
              </a:rPr>
              <a:t>Kryteria szczegółowe wyboru projektów konkursowych </a:t>
            </a:r>
            <a:r>
              <a:rPr lang="pl-PL" sz="3600" dirty="0" smtClean="0">
                <a:latin typeface="+mn-lt"/>
              </a:rPr>
              <a:t>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latin typeface="+mn-lt"/>
              </a:rPr>
              <a:t>środków </a:t>
            </a:r>
            <a:r>
              <a:rPr lang="pl-PL" sz="3600" dirty="0" smtClean="0">
                <a:latin typeface="+mn-lt"/>
              </a:rPr>
              <a:t>EFRR</a:t>
            </a: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Działanie 2.1</a:t>
            </a:r>
            <a:endParaRPr lang="pl-PL" sz="3600" dirty="0">
              <a:latin typeface="+mn-lt"/>
            </a:endParaRPr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79" y="197238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15142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800" b="1" dirty="0" smtClean="0"/>
              <a:t>Poddziałanie 2.1.1</a:t>
            </a:r>
            <a:endParaRPr lang="pl-PL" sz="2800" b="1" dirty="0"/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800" dirty="0" smtClean="0"/>
              <a:t>Typ </a:t>
            </a:r>
            <a:r>
              <a:rPr lang="pl-PL" sz="2800" dirty="0"/>
              <a:t>projektu </a:t>
            </a:r>
            <a:r>
              <a:rPr lang="pl-PL" sz="2800" dirty="0" smtClean="0"/>
              <a:t>– Informatyzacja służby zdrowia, wsparcie aptek szpitalnych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17" y="146996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958370"/>
              </p:ext>
            </p:extLst>
          </p:nvPr>
        </p:nvGraphicFramePr>
        <p:xfrm>
          <a:off x="77724" y="1486643"/>
          <a:ext cx="8971223" cy="4514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2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7090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7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Zakres projektu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obejmuje informatyzację aptek szpitalnych  poprzez stworzenie systemu przechowywania i podawania leków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70" y="217335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9487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928680"/>
              </p:ext>
            </p:extLst>
          </p:nvPr>
        </p:nvGraphicFramePr>
        <p:xfrm>
          <a:off x="77724" y="1486643"/>
          <a:ext cx="8971223" cy="4954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2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319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1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 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Narzędziem 26 Policy </a:t>
                      </a:r>
                      <a:r>
                        <a:rPr lang="pl-PL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paper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dla ochrony zdrowia na lata 2014 - 2020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załącznikiem do Uchwały nr 23/2016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Komitetu Sterującego do spraw koordynacji interwencji EFSI w sektorze zdrowia z dnia 29 kwietnia 2016 r. w sprawie rekomendacji dla kryteriów wyboru projektów z sektora zdrowia w ramach Priorytetu Inwestycyjnego 2c - Wzmocnienie zastosowań TIK dla e-administracji, e-uczenia się, e-włączenia społecznego, e-kultury i e-zdrowia, wnioskodawca zobowiązany jest wykazać zgodność projektu z Narzędziem 26 – Upowszechnienie wymiany elektronicznej dokumentacji medycznej, zdefiniowanym w dokumencie Krajowe ramy strategiczne. Policy </a:t>
                      </a:r>
                      <a:r>
                        <a:rPr lang="pl-PL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paper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dla ochrony zdrowia na lata 2014-2020 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70" y="187189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21470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757243"/>
              </p:ext>
            </p:extLst>
          </p:nvPr>
        </p:nvGraphicFramePr>
        <p:xfrm>
          <a:off x="77724" y="1486643"/>
          <a:ext cx="8971223" cy="4954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6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319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1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 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Oszczędności dla przedsiębiorstw i/lub obywateli oraz uproszczeń administracyjnych 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2014-2020, analizy przedstawione przez wnioskodawcę wykazują, że realizacja projektu przyczyni się do wygenerowania oszczędności dla przedsiębiorstw i/lub obywateli oraz uproszczenia administracyjne.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70" y="207286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39499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578918"/>
              </p:ext>
            </p:extLst>
          </p:nvPr>
        </p:nvGraphicFramePr>
        <p:xfrm>
          <a:off x="77724" y="1486643"/>
          <a:ext cx="8971223" cy="5167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2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319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1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4. 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Dostosowanie do obowiązujących norm krajowych,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tym zgodność e-usług ze standardami WCAG 2.0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Zgodnie z RPO WM 2014-2020, wnioskodawca zobowiązany jest wykazać, że wszystkie systemy teleinformatyczne </a:t>
                      </a:r>
                      <a:b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 ramach projektu będą wdrażane zgodnie z:</a:t>
                      </a:r>
                    </a:p>
                    <a:p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•</a:t>
                      </a:r>
                      <a:r>
                        <a:rPr lang="pl-PL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wymaganiami dotyczącymi interoperacyjności wynikającymi m.in. z Rozporządzenia Rady Ministrów </a:t>
                      </a:r>
                      <a:b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z dnia 12 kwietnia 2012 r. w sprawie Krajowych Ram Interoperacyjności, minimalnych wymagań dla rejestrów publicznych i wymiany informacji w postaci elektronicznej oraz minimalnych wymagań dla systemów teleinformatycznych (Dz. U. z 2016 r., poz. 113). Ponadto w ramach kryterium wnioskodawca powinien wykazać zgodność e-usług ze standardami WCAG 2.0 dla osób z niepełnosprawnością.</a:t>
                      </a:r>
                    </a:p>
                    <a:p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•</a:t>
                      </a:r>
                      <a:r>
                        <a:rPr lang="pl-PL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dodatkowo w obszarze e-zdrowia wdrażanie elektronicznej dokumentacji medycznej będzie zgodne z zapisami Ustawy </a:t>
                      </a:r>
                      <a:b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z dnia 28 kwietnia 2011 r. o systemie informacji w ochronie zdrowia (Dz. U.</a:t>
                      </a:r>
                      <a:r>
                        <a:rPr lang="pl-PL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z 2016 r., poz. 1535 z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późn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 zm.). </a:t>
                      </a:r>
                    </a:p>
                    <a:p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70" y="197237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32056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033476"/>
              </p:ext>
            </p:extLst>
          </p:nvPr>
        </p:nvGraphicFramePr>
        <p:xfrm>
          <a:off x="77724" y="1486643"/>
          <a:ext cx="8971223" cy="4954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4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0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6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21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319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1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4. 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Bezpieczeństwo wdrażanych systemów informatycznych oraz przetwarzania danych zgodnie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z obowiązującym prawem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Zgodnie z RPO WM 2014-2020, w ramach kryterium wnioskodawca zobowiązany jest wykazać zgodność standardów bezpieczeństwa wdrażanych systemów informatycznych oraz przetwarzania danych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z obowiązującym prawem. </a:t>
                      </a:r>
                    </a:p>
                    <a:p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70" y="197237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117691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686836"/>
              </p:ext>
            </p:extLst>
          </p:nvPr>
        </p:nvGraphicFramePr>
        <p:xfrm>
          <a:off x="77724" y="1383523"/>
          <a:ext cx="8971223" cy="5562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6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4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4508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0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6. 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Dane medyczne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elektronicznym rekordzie pacjenta oraz tworzenie elektronicznej dokumentacji medycznej (EDM)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pl-PL" sz="1600" i="1" strike="sng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Zgodne. </a:t>
                      </a:r>
                      <a:r>
                        <a:rPr lang="pl-PL" sz="1600" i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Kryterium </a:t>
                      </a:r>
                      <a:r>
                        <a:rPr lang="pl-PL" sz="1600" i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zapewnia, że projekt dotyczący prowadzenia lub </a:t>
                      </a:r>
                      <a:r>
                        <a:rPr lang="pl-PL" sz="1600" i="1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wymianyEDM</a:t>
                      </a:r>
                      <a:r>
                        <a:rPr lang="pl-PL" sz="1600" i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i="1" strike="sng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rozumieniu ustawy o systemie informacji w ochronie zdrowia, w tym indywidualnej dokumentacji medycznej (wewnętrznej lub zewnętrznej)</a:t>
                      </a:r>
                      <a:r>
                        <a:rPr lang="pl-PL" sz="1600" i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uwzględnia rozwiązania umożliwiające zbieranie przez podmiot udzielający świadczeń opieki zdrowotnej jednostkowych danych medycznych </a:t>
                      </a:r>
                      <a:r>
                        <a:rPr lang="pl-PL" sz="1600" i="1" strike="sng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elektronicznym rekordzie pacjenta oraz </a:t>
                      </a:r>
                      <a:r>
                        <a:rPr lang="pl-PL" sz="1600" i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tworzenie EDM zgodnej z </a:t>
                      </a:r>
                      <a:r>
                        <a:rPr lang="pl-PL" sz="1600" i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Polską Implementacją Krajową s</a:t>
                      </a:r>
                      <a:r>
                        <a:rPr lang="pl-PL" sz="1600" i="1" strike="sng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tandardem </a:t>
                      </a:r>
                      <a:r>
                        <a:rPr lang="pl-PL" sz="1600" i="1" strike="sngStrike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Health</a:t>
                      </a:r>
                      <a:r>
                        <a:rPr lang="pl-PL" sz="1600" i="1" strike="sng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Level </a:t>
                      </a:r>
                      <a:r>
                        <a:rPr lang="pl-PL" sz="1600" i="1" strike="sngStrike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Seven</a:t>
                      </a:r>
                      <a:r>
                        <a:rPr lang="pl-PL" sz="1600" i="1" strike="sng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i="1" strike="sngStrike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Clinical</a:t>
                      </a:r>
                      <a:r>
                        <a:rPr lang="pl-PL" sz="1600" i="1" strike="sng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i="1" strike="sngStrike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Document</a:t>
                      </a:r>
                      <a:r>
                        <a:rPr lang="pl-PL" sz="1600" i="1" strike="sng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Architecture</a:t>
                      </a:r>
                      <a:r>
                        <a:rPr lang="pl-PL" sz="1600" i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HL7 CDA </a:t>
                      </a:r>
                      <a:r>
                        <a:rPr lang="pl-PL" sz="1600" i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oraz udostępnianie EDM zgodnie z profilami IHE zamieszczonymi w Biuletynie Informacji Publicznej ministra właściwego do spraw zdrowia.</a:t>
                      </a:r>
                      <a:r>
                        <a:rPr lang="pl-PL" sz="1600" i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pl-PL" sz="1600" i="1" strike="sng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opublikowanym przez Centrum Systemów Informacyjnych Ochrony Zdrowia. </a:t>
                      </a:r>
                      <a:endParaRPr lang="pl-PL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70" y="197237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5620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4861</TotalTime>
  <Words>1451</Words>
  <Application>Microsoft Office PowerPoint</Application>
  <PresentationFormat>Pokaz na ekranie (4:3)</PresentationFormat>
  <Paragraphs>278</Paragraphs>
  <Slides>19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Kowalewska Kinga</cp:lastModifiedBy>
  <cp:revision>685</cp:revision>
  <cp:lastPrinted>2018-05-22T11:34:27Z</cp:lastPrinted>
  <dcterms:created xsi:type="dcterms:W3CDTF">2015-04-20T12:46:14Z</dcterms:created>
  <dcterms:modified xsi:type="dcterms:W3CDTF">2018-09-19T13:35:36Z</dcterms:modified>
</cp:coreProperties>
</file>