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34" r:id="rId1"/>
  </p:sldMasterIdLst>
  <p:notesMasterIdLst>
    <p:notesMasterId r:id="rId13"/>
  </p:notesMasterIdLst>
  <p:handoutMasterIdLst>
    <p:handoutMasterId r:id="rId14"/>
  </p:handoutMasterIdLst>
  <p:sldIdLst>
    <p:sldId id="433" r:id="rId2"/>
    <p:sldId id="375" r:id="rId3"/>
    <p:sldId id="440" r:id="rId4"/>
    <p:sldId id="442" r:id="rId5"/>
    <p:sldId id="443" r:id="rId6"/>
    <p:sldId id="451" r:id="rId7"/>
    <p:sldId id="444" r:id="rId8"/>
    <p:sldId id="445" r:id="rId9"/>
    <p:sldId id="446" r:id="rId10"/>
    <p:sldId id="447" r:id="rId11"/>
    <p:sldId id="438" r:id="rId12"/>
  </p:sldIdLst>
  <p:sldSz cx="9144000" cy="6858000" type="screen4x3"/>
  <p:notesSz cx="6797675" cy="9926638"/>
  <p:defaultTextStyle>
    <a:defPPr>
      <a:defRPr lang="pl-P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 pośredni 2 — Ak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Styl pośredni 2 — Ak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84E427A-3D55-4303-BF80-6455036E1DE7}" styleName="Styl z motywem 1 — Ak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F1AB2-1976-4502-BF36-3FF5EA218861}" styleName="Styl pośredni 4 — Ak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Styl pośredni 4 — Ak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C4B1156A-380E-4F78-BDF5-A606A8083BF9}" styleName="Styl pośredni 4 — Ak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35758FB7-9AC5-4552-8A53-C91805E547FA}" styleName="Styl z motywem 1 — Ak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C2FFA5D-87B4-456A-9821-1D502468CF0F}" styleName="Styl z motywem 1 — Ak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Styl jasny 2 — Ak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D113A9D2-9D6B-4929-AA2D-F23B5EE8CBE7}" styleName="Styl z motywem 2 — Ak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301B821-A1FF-4177-AEE7-76D212191A09}" styleName="Styl pośredni 1 — Ak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3296810-A885-4BE3-A3E7-6D5BEEA58F35}" styleName="Styl pośredni 2 — Ak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95" autoAdjust="0"/>
    <p:restoredTop sz="94690" autoAdjust="0"/>
  </p:normalViewPr>
  <p:slideViewPr>
    <p:cSldViewPr snapToGrid="0">
      <p:cViewPr varScale="1">
        <p:scale>
          <a:sx n="101" d="100"/>
          <a:sy n="101" d="100"/>
        </p:scale>
        <p:origin x="126" y="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0901" tIns="45450" rIns="90901" bIns="4545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0901" tIns="45450" rIns="90901" bIns="4545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58D5A4B-13FA-4983-B467-813F7B7A1C41}" type="datetimeFigureOut">
              <a:rPr lang="pl-PL"/>
              <a:pPr>
                <a:defRPr/>
              </a:pPr>
              <a:t>18.09.2018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28167"/>
            <a:ext cx="2946400" cy="496887"/>
          </a:xfrm>
          <a:prstGeom prst="rect">
            <a:avLst/>
          </a:prstGeom>
        </p:spPr>
        <p:txBody>
          <a:bodyPr vert="horz" lIns="90901" tIns="45450" rIns="90901" bIns="4545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49688" y="9428167"/>
            <a:ext cx="2946400" cy="496887"/>
          </a:xfrm>
          <a:prstGeom prst="rect">
            <a:avLst/>
          </a:prstGeom>
        </p:spPr>
        <p:txBody>
          <a:bodyPr vert="horz" wrap="square" lIns="90901" tIns="45450" rIns="90901" bIns="4545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CEDF538-567E-4782-A71E-88259AB6D83C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6458891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0901" tIns="45450" rIns="90901" bIns="4545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0901" tIns="45450" rIns="90901" bIns="4545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C861A00-80E9-4B3F-A422-6C839B6671A0}" type="datetimeFigureOut">
              <a:rPr lang="pl-PL"/>
              <a:pPr>
                <a:defRPr/>
              </a:pPr>
              <a:t>18.09.2018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901" tIns="45450" rIns="90901" bIns="45450" rtlCol="0" anchor="ctr"/>
          <a:lstStyle/>
          <a:p>
            <a:pPr lvl="0"/>
            <a:endParaRPr lang="pl-PL" noProof="0" smtClean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454" y="4716468"/>
            <a:ext cx="5438775" cy="4467225"/>
          </a:xfrm>
          <a:prstGeom prst="rect">
            <a:avLst/>
          </a:prstGeom>
        </p:spPr>
        <p:txBody>
          <a:bodyPr vert="horz" lIns="90901" tIns="45450" rIns="90901" bIns="45450" rtlCol="0">
            <a:normAutofit/>
          </a:bodyPr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167"/>
            <a:ext cx="2946400" cy="496887"/>
          </a:xfrm>
          <a:prstGeom prst="rect">
            <a:avLst/>
          </a:prstGeom>
        </p:spPr>
        <p:txBody>
          <a:bodyPr vert="horz" lIns="90901" tIns="45450" rIns="90901" bIns="4545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9688" y="9428167"/>
            <a:ext cx="2946400" cy="496887"/>
          </a:xfrm>
          <a:prstGeom prst="rect">
            <a:avLst/>
          </a:prstGeom>
        </p:spPr>
        <p:txBody>
          <a:bodyPr vert="horz" wrap="square" lIns="90901" tIns="45450" rIns="90901" bIns="4545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23C91BD-A4DD-4598-94D9-BD77F2F29FB0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0332593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 smtClean="0"/>
              <a:t>Odwołać się do analizy potrzeb.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34C956-B754-4C75-8DEC-855A05BAA6E4}" type="slidenum">
              <a:rPr lang="pl-PL" smtClean="0"/>
              <a:pPr>
                <a:defRPr/>
              </a:pPr>
              <a:t>7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31984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 smtClean="0"/>
              <a:t>Odwołać się do analizy potrzeb.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34C956-B754-4C75-8DEC-855A05BAA6E4}" type="slidenum">
              <a:rPr lang="pl-PL" smtClean="0"/>
              <a:pPr>
                <a:defRPr/>
              </a:pPr>
              <a:t>8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89624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 smtClean="0"/>
              <a:t>Odwołać się do analizy potrzeb.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34C956-B754-4C75-8DEC-855A05BAA6E4}" type="slidenum">
              <a:rPr lang="pl-PL" smtClean="0"/>
              <a:pPr>
                <a:defRPr/>
              </a:pPr>
              <a:t>9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612662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 smtClean="0"/>
              <a:t>Odwołać się do analizy potrzeb.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34C956-B754-4C75-8DEC-855A05BAA6E4}" type="slidenum">
              <a:rPr lang="pl-PL" smtClean="0"/>
              <a:pPr>
                <a:defRPr/>
              </a:pPr>
              <a:t>10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742737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kład niestandardowy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4" descr="UnijneFE_PR-LOGO-UE-EFSI kolor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" y="293688"/>
            <a:ext cx="4305300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ymbol zastępczy tekstu 7"/>
          <p:cNvSpPr>
            <a:spLocks noGrp="1"/>
          </p:cNvSpPr>
          <p:nvPr>
            <p:ph idx="1"/>
          </p:nvPr>
        </p:nvSpPr>
        <p:spPr>
          <a:xfrm>
            <a:off x="628650" y="5756743"/>
            <a:ext cx="7886700" cy="420219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pl-PL" dirty="0" smtClean="0"/>
              <a:t>Kliknij, aby dodać podtytuł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84807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1264258"/>
            <a:ext cx="2949178" cy="112908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dirty="0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1264258"/>
            <a:ext cx="4629150" cy="45967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393344"/>
            <a:ext cx="2949178" cy="347564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06DDB4-4F5A-424A-BE2A-2562C2107752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189110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1256306"/>
            <a:ext cx="2949178" cy="1137037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dirty="0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1256306"/>
            <a:ext cx="4629150" cy="460474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l-PL" noProof="0" smtClean="0"/>
              <a:t>Kliknij ikonę, aby dodać obraz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393343"/>
            <a:ext cx="2949178" cy="347564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8D435E-6169-4733-A22E-43A34E9B4A35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882908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Układ niestandardowy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ytułu 1"/>
          <p:cNvSpPr txBox="1">
            <a:spLocks/>
          </p:cNvSpPr>
          <p:nvPr userDrawn="1"/>
        </p:nvSpPr>
        <p:spPr>
          <a:xfrm>
            <a:off x="628650" y="4833938"/>
            <a:ext cx="7886700" cy="922337"/>
          </a:xfrm>
          <a:prstGeom prst="rect">
            <a:avLst/>
          </a:prstGeom>
        </p:spPr>
        <p:txBody>
          <a:bodyPr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r>
              <a:rPr lang="pl-PL" dirty="0" smtClean="0">
                <a:solidFill>
                  <a:schemeClr val="bg1"/>
                </a:solidFill>
              </a:rPr>
              <a:t>Kliknij, aby dodać tytuł prezentacji</a:t>
            </a:r>
            <a:endParaRPr lang="pl-PL" dirty="0">
              <a:solidFill>
                <a:schemeClr val="bg1"/>
              </a:solidFill>
            </a:endParaRPr>
          </a:p>
        </p:txBody>
      </p:sp>
      <p:pic>
        <p:nvPicPr>
          <p:cNvPr id="4" name="Obraz 6" descr="UnijneFE_PR-LOGO-UE-EFSI kolor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" y="293688"/>
            <a:ext cx="4305300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ymbol zastępczy tekstu 7"/>
          <p:cNvSpPr>
            <a:spLocks noGrp="1"/>
          </p:cNvSpPr>
          <p:nvPr>
            <p:ph idx="1"/>
          </p:nvPr>
        </p:nvSpPr>
        <p:spPr>
          <a:xfrm>
            <a:off x="628650" y="5756743"/>
            <a:ext cx="7886700" cy="420219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pl-PL" dirty="0" smtClean="0"/>
              <a:t>Kliknij, aby dodać podtytuł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04950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dirty="0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9E165E-4E26-4B90-8797-4E8B2BB4536E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06332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F8FC2D-04C0-4BAF-8776-9BA560CD414A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226694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0F5BC2-AAFC-4F9E-91FD-1EC87932F9CE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18096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041621"/>
            <a:ext cx="7886700" cy="850679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36A139-2FA2-455A-B784-22B6B0215D84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645459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1104817"/>
            <a:ext cx="7886700" cy="72063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815921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639833"/>
            <a:ext cx="3868340" cy="354983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815921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639833"/>
            <a:ext cx="3887391" cy="354983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Slide Number Placeholder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6FBA2E-F63A-4AB8-B295-9E80872E6F2B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247516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C5961D-26AB-46AA-91FA-26F7DD722FD0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99253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FE4BFC-3EA4-4C02-9612-F903E215C880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42896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958850"/>
            <a:ext cx="788670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</a:t>
            </a:r>
            <a:endParaRPr lang="en-US" altLang="pl-PL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2463800"/>
            <a:ext cx="7886700" cy="371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  <a:endParaRPr lang="en-US" altLang="pl-PL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F19E30A3-3DC0-4B76-8637-268787631C1F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825" r:id="rId1"/>
    <p:sldLayoutId id="2147485826" r:id="rId2"/>
    <p:sldLayoutId id="2147485827" r:id="rId3"/>
    <p:sldLayoutId id="2147485828" r:id="rId4"/>
    <p:sldLayoutId id="2147485829" r:id="rId5"/>
    <p:sldLayoutId id="2147485830" r:id="rId6"/>
    <p:sldLayoutId id="2147485831" r:id="rId7"/>
    <p:sldLayoutId id="2147485832" r:id="rId8"/>
    <p:sldLayoutId id="2147485833" r:id="rId9"/>
    <p:sldLayoutId id="2147485834" r:id="rId10"/>
    <p:sldLayoutId id="2147485835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dsrr@mazovia.pl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588" y="210525"/>
            <a:ext cx="5937206" cy="563916"/>
          </a:xfrm>
          <a:prstGeom prst="rect">
            <a:avLst/>
          </a:prstGeom>
        </p:spPr>
      </p:pic>
      <p:sp>
        <p:nvSpPr>
          <p:cNvPr id="4" name="Prostokąt 3"/>
          <p:cNvSpPr/>
          <p:nvPr/>
        </p:nvSpPr>
        <p:spPr>
          <a:xfrm>
            <a:off x="461902" y="2878113"/>
            <a:ext cx="8145780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b="1" dirty="0"/>
              <a:t>Propozycja kryteriów wyboru projektów w </a:t>
            </a:r>
            <a:r>
              <a:rPr lang="pl-PL" b="1" dirty="0" smtClean="0"/>
              <a:t>trybie konkursowym</a:t>
            </a:r>
          </a:p>
          <a:p>
            <a:pPr algn="ctr"/>
            <a:r>
              <a:rPr lang="pl-PL" b="1" dirty="0"/>
              <a:t>Działanie 10. 3 - Doskonalenie zawodowe,  Poddziałanie 10.3.3 Doradztwo </a:t>
            </a:r>
            <a:r>
              <a:rPr lang="pl-PL" b="1" dirty="0" err="1"/>
              <a:t>edukacyjno</a:t>
            </a:r>
            <a:r>
              <a:rPr lang="pl-PL" b="1" dirty="0"/>
              <a:t> – zawodowe w ramach ZIT</a:t>
            </a:r>
            <a:endParaRPr lang="pl-PL" dirty="0"/>
          </a:p>
          <a:p>
            <a:pPr algn="ctr"/>
            <a:r>
              <a:rPr lang="pl-PL" b="1" dirty="0" smtClean="0"/>
              <a:t>Regionalny </a:t>
            </a:r>
            <a:r>
              <a:rPr lang="pl-PL" b="1" dirty="0"/>
              <a:t>Program Operacyjny Województwa Mazowieckiego na lata 2014 – </a:t>
            </a:r>
            <a:r>
              <a:rPr lang="pl-PL" b="1" dirty="0" smtClean="0"/>
              <a:t>2020</a:t>
            </a:r>
          </a:p>
          <a:p>
            <a:pPr algn="ctr"/>
            <a:endParaRPr lang="pl-PL" altLang="pl-PL" b="1" dirty="0">
              <a:latin typeface="+mn-lt"/>
            </a:endParaRPr>
          </a:p>
          <a:p>
            <a:pPr algn="ctr"/>
            <a:r>
              <a:rPr lang="pl-PL" dirty="0"/>
              <a:t>XXXIX</a:t>
            </a:r>
            <a:r>
              <a:rPr lang="pl-PL" sz="1600" dirty="0" smtClean="0"/>
              <a:t> Posiedzenie </a:t>
            </a:r>
            <a:r>
              <a:rPr lang="pl-PL" sz="1600" dirty="0"/>
              <a:t>Komitetu Monitorującego RPO WM na lata 2014 -2020  </a:t>
            </a:r>
            <a:br>
              <a:rPr lang="pl-PL" sz="1600" dirty="0"/>
            </a:br>
            <a:r>
              <a:rPr lang="pl-PL" sz="1600" dirty="0" smtClean="0"/>
              <a:t>21 września 2018 </a:t>
            </a:r>
            <a:r>
              <a:rPr lang="pl-PL" sz="1600" dirty="0"/>
              <a:t>r.</a:t>
            </a:r>
          </a:p>
          <a:p>
            <a:pPr algn="ctr"/>
            <a:endParaRPr lang="pl-PL" altLang="pl-PL" sz="1600" b="1" dirty="0" smtClean="0">
              <a:latin typeface="+mn-lt"/>
            </a:endParaRPr>
          </a:p>
          <a:p>
            <a:pPr algn="ctr"/>
            <a:r>
              <a:rPr lang="pl-PL" sz="1600" b="1" dirty="0">
                <a:solidFill>
                  <a:schemeClr val="bg1"/>
                </a:solidFill>
              </a:rPr>
              <a:t>Departament Rozwoju Regionalnego i Funduszy </a:t>
            </a:r>
            <a:r>
              <a:rPr lang="pl-PL" sz="1600" b="1" dirty="0" smtClean="0">
                <a:solidFill>
                  <a:schemeClr val="bg1"/>
                </a:solidFill>
              </a:rPr>
              <a:t>Europejskich</a:t>
            </a:r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3227097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0787639"/>
              </p:ext>
            </p:extLst>
          </p:nvPr>
        </p:nvGraphicFramePr>
        <p:xfrm>
          <a:off x="429769" y="1609343"/>
          <a:ext cx="8168609" cy="45811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12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84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546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082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07944"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err="1" smtClean="0">
                          <a:latin typeface="+mn-lt"/>
                        </a:rPr>
                        <a:t>Lp</a:t>
                      </a:r>
                      <a:endParaRPr lang="pl-PL" sz="1600" b="1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Kryterium</a:t>
                      </a:r>
                      <a:endParaRPr lang="pl-PL" sz="1600" b="1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1" dirty="0" smtClean="0">
                          <a:latin typeface="+mn-lt"/>
                        </a:rPr>
                        <a:t>Punktacja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 smtClean="0">
                          <a:latin typeface="+mn-lt"/>
                        </a:rPr>
                        <a:t>Max.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 smtClean="0">
                          <a:latin typeface="+mn-lt"/>
                        </a:rPr>
                        <a:t>Liczba  punktów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73201">
                <a:tc>
                  <a:txBody>
                    <a:bodyPr/>
                    <a:lstStyle/>
                    <a:p>
                      <a:pPr algn="ctr"/>
                      <a:r>
                        <a:rPr lang="pl-PL" sz="12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</a:t>
                      </a:r>
                      <a:endParaRPr lang="pl-PL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Projekt sprzyja oszczędnemu, efektywnemu i wydajnemu wydatkowaniu środków oraz zapewnia realizację wskaźników z zachowaniem efektywności kosztowej.</a:t>
                      </a:r>
                      <a:endParaRPr lang="pl-PL" sz="1600" b="1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0/2 pkt</a:t>
                      </a:r>
                    </a:p>
                    <a:p>
                      <a:endParaRPr lang="pl-PL" sz="1200" b="0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lang="pl-PL" sz="12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wartość projektu w przeliczeniu na jedną szkołę lub placówkę:</a:t>
                      </a:r>
                    </a:p>
                    <a:p>
                      <a:r>
                        <a:rPr lang="pl-PL" sz="12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poniżej/równa 26 181 Euro – 2 pkt,</a:t>
                      </a:r>
                    </a:p>
                    <a:p>
                      <a:r>
                        <a:rPr lang="pl-PL" sz="12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powyżej </a:t>
                      </a:r>
                      <a:br>
                        <a:rPr lang="pl-PL" sz="12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pl-PL" sz="12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26 181 Euro – 0 pkt</a:t>
                      </a:r>
                    </a:p>
                    <a:p>
                      <a:r>
                        <a:rPr lang="pl-PL" sz="12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koszt należy przeliczyć wg kursu euro podanego w regulaminie konkursu.</a:t>
                      </a:r>
                      <a:endParaRPr lang="pl-PL" sz="12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9535" marR="89535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pl-PL" sz="1200" b="0" baseline="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pl-PL" sz="12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9535" marR="89535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8174" y="332823"/>
            <a:ext cx="4096769" cy="386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4423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numeru slajdu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3F8FC2D-04C0-4BAF-8776-9BA560CD414A}" type="slidenum">
              <a:rPr lang="pl-PL" altLang="pl-PL" smtClean="0"/>
              <a:pPr>
                <a:defRPr/>
              </a:pPr>
              <a:t>11</a:t>
            </a:fld>
            <a:endParaRPr lang="pl-PL" altLang="pl-PL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8719" y="292533"/>
            <a:ext cx="4096769" cy="386964"/>
          </a:xfrm>
          <a:prstGeom prst="rect">
            <a:avLst/>
          </a:prstGeom>
        </p:spPr>
      </p:pic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628650" y="1838527"/>
            <a:ext cx="7886700" cy="3122579"/>
          </a:xfrm>
        </p:spPr>
        <p:txBody>
          <a:bodyPr anchor="ctr"/>
          <a:lstStyle/>
          <a:p>
            <a:pPr marL="0" indent="0" algn="ctr">
              <a:buNone/>
            </a:pPr>
            <a:r>
              <a:rPr lang="pl-P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Dziękuję za </a:t>
            </a:r>
            <a:r>
              <a:rPr lang="pl-P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uwagę</a:t>
            </a:r>
          </a:p>
          <a:p>
            <a:pPr marL="0" indent="0" algn="ctr">
              <a:buNone/>
            </a:pP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Urząd Marszałkowski Województwa Mazowieckiego</a:t>
            </a:r>
          </a:p>
          <a:p>
            <a:pPr marL="0" indent="0" algn="ctr">
              <a:buNone/>
            </a:pPr>
            <a:r>
              <a:rPr lang="pl-P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Departament </a:t>
            </a:r>
            <a:r>
              <a:rPr lang="pl-P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Rozwoju Regionalnego i Funduszy Europejskich</a:t>
            </a:r>
          </a:p>
          <a:p>
            <a:pPr marL="0" indent="0" algn="ctr">
              <a:buNone/>
            </a:pPr>
            <a:r>
              <a:rPr lang="pl-P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Biuro </a:t>
            </a:r>
            <a:r>
              <a:rPr lang="pl-P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Programowania EFS</a:t>
            </a:r>
          </a:p>
          <a:p>
            <a:pPr marL="0" indent="0" algn="ctr">
              <a:buNone/>
            </a:pPr>
            <a:r>
              <a:rPr lang="pl-PL" sz="1600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dsrr@mazovia.pl</a:t>
            </a:r>
            <a:r>
              <a:rPr lang="pl-P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pl-PL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1014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numeru slajdu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C5961D-26AB-46AA-91FA-26F7DD722FD0}" type="slidenum">
              <a:rPr lang="pl-PL" altLang="pl-PL" smtClean="0"/>
              <a:pPr>
                <a:defRPr/>
              </a:pPr>
              <a:t>2</a:t>
            </a:fld>
            <a:endParaRPr lang="pl-PL" altLang="pl-PL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8719" y="342551"/>
            <a:ext cx="4096769" cy="386964"/>
          </a:xfrm>
          <a:prstGeom prst="rect">
            <a:avLst/>
          </a:prstGeom>
        </p:spPr>
      </p:pic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132082"/>
              </p:ext>
            </p:extLst>
          </p:nvPr>
        </p:nvGraphicFramePr>
        <p:xfrm>
          <a:off x="571841" y="1653561"/>
          <a:ext cx="8012610" cy="44101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1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904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03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2167">
                <a:tc gridSpan="3">
                  <a:txBody>
                    <a:bodyPr/>
                    <a:lstStyle/>
                    <a:p>
                      <a:pPr algn="ctr"/>
                      <a:r>
                        <a:rPr lang="pl-PL" sz="2400" b="1" dirty="0" smtClean="0">
                          <a:solidFill>
                            <a:schemeClr val="bg1"/>
                          </a:solidFill>
                        </a:rPr>
                        <a:t>Kryteria dostępu weryfikowane na etapie oceny formalnej</a:t>
                      </a:r>
                      <a:endParaRPr lang="pl-PL" sz="24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l-PL" sz="14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4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9029">
                <a:tc>
                  <a:txBody>
                    <a:bodyPr/>
                    <a:lstStyle/>
                    <a:p>
                      <a:pPr algn="ctr"/>
                      <a:r>
                        <a:rPr lang="pl-PL" sz="14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L.p.</a:t>
                      </a:r>
                      <a:endParaRPr lang="pl-PL" sz="14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Kryterium</a:t>
                      </a:r>
                      <a:endParaRPr lang="pl-PL" sz="14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Opis znaczenia kryterium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09458">
                <a:tc>
                  <a:txBody>
                    <a:bodyPr/>
                    <a:lstStyle/>
                    <a:p>
                      <a:pPr algn="l"/>
                      <a:r>
                        <a:rPr lang="pl-PL" sz="12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</a:t>
                      </a:r>
                      <a:endParaRPr lang="pl-PL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Okres realizacji projektu nie przekracza 24 miesięcy.</a:t>
                      </a:r>
                      <a:endParaRPr lang="pl-PL" sz="16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Niespełnienie kryterium skutkuje odrzuceniem wniosku.</a:t>
                      </a:r>
                      <a:endParaRPr lang="pl-PL" sz="12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6195" marR="36195" marT="36195" marB="3619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09458">
                <a:tc>
                  <a:txBody>
                    <a:bodyPr/>
                    <a:lstStyle/>
                    <a:p>
                      <a:pPr algn="l"/>
                      <a:r>
                        <a:rPr lang="pl-PL" sz="12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</a:t>
                      </a:r>
                      <a:endParaRPr lang="pl-PL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Wsparcie w ramach projektu jest kierowane do </a:t>
                      </a:r>
                      <a:r>
                        <a:rPr lang="pl-PL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i 8 klas szkół podstawowych i/lub do</a:t>
                      </a:r>
                      <a:r>
                        <a:rPr lang="pl-PL" sz="16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gimnazjów i/lub szkół prowadzących kształcenie zawodowe (z wyłączeniem szkół dla dorosłych) z obszaru ZIT WOF.</a:t>
                      </a:r>
                      <a:endParaRPr lang="pl-PL" sz="1600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pl-PL" sz="16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Niespełnienie kryterium skutkuje odrzuceniem wniosku.</a:t>
                      </a:r>
                      <a:endParaRPr lang="pl-PL" sz="1200" b="0" dirty="0" smtClean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6195" marR="36195" marT="36195" marB="3619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7564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1506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numeru slajdu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C5961D-26AB-46AA-91FA-26F7DD722FD0}" type="slidenum">
              <a:rPr lang="pl-PL" altLang="pl-PL" smtClean="0"/>
              <a:pPr>
                <a:defRPr/>
              </a:pPr>
              <a:t>3</a:t>
            </a:fld>
            <a:endParaRPr lang="pl-PL" altLang="pl-PL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8719" y="342551"/>
            <a:ext cx="4096769" cy="386964"/>
          </a:xfrm>
          <a:prstGeom prst="rect">
            <a:avLst/>
          </a:prstGeom>
        </p:spPr>
      </p:pic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4000967"/>
              </p:ext>
            </p:extLst>
          </p:nvPr>
        </p:nvGraphicFramePr>
        <p:xfrm>
          <a:off x="571841" y="1653561"/>
          <a:ext cx="8012610" cy="48931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1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904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03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19305">
                <a:tc>
                  <a:txBody>
                    <a:bodyPr/>
                    <a:lstStyle/>
                    <a:p>
                      <a:pPr algn="ctr"/>
                      <a:r>
                        <a:rPr lang="pl-PL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L.p.</a:t>
                      </a:r>
                      <a:endParaRPr lang="pl-PL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Kryterium</a:t>
                      </a:r>
                      <a:endParaRPr lang="pl-PL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Opis znaczenia kryterium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7384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 </a:t>
                      </a:r>
                    </a:p>
                  </a:txBody>
                  <a:tcPr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pl-PL" sz="1200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pl-PL" sz="1200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pl-PL" sz="1200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pl-PL" sz="1200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6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Projekt uwzględnia działania mające na celu rozwój współpracy           z rynkiem pracy, w tym nawiązanie współpracy z co najmniej dwoma</a:t>
                      </a:r>
                      <a:r>
                        <a:rPr lang="pl-PL" sz="1600" kern="1200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pl-PL" sz="16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przedsiębiorcami z województwa mazowieckiego.</a:t>
                      </a:r>
                      <a:endParaRPr lang="pl-PL" sz="1600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195" marR="36195" marT="36195" marB="3619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Niespełnienie kryterium skutkuje odrzuceniem wniosku.</a:t>
                      </a:r>
                      <a:endParaRPr lang="pl-PL" sz="12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6195" marR="36195" marT="36195" marB="3619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5430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numeru slajdu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C5961D-26AB-46AA-91FA-26F7DD722FD0}" type="slidenum">
              <a:rPr lang="pl-PL" altLang="pl-PL" smtClean="0"/>
              <a:pPr>
                <a:defRPr/>
              </a:pPr>
              <a:t>4</a:t>
            </a:fld>
            <a:endParaRPr lang="pl-PL" altLang="pl-PL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8174" y="332823"/>
            <a:ext cx="4096769" cy="386964"/>
          </a:xfrm>
          <a:prstGeom prst="rect">
            <a:avLst/>
          </a:prstGeom>
        </p:spPr>
      </p:pic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2270241"/>
              </p:ext>
            </p:extLst>
          </p:nvPr>
        </p:nvGraphicFramePr>
        <p:xfrm>
          <a:off x="571841" y="1653561"/>
          <a:ext cx="8012610" cy="45093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1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904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03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58899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Kryteria dostępu do oceny na etapie oceny merytorycznej</a:t>
                      </a:r>
                    </a:p>
                    <a:p>
                      <a:pPr algn="ctr"/>
                      <a:endParaRPr lang="pl-PL" sz="14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l-PL" sz="14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4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0937">
                <a:tc>
                  <a:txBody>
                    <a:bodyPr/>
                    <a:lstStyle/>
                    <a:p>
                      <a:pPr algn="ctr"/>
                      <a:r>
                        <a:rPr lang="pl-PL" sz="16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L.p.</a:t>
                      </a:r>
                      <a:endParaRPr lang="pl-PL" sz="16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Kryterium</a:t>
                      </a:r>
                      <a:endParaRPr lang="pl-PL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Opis znaczenia kryterium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18916">
                <a:tc>
                  <a:txBody>
                    <a:bodyPr/>
                    <a:lstStyle/>
                    <a:p>
                      <a:pPr algn="l"/>
                      <a:r>
                        <a:rPr lang="pl-PL" sz="12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</a:t>
                      </a:r>
                      <a:r>
                        <a:rPr lang="pl-PL" sz="12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pl-PL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Wnioskodawcą w ramach projektu jest</a:t>
                      </a:r>
                    </a:p>
                    <a:p>
                      <a:pPr algn="ctr"/>
                      <a:r>
                        <a:rPr lang="pl-PL" sz="16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organ prowadzący objętej/objętych wsparciem szkoły/szkół z terenu Warszawskiego Obszaru Funkcjonalnego (ZIT WOF) albo podmiot posiadający co najmniej 3- letnie doświadczenie w obszarze doradztwa edukacyjno-zawodowego (z wyłączeniem osób fizycznych innych niż prowadzące działalność gospodarczą lub oświatową na podstawie odrębnych przepisów) w partnerstwie z organem prowadzącym każdej objętej wsparciem szkoły z terenu  ZIT WOF.</a:t>
                      </a:r>
                      <a:endParaRPr lang="pl-PL" sz="1600" b="1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Niespełnienie kryterium skutkuje odrzuceniem wniosku.</a:t>
                      </a:r>
                      <a:endParaRPr lang="pl-PL" sz="12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</a:t>
                      </a:r>
                      <a:endParaRPr lang="pl-PL" sz="1200" b="0" dirty="0" smtClean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6195" marR="36195" marT="36195" marB="3619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7488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numeru slajdu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C5961D-26AB-46AA-91FA-26F7DD722FD0}" type="slidenum">
              <a:rPr lang="pl-PL" altLang="pl-PL" smtClean="0"/>
              <a:pPr>
                <a:defRPr/>
              </a:pPr>
              <a:t>5</a:t>
            </a:fld>
            <a:endParaRPr lang="pl-PL" altLang="pl-PL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8719" y="342551"/>
            <a:ext cx="4096769" cy="386964"/>
          </a:xfrm>
          <a:prstGeom prst="rect">
            <a:avLst/>
          </a:prstGeom>
        </p:spPr>
      </p:pic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2160656"/>
              </p:ext>
            </p:extLst>
          </p:nvPr>
        </p:nvGraphicFramePr>
        <p:xfrm>
          <a:off x="571841" y="1653560"/>
          <a:ext cx="8012610" cy="35993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1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904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03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90812">
                <a:tc>
                  <a:txBody>
                    <a:bodyPr/>
                    <a:lstStyle/>
                    <a:p>
                      <a:pPr algn="ctr"/>
                      <a:r>
                        <a:rPr lang="pl-PL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L.p.</a:t>
                      </a:r>
                      <a:endParaRPr lang="pl-PL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Kryterium</a:t>
                      </a:r>
                      <a:endParaRPr lang="pl-PL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Opis znaczenia kryterium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08563">
                <a:tc>
                  <a:txBody>
                    <a:bodyPr/>
                    <a:lstStyle/>
                    <a:p>
                      <a:pPr algn="l"/>
                      <a:r>
                        <a:rPr lang="pl-PL" sz="12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</a:t>
                      </a:r>
                      <a:r>
                        <a:rPr lang="pl-PL" sz="12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pl-PL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Zakres wsparcia w ramach projektu jest określony na podstawie indywidualnie przeprowadzonej diagnozy, obejmującej m.in. analizę aktualnych potrzeb szkoły w zakresie doradztwa                 edukacyjno-zawodowego.</a:t>
                      </a:r>
                    </a:p>
                    <a:p>
                      <a:pPr algn="ctr">
                        <a:spcAft>
                          <a:spcPts val="600"/>
                        </a:spcAft>
                      </a:pPr>
                      <a:endParaRPr lang="pl-PL" sz="1600" b="1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Niespełnienie kryterium skutkuje odrzuceniem wniosku.</a:t>
                      </a:r>
                      <a:endParaRPr lang="pl-PL" sz="12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6195" marR="36195" marT="36195" marB="3619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0486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numeru slajdu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C5961D-26AB-46AA-91FA-26F7DD722FD0}" type="slidenum">
              <a:rPr lang="pl-PL" altLang="pl-PL" smtClean="0"/>
              <a:pPr>
                <a:defRPr/>
              </a:pPr>
              <a:t>6</a:t>
            </a:fld>
            <a:endParaRPr lang="pl-PL" altLang="pl-PL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8719" y="342551"/>
            <a:ext cx="4096769" cy="386964"/>
          </a:xfrm>
          <a:prstGeom prst="rect">
            <a:avLst/>
          </a:prstGeom>
        </p:spPr>
      </p:pic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0831133"/>
              </p:ext>
            </p:extLst>
          </p:nvPr>
        </p:nvGraphicFramePr>
        <p:xfrm>
          <a:off x="571841" y="1653560"/>
          <a:ext cx="8012610" cy="42709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1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904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03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38371">
                <a:tc>
                  <a:txBody>
                    <a:bodyPr/>
                    <a:lstStyle/>
                    <a:p>
                      <a:pPr algn="ctr"/>
                      <a:r>
                        <a:rPr lang="pl-PL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L.p.</a:t>
                      </a:r>
                      <a:endParaRPr lang="pl-PL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Kryterium</a:t>
                      </a:r>
                      <a:endParaRPr lang="pl-PL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Opis znaczenia kryterium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32619">
                <a:tc>
                  <a:txBody>
                    <a:bodyPr/>
                    <a:lstStyle/>
                    <a:p>
                      <a:pPr algn="l"/>
                      <a:r>
                        <a:rPr lang="pl-PL" sz="12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</a:t>
                      </a:r>
                      <a:r>
                        <a:rPr lang="pl-PL" sz="12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pl-PL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Wnioskodawca zapewnia zachowanie trwałości wypracowanych        w ramach projektu rezultatów i zakupionego sprzętu/wyposażenia   dla szkół powstałych w wyniku przekształcenia gimnazjum albo klas gimnazjalnych powstałych w wyniku włączenia gimnazjów do      innych szkół.  </a:t>
                      </a:r>
                      <a:r>
                        <a:rPr lang="pl-PL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x-none" sz="10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Zgodnie z ustawą Przepisy wprowadzające ustawę – Prawo oświatowe (Dz. U. z 2017 r. poz. 60)</a:t>
                      </a:r>
                      <a:r>
                        <a:rPr lang="pl-PL" sz="10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  </a:t>
                      </a:r>
                    </a:p>
                    <a:p>
                      <a:pPr algn="l"/>
                      <a:endParaRPr lang="pl-PL" sz="1600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Niespełnienie kryterium skutkuje odrzuceniem wniosku.</a:t>
                      </a:r>
                      <a:endParaRPr lang="pl-PL" sz="12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6195" marR="36195" marT="36195" marB="3619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2266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0149720"/>
              </p:ext>
            </p:extLst>
          </p:nvPr>
        </p:nvGraphicFramePr>
        <p:xfrm>
          <a:off x="429769" y="1609343"/>
          <a:ext cx="8168609" cy="47971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12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84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546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082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07944"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err="1" smtClean="0">
                          <a:latin typeface="+mn-lt"/>
                        </a:rPr>
                        <a:t>Lp</a:t>
                      </a:r>
                      <a:endParaRPr lang="pl-PL" sz="1600" b="1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Kryterium</a:t>
                      </a:r>
                      <a:endParaRPr lang="pl-PL" sz="1600" b="1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1" dirty="0" smtClean="0">
                          <a:latin typeface="+mn-lt"/>
                        </a:rPr>
                        <a:t>Punktacja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 smtClean="0">
                          <a:latin typeface="+mn-lt"/>
                        </a:rPr>
                        <a:t>Max.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 smtClean="0">
                          <a:latin typeface="+mn-lt"/>
                        </a:rPr>
                        <a:t>Liczba  punktów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11788">
                <a:tc>
                  <a:txBody>
                    <a:bodyPr/>
                    <a:lstStyle/>
                    <a:p>
                      <a:pPr algn="ctr"/>
                      <a:r>
                        <a:rPr lang="pl-PL" sz="12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</a:t>
                      </a:r>
                      <a:endParaRPr lang="pl-PL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 projekcie wykorzystane są pozytywnie </a:t>
                      </a:r>
                      <a:r>
                        <a:rPr lang="pl-PL" sz="16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zwalidowane</a:t>
                      </a:r>
                      <a:r>
                        <a:rPr lang="pl-PL" sz="16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produkty projektów innowacyjnych zrealizowanych w latach 2007–2013 w ramach POKL.</a:t>
                      </a:r>
                      <a:endParaRPr lang="pl-PL" sz="1600" b="1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b="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0/3 pkt</a:t>
                      </a:r>
                      <a:endParaRPr lang="pl-PL" sz="12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9535" marR="89535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pl-PL" sz="12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9535" marR="89535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86601">
                <a:tc>
                  <a:txBody>
                    <a:bodyPr/>
                    <a:lstStyle/>
                    <a:p>
                      <a:pPr algn="ctr"/>
                      <a:r>
                        <a:rPr lang="pl-PL" sz="12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 </a:t>
                      </a:r>
                      <a:endParaRPr lang="pl-PL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Projekt przewiduje realizację działań planowanych w projekcie w partnerstwie z instytucjami otoczenia społeczno-gospodarczego szkół.</a:t>
                      </a:r>
                    </a:p>
                    <a:p>
                      <a:pPr algn="ctr"/>
                      <a:endParaRPr lang="pl-PL" sz="1600" b="1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0/5 pkt</a:t>
                      </a:r>
                    </a:p>
                    <a:p>
                      <a:endParaRPr lang="pl-PL" sz="1200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lang="pl-PL" sz="12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realizacja projektu w partnerstwie:</a:t>
                      </a:r>
                    </a:p>
                    <a:p>
                      <a:r>
                        <a:rPr lang="pl-PL" sz="12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z 1 lub 2 partnerami – 1 pkt,</a:t>
                      </a:r>
                    </a:p>
                    <a:p>
                      <a:r>
                        <a:rPr lang="pl-PL" sz="12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z 3 partnerami - 3 pkt,</a:t>
                      </a:r>
                    </a:p>
                    <a:p>
                      <a:r>
                        <a:rPr lang="pl-PL" sz="12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z 4 i więcej  partnerami - 5 pkt.</a:t>
                      </a:r>
                      <a:endParaRPr lang="pl-PL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9535" marR="89535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pl-PL" sz="12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9535" marR="89535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568927"/>
                  </a:ext>
                </a:extLst>
              </a:tr>
            </a:tbl>
          </a:graphicData>
        </a:graphic>
      </p:graphicFrame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0666234"/>
              </p:ext>
            </p:extLst>
          </p:nvPr>
        </p:nvGraphicFramePr>
        <p:xfrm>
          <a:off x="429768" y="1106425"/>
          <a:ext cx="8168609" cy="4297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1686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29768">
                <a:tc>
                  <a:txBody>
                    <a:bodyPr/>
                    <a:lstStyle/>
                    <a:p>
                      <a:pPr algn="ctr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pl-PL" sz="2000" b="1" kern="1200" dirty="0" smtClean="0">
                          <a:solidFill>
                            <a:schemeClr val="bg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KRYTERIA MERYTORYCZNE SZCZEGÓŁOWE</a:t>
                      </a:r>
                      <a:endParaRPr lang="pl-PL" sz="2000" b="1" kern="1200" dirty="0">
                        <a:solidFill>
                          <a:schemeClr val="bg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89535" marR="89535" marT="0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8174" y="332823"/>
            <a:ext cx="4096769" cy="386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955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8670750"/>
              </p:ext>
            </p:extLst>
          </p:nvPr>
        </p:nvGraphicFramePr>
        <p:xfrm>
          <a:off x="429769" y="1609343"/>
          <a:ext cx="8168609" cy="48084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12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84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546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082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07944"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err="1" smtClean="0">
                          <a:latin typeface="+mn-lt"/>
                        </a:rPr>
                        <a:t>Lp</a:t>
                      </a:r>
                      <a:endParaRPr lang="pl-PL" sz="1600" b="1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Kryterium</a:t>
                      </a:r>
                      <a:endParaRPr lang="pl-PL" sz="1600" b="1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1" dirty="0" smtClean="0">
                          <a:latin typeface="+mn-lt"/>
                        </a:rPr>
                        <a:t>Punktacja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 smtClean="0">
                          <a:latin typeface="+mn-lt"/>
                        </a:rPr>
                        <a:t>Max.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 smtClean="0">
                          <a:latin typeface="+mn-lt"/>
                        </a:rPr>
                        <a:t>Liczba  punktów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73201">
                <a:tc>
                  <a:txBody>
                    <a:bodyPr/>
                    <a:lstStyle/>
                    <a:p>
                      <a:pPr algn="ctr"/>
                      <a:r>
                        <a:rPr lang="pl-PL" sz="12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</a:t>
                      </a:r>
                      <a:endParaRPr lang="pl-PL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Projekt zakłada działania umożliwiające kształcenie u każdego ucznia uczestniczącego w projekcie  jednocześnie przynajmniej 2 umiejętności uniwersalnych niezbędnych na rynku pracy. </a:t>
                      </a:r>
                      <a:r>
                        <a:rPr lang="pl-PL" sz="1600" b="1" kern="1200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endParaRPr lang="pl-PL" sz="1600" b="1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05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0/5 pkt</a:t>
                      </a:r>
                    </a:p>
                    <a:p>
                      <a:r>
                        <a:rPr lang="pl-PL" sz="105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r>
                        <a:rPr lang="pl-PL" sz="105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 pkt – kształcenie przynajmniej 2 umiejętności uniwersalnych</a:t>
                      </a:r>
                    </a:p>
                    <a:p>
                      <a:r>
                        <a:rPr lang="pl-PL" sz="105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r>
                        <a:rPr lang="pl-PL" sz="105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 pkt -  kształcenie przynajmniej 4 umiejętności uniwersalnych</a:t>
                      </a:r>
                    </a:p>
                    <a:p>
                      <a:r>
                        <a:rPr lang="pl-PL" sz="105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r>
                        <a:rPr lang="pl-PL" sz="105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 pkt - kształcenie przynajmniej 6 umiejętności uniwersalnych</a:t>
                      </a:r>
                    </a:p>
                    <a:p>
                      <a:r>
                        <a:rPr lang="pl-PL" sz="105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r>
                        <a:rPr lang="pl-PL" sz="105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 pkt -  kształcenie  8 umiejętności uniwersalnych</a:t>
                      </a:r>
                    </a:p>
                    <a:p>
                      <a:r>
                        <a:rPr lang="pl-PL" sz="105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endParaRPr lang="pl-PL" sz="105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9535" marR="89535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pl-PL" sz="12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9535" marR="89535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8174" y="332823"/>
            <a:ext cx="4096769" cy="386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3828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0766982"/>
              </p:ext>
            </p:extLst>
          </p:nvPr>
        </p:nvGraphicFramePr>
        <p:xfrm>
          <a:off x="429769" y="1609343"/>
          <a:ext cx="8168609" cy="45811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12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84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546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082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07944"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err="1" smtClean="0">
                          <a:latin typeface="+mn-lt"/>
                        </a:rPr>
                        <a:t>Lp</a:t>
                      </a:r>
                      <a:endParaRPr lang="pl-PL" sz="1600" b="1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Kryterium</a:t>
                      </a:r>
                      <a:endParaRPr lang="pl-PL" sz="1600" b="1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1" dirty="0" smtClean="0">
                          <a:latin typeface="+mn-lt"/>
                        </a:rPr>
                        <a:t>Punktacja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 smtClean="0">
                          <a:latin typeface="+mn-lt"/>
                        </a:rPr>
                        <a:t>Max.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 smtClean="0">
                          <a:latin typeface="+mn-lt"/>
                        </a:rPr>
                        <a:t>Liczba  punktów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73201">
                <a:tc>
                  <a:txBody>
                    <a:bodyPr/>
                    <a:lstStyle/>
                    <a:p>
                      <a:pPr algn="ctr"/>
                      <a:r>
                        <a:rPr lang="pl-PL" sz="12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</a:t>
                      </a:r>
                      <a:endParaRPr lang="pl-PL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Projekt jest zgodny z programem rewitalizacji obowiązującym na obszarze, na którym jest realizowany.</a:t>
                      </a:r>
                      <a:endParaRPr lang="pl-PL" sz="1600" b="1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0/2 pkt</a:t>
                      </a:r>
                    </a:p>
                    <a:p>
                      <a:endParaRPr lang="pl-PL" sz="1200" b="0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lang="pl-PL" sz="12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projekt nie jest zgodny z programem rewitalizacji lub brak informacji w tym zakresie – 0 pkt, </a:t>
                      </a:r>
                    </a:p>
                    <a:p>
                      <a:r>
                        <a:rPr lang="pl-PL" sz="12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projekt jest zgodny z programem rewitalizacji – 2 pkt.</a:t>
                      </a:r>
                    </a:p>
                    <a:p>
                      <a:endParaRPr lang="pl-PL" sz="12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9535" marR="89535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pl-PL" sz="12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9535" marR="89535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8174" y="332823"/>
            <a:ext cx="4096769" cy="386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987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gramy Regionaln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unduszeEuropejskiePrezentacjaTemplate.potx" id="{E1C8E9E8-192D-4AF6-9B43-48AB8A3797D1}" vid="{92000801-0B03-4AC3-8040-626073FD01A7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FunduszeEuropejskiePrezentacjaTemplate</Template>
  <TotalTime>10679</TotalTime>
  <Words>615</Words>
  <Application>Microsoft Office PowerPoint</Application>
  <PresentationFormat>Pokaz na ekranie (4:3)</PresentationFormat>
  <Paragraphs>131</Paragraphs>
  <Slides>11</Slides>
  <Notes>4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11</vt:i4>
      </vt:variant>
    </vt:vector>
  </HeadingPairs>
  <TitlesOfParts>
    <vt:vector size="15" baseType="lpstr">
      <vt:lpstr>Arial</vt:lpstr>
      <vt:lpstr>Calibri</vt:lpstr>
      <vt:lpstr>Times New Roman</vt:lpstr>
      <vt:lpstr>Programy Regionalne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Dorota Krall</dc:creator>
  <cp:lastModifiedBy>Krawczuk Patrycja</cp:lastModifiedBy>
  <cp:revision>918</cp:revision>
  <cp:lastPrinted>2018-05-22T13:13:23Z</cp:lastPrinted>
  <dcterms:created xsi:type="dcterms:W3CDTF">2015-04-20T12:46:14Z</dcterms:created>
  <dcterms:modified xsi:type="dcterms:W3CDTF">2018-09-18T07:49:13Z</dcterms:modified>
</cp:coreProperties>
</file>