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82" r:id="rId3"/>
    <p:sldId id="442" r:id="rId4"/>
    <p:sldId id="446" r:id="rId5"/>
    <p:sldId id="443" r:id="rId6"/>
    <p:sldId id="433" r:id="rId7"/>
    <p:sldId id="447" r:id="rId8"/>
    <p:sldId id="448" r:id="rId9"/>
    <p:sldId id="324" r:id="rId1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2018-06-07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2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operacji finansowych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15 czerwca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0377" y="1042586"/>
            <a:ext cx="84547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</a:t>
            </a:r>
            <a:r>
              <a:rPr lang="pl-PL" sz="3200" dirty="0" smtClean="0">
                <a:latin typeface="+mn-lt"/>
              </a:rPr>
              <a:t>wyboru </a:t>
            </a:r>
            <a:r>
              <a:rPr lang="pl-PL" sz="3200" dirty="0">
                <a:latin typeface="+mn-lt"/>
              </a:rPr>
              <a:t>projektów </a:t>
            </a:r>
            <a:r>
              <a:rPr lang="pl-PL" sz="3200" dirty="0" smtClean="0">
                <a:latin typeface="+mn-lt"/>
              </a:rPr>
              <a:t>pozakonkursowych 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Działanie 11.1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Plan </a:t>
            </a:r>
            <a:r>
              <a:rPr lang="pl-PL" sz="3200" b="1" dirty="0">
                <a:latin typeface="+mn-lt"/>
              </a:rPr>
              <a:t>Działań Pomocy </a:t>
            </a:r>
            <a:r>
              <a:rPr lang="pl-PL" sz="3200" b="1" dirty="0" smtClean="0">
                <a:latin typeface="+mn-lt"/>
              </a:rPr>
              <a:t>Technicznej</a:t>
            </a:r>
            <a:br>
              <a:rPr lang="pl-PL" sz="3200" b="1" dirty="0" smtClean="0">
                <a:latin typeface="+mn-lt"/>
              </a:rPr>
            </a:br>
            <a:r>
              <a:rPr lang="pl-PL" sz="3200" b="1" dirty="0" smtClean="0">
                <a:latin typeface="+mn-lt"/>
              </a:rPr>
              <a:t>RPO </a:t>
            </a:r>
            <a:r>
              <a:rPr lang="pl-PL" sz="3200" b="1" dirty="0">
                <a:latin typeface="+mn-lt"/>
              </a:rPr>
              <a:t>WM 2014-2020</a:t>
            </a:r>
            <a:endParaRPr lang="pl-PL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206" y="1172034"/>
            <a:ext cx="2259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FORMALNE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83963"/>
              </p:ext>
            </p:extLst>
          </p:nvPr>
        </p:nvGraphicFramePr>
        <p:xfrm>
          <a:off x="248206" y="2031784"/>
          <a:ext cx="8669216" cy="3749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/>
                <a:gridCol w="1129059"/>
                <a:gridCol w="5177738"/>
                <a:gridCol w="871671"/>
                <a:gridCol w="1068635"/>
              </a:tblGrid>
              <a:tr h="107078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Źródło informacji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267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Uprawnienia beneficjenta do ubiegania się o dofinansowanie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Beneficjent wskazany w Szczegółowym opisie osi priorytetowych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707" y="1198857"/>
            <a:ext cx="272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13149"/>
              </p:ext>
            </p:extLst>
          </p:nvPr>
        </p:nvGraphicFramePr>
        <p:xfrm>
          <a:off x="263471" y="1859797"/>
          <a:ext cx="8586061" cy="4257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89"/>
                <a:gridCol w="1336242"/>
                <a:gridCol w="2763746"/>
                <a:gridCol w="2059513"/>
                <a:gridCol w="838828"/>
                <a:gridCol w="1328143"/>
              </a:tblGrid>
              <a:tr h="782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Możliwość uzupełnienia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963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z celami szczegółowymi osi priorytetowej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Aby kryterium było ocenione pozytywnie wszystkie poniżej określone elementy muszą zostać spełnione: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cele projektu są zgodne z celami szczegółowymi działania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rodzaju projektu z zakresem działania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z kategoriami interwencji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zachowanie pułapu maksymalnego dofinansowania,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zapewniony minimalny wkład własny beneficjenta,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miejsce realizacji projektu zgodne z opisem działania.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519" y="1288241"/>
            <a:ext cx="272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MERYTORYCZNE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8590"/>
              </p:ext>
            </p:extLst>
          </p:nvPr>
        </p:nvGraphicFramePr>
        <p:xfrm>
          <a:off x="294469" y="1879179"/>
          <a:ext cx="8570561" cy="411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916"/>
                <a:gridCol w="1205802"/>
                <a:gridCol w="3878664"/>
                <a:gridCol w="1416817"/>
                <a:gridCol w="631948"/>
                <a:gridCol w="1028414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Kwalifikowalność wydatków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 zgodności wydatków wskazanych we wniosku o dofinansowanie z zasadami kwalifikowalności określonymi w obowiązujących wytycznych, w szczególności z </a:t>
                      </a:r>
                      <a:r>
                        <a:rPr lang="pl-PL" sz="11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Wytycznymi w zakresie wykorzystania środków pomocy technicznej</a:t>
                      </a:r>
                    </a:p>
                    <a:p>
                      <a:r>
                        <a:rPr lang="pl-PL" sz="11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lata 2014-2020</a:t>
                      </a:r>
                      <a:endParaRPr lang="pl-P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z prawodawstwem wspólnotowym i krajowym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w szczególności z zasadami zawierania umów dla zadań objętych projektem oraz z zasadami w zakresie informowania o współfinansowaniu projektu ze środków EFS w ramach RPO WM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9202" y="1188808"/>
            <a:ext cx="288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24335"/>
              </p:ext>
            </p:extLst>
          </p:nvPr>
        </p:nvGraphicFramePr>
        <p:xfrm>
          <a:off x="303185" y="1766376"/>
          <a:ext cx="8570561" cy="411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90"/>
                <a:gridCol w="1087988"/>
                <a:gridCol w="3654834"/>
                <a:gridCol w="1310421"/>
                <a:gridCol w="1028414"/>
                <a:gridCol w="1028414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ze Strategią Komunikacji Regionalnego Programu Operacyjnego Województwa Mazowieckiego 2014-2020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Ocena zgodności z ww. dokumentem zatwierdzonym przez Zarząd Województwa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projektu z zasadą równości szans kobiet i mężczyzn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Wnioskodawca powinien wykazać pozytywny lub neutralny wpływ projektu na politykę równości szans kobiet i mężczyzn. W przypadku  wykazania neutralności projektu należy szczegółowo wykazać, dlaczego dany projekt ma neutralny wpływ na realizację ww. zasady.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3704" y="1151936"/>
            <a:ext cx="288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47463"/>
              </p:ext>
            </p:extLst>
          </p:nvPr>
        </p:nvGraphicFramePr>
        <p:xfrm>
          <a:off x="263704" y="1735379"/>
          <a:ext cx="8570561" cy="4529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632"/>
                <a:gridCol w="1487156"/>
                <a:gridCol w="3245618"/>
                <a:gridCol w="1351327"/>
                <a:gridCol w="1028414"/>
                <a:gridCol w="1028414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20741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projektu z zasadą równości szans i niedyskryminacji w tym dostępności dla osób z niepełnosprawnościami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Wnioskodawca powinien wykazać, że projekt zapewnia dostępność do oferowanego w nim wsparcia dla wszystkich jego uczestników w tym osób z niepełnosprawnościami oraz, że wszystkie produkty projektu (które nie zostały uznane za neutralne) będą dostępne dla wszystkich ich użytkowników, zgodnie ze standardami dostępności, stanowiącymi załącznik do Wytycznych w zakresie realizacji zasady równości szans i niedyskryminacji, w tym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dostępności dla osób z niepełnosprawnościami oraz zasady równości szans kobiet i mężczyzn w ramach funduszy unijnych na lata 2014-2020.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9918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projektu z zasadą zrównoważonego rozwoju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 ramach kryterium Wnioskodawca powinien wykazać </a:t>
                      </a:r>
                      <a:r>
                        <a:rPr lang="pl-PL" sz="10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pozytywny</a:t>
                      </a:r>
                      <a:r>
                        <a:rPr lang="pl-PL" sz="10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wpływ </a:t>
                      </a: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projektu na politykę zrównoważonego rozwoju.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9918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Właściwy dobór wskaźników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Kryterium pozwoli zweryfikować prawidłowe określenie wskaźników realizacji projektu (czas, jednostki miary, źródło pozyskania danych)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701" y="1384168"/>
            <a:ext cx="288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54616"/>
              </p:ext>
            </p:extLst>
          </p:nvPr>
        </p:nvGraphicFramePr>
        <p:xfrm>
          <a:off x="287687" y="2076774"/>
          <a:ext cx="8570561" cy="3515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746"/>
                <a:gridCol w="1637881"/>
                <a:gridCol w="3436537"/>
                <a:gridCol w="1326382"/>
                <a:gridCol w="715601"/>
                <a:gridCol w="1028414"/>
              </a:tblGrid>
              <a:tr h="51710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61993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Wykonalność projektu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Ocena czy projekt ma szanse realizacji we wnioskowanym okresie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0383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Efektywność kosztowa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Ocena efektywności kosztowej projektu, w tym ocena wysokości środków przewidzianych na poszczególne zadania ujęte we wniosku o dofinansowanie oraz ocena proporcjonalności przyjętej relacji „nakład-rezultat”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0383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pl-PL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Zasadność realizacji zadań ujętych we wniosku o dofinansowanie w kontekście efektywności działań związanych z realizacją RPO WM.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Weryfikacja zasadności realizacji poszczególnych zadań wskazanych we wniosku o dofinansowanie w kontekście realizacji celów RPO WM oraz ocena niezbędności poniesienia poszczególnych wydatków do realizacji projektu i osiągania jego celów.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4864</TotalTime>
  <Words>686</Words>
  <Application>Microsoft Office PowerPoint</Application>
  <PresentationFormat>Pokaz na ekranie (4:3)</PresentationFormat>
  <Paragraphs>140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Grąziewicz Olga</cp:lastModifiedBy>
  <cp:revision>694</cp:revision>
  <cp:lastPrinted>2017-06-09T06:00:23Z</cp:lastPrinted>
  <dcterms:created xsi:type="dcterms:W3CDTF">2015-04-20T12:46:14Z</dcterms:created>
  <dcterms:modified xsi:type="dcterms:W3CDTF">2018-06-07T11:32:00Z</dcterms:modified>
</cp:coreProperties>
</file>