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15"/>
  </p:notesMasterIdLst>
  <p:handoutMasterIdLst>
    <p:handoutMasterId r:id="rId16"/>
  </p:handoutMasterIdLst>
  <p:sldIdLst>
    <p:sldId id="257" r:id="rId2"/>
    <p:sldId id="312" r:id="rId3"/>
    <p:sldId id="313" r:id="rId4"/>
    <p:sldId id="314" r:id="rId5"/>
    <p:sldId id="315" r:id="rId6"/>
    <p:sldId id="316" r:id="rId7"/>
    <p:sldId id="317" r:id="rId8"/>
    <p:sldId id="318" r:id="rId9"/>
    <p:sldId id="319" r:id="rId10"/>
    <p:sldId id="307" r:id="rId11"/>
    <p:sldId id="308" r:id="rId12"/>
    <p:sldId id="309" r:id="rId13"/>
    <p:sldId id="311" r:id="rId14"/>
  </p:sldIdLst>
  <p:sldSz cx="9144000" cy="6858000" type="screen4x3"/>
  <p:notesSz cx="6797675" cy="987425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yl z motywem 1 — Ak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Styl pośredni 4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79" autoAdjust="0"/>
    <p:restoredTop sz="94660"/>
  </p:normalViewPr>
  <p:slideViewPr>
    <p:cSldViewPr snapToGrid="0">
      <p:cViewPr varScale="1">
        <p:scale>
          <a:sx n="72" d="100"/>
          <a:sy n="72" d="100"/>
        </p:scale>
        <p:origin x="84" y="8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3" d="100"/>
          <a:sy n="73" d="100"/>
        </p:scale>
        <p:origin x="-2196" y="-108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dc-hotel\UMWM\SR\SR.RPO.III\KAMIENIE%20MILOWE%20-%20RS\kam%20milowe_wykresy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0" spc="0" baseline="0">
                <a:solidFill>
                  <a:sysClr val="windowText" lastClr="000000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r>
              <a:rPr lang="pl-PL" sz="1600" b="0" i="0" kern="0" baseline="0">
                <a:solidFill>
                  <a:sysClr val="windowText" lastClr="000000"/>
                </a:solidFill>
                <a:effectLst>
                  <a:outerShdw blurRad="50800" dist="38100" dir="5400000" algn="t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Osiągnięte wartości wskaźników objętych ramami wykonania w OP I - VII </a:t>
            </a:r>
            <a:endParaRPr lang="en-US" sz="1600" b="0" i="0" kern="0" baseline="0">
              <a:solidFill>
                <a:sysClr val="windowText" lastClr="000000"/>
              </a:solidFill>
              <a:effectLst/>
              <a:latin typeface="+mn-lt"/>
              <a:cs typeface="Arial" panose="020B0604020202020204" pitchFamily="34" charset="0"/>
            </a:endParaRPr>
          </a:p>
          <a:p>
            <a:pPr>
              <a:defRPr sz="1600" kern="0">
                <a:solidFill>
                  <a:sysClr val="windowText" lastClr="000000"/>
                </a:solidFill>
                <a:cs typeface="Arial" panose="020B0604020202020204" pitchFamily="34" charset="0"/>
              </a:defRPr>
            </a:pPr>
            <a:r>
              <a:rPr lang="pl-PL" sz="1600" b="0" i="0" kern="0" baseline="0">
                <a:solidFill>
                  <a:sysClr val="windowText" lastClr="000000"/>
                </a:solidFill>
                <a:effectLst>
                  <a:outerShdw blurRad="50800" dist="38100" dir="5400000" algn="t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maj 2018</a:t>
            </a:r>
            <a:endParaRPr lang="en-US" sz="1600" b="0" i="0" kern="0" baseline="0">
              <a:solidFill>
                <a:sysClr val="windowText" lastClr="000000"/>
              </a:solidFill>
              <a:effectLst/>
              <a:latin typeface="+mn-lt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3.6123770401171651E-2"/>
          <c:y val="2.80616486825500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0" spc="0" baseline="0">
              <a:solidFill>
                <a:sysClr val="windowText" lastClr="000000"/>
              </a:solidFill>
              <a:latin typeface="+mn-lt"/>
              <a:ea typeface="+mn-ea"/>
              <a:cs typeface="Arial" panose="020B0604020202020204" pitchFamily="34" charset="0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0.5495884357738865"/>
          <c:y val="0.12307127412182285"/>
          <c:w val="0.42247460858437469"/>
          <c:h val="0.818422476983123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Arkusz1!$D$44</c:f>
              <c:strCache>
                <c:ptCount val="1"/>
                <c:pt idx="0">
                  <c:v>kwi-18</c:v>
                </c:pt>
              </c:strCache>
            </c:strRef>
          </c:tx>
          <c:spPr>
            <a:solidFill>
              <a:srgbClr val="00B050"/>
            </a:solidFill>
            <a:ln w="19050">
              <a:solidFill>
                <a:srgbClr val="00B050"/>
              </a:solidFill>
            </a:ln>
            <a:effectLst/>
          </c:spPr>
          <c:invertIfNegative val="0"/>
          <c:dLbls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Arkusz1!$A$45:$B$62</c:f>
              <c:multiLvlStrCache>
                <c:ptCount val="18"/>
                <c:lvl>
                  <c:pt idx="0">
                    <c:v>Inwestycje prywatne uzupełniające wsparcie publiczne dla przedsiębiorstw (dotacje) [EUR]</c:v>
                  </c:pt>
                  <c:pt idx="1">
                    <c:v>Całkowita kwota certyfikowanych wydatków kwalifikowalnych [EUR] OP I</c:v>
                  </c:pt>
                  <c:pt idx="2">
                    <c:v>Liczba usług publicznych udostępnionych on-line o stopniu dojrzałości 3 - dwustronna interakcja [szt.]</c:v>
                  </c:pt>
                  <c:pt idx="3">
                    <c:v>Całkowita kwota certyfikowanych wydatków kwalifikowalnych [EUR] OP II</c:v>
                  </c:pt>
                  <c:pt idx="4">
                    <c:v>Liczba przedsiębiorstw otrzymujących wsparcie [przedsiębiorstwa]</c:v>
                  </c:pt>
                  <c:pt idx="5">
                    <c:v>Całkowita kwota certyfikowanych wydatków kwalifikowalnych [EUR] OP III</c:v>
                  </c:pt>
                  <c:pt idx="6">
                    <c:v>Liczba zmodernizowanych energetycznie budynków [szt.]</c:v>
                  </c:pt>
                  <c:pt idx="7">
                    <c:v>Długość wybudowanych lub przebudowanych dróg dla rowerów [km]</c:v>
                  </c:pt>
                  <c:pt idx="8">
                    <c:v>Liczba wybudowanych lub przebudowanych obiektów "parkuj i jedź" [szt.]</c:v>
                  </c:pt>
                  <c:pt idx="9">
                    <c:v>Całkowita kwota certyfikowanych wydatków kwalifikowalnych [EUR] OP IV</c:v>
                  </c:pt>
                  <c:pt idx="10">
                    <c:v>Liczba wspartych Punktów Selektywnego Zbierania Odpadów Komunalnych [szt.]</c:v>
                  </c:pt>
                  <c:pt idx="11">
                    <c:v>Liczba obiektów zabytkowych objętych wsparciem [szt.]</c:v>
                  </c:pt>
                  <c:pt idx="12">
                    <c:v>Liczba instytucji kultury objętych wsparciem [szt.]</c:v>
                  </c:pt>
                  <c:pt idx="13">
                    <c:v>Całkowita kwota certyfikowanych wydatków kwalifikowalnych [EUR] OP V</c:v>
                  </c:pt>
                  <c:pt idx="14">
                    <c:v>Liczba obiektów infrastruktury zlokalizowanych na rewitalizowanych obszarach [szt.]</c:v>
                  </c:pt>
                  <c:pt idx="15">
                    <c:v>Całkowita kwota certyfikowanych wydatków kwalifikowalnych [EUR] OP VI</c:v>
                  </c:pt>
                  <c:pt idx="16">
                    <c:v>Całkowita długość nowych dróg [km]</c:v>
                  </c:pt>
                  <c:pt idx="17">
                    <c:v>Całkowita kwota certyfikowanych wydatków kwalifikowalnych [EUR] OP VII</c:v>
                  </c:pt>
                </c:lvl>
                <c:lvl>
                  <c:pt idx="0">
                    <c:v>I</c:v>
                  </c:pt>
                  <c:pt idx="2">
                    <c:v>II</c:v>
                  </c:pt>
                  <c:pt idx="4">
                    <c:v>III</c:v>
                  </c:pt>
                  <c:pt idx="6">
                    <c:v>IV</c:v>
                  </c:pt>
                  <c:pt idx="10">
                    <c:v>V</c:v>
                  </c:pt>
                  <c:pt idx="14">
                    <c:v>VI</c:v>
                  </c:pt>
                  <c:pt idx="16">
                    <c:v>VII</c:v>
                  </c:pt>
                </c:lvl>
              </c:multiLvlStrCache>
            </c:multiLvlStrRef>
          </c:cat>
          <c:val>
            <c:numRef>
              <c:f>Arkusz1!$D$45:$D$62</c:f>
              <c:numCache>
                <c:formatCode>0.0%</c:formatCode>
                <c:ptCount val="18"/>
                <c:pt idx="0" formatCode="0%">
                  <c:v>9.0622581604344832E-2</c:v>
                </c:pt>
                <c:pt idx="1">
                  <c:v>0.243874672261718</c:v>
                </c:pt>
                <c:pt idx="2" formatCode="0%">
                  <c:v>4.083333333333333</c:v>
                </c:pt>
                <c:pt idx="3">
                  <c:v>0.99492634543881464</c:v>
                </c:pt>
                <c:pt idx="4" formatCode="0%">
                  <c:v>9.3069306930693069E-2</c:v>
                </c:pt>
                <c:pt idx="5">
                  <c:v>0.57326134970863163</c:v>
                </c:pt>
                <c:pt idx="6" formatCode="0%">
                  <c:v>0.52272727272727271</c:v>
                </c:pt>
                <c:pt idx="7" formatCode="0%">
                  <c:v>0</c:v>
                </c:pt>
                <c:pt idx="8" formatCode="0%">
                  <c:v>3</c:v>
                </c:pt>
                <c:pt idx="9">
                  <c:v>0.27294814503062281</c:v>
                </c:pt>
                <c:pt idx="10" formatCode="0%">
                  <c:v>0.16666666666666666</c:v>
                </c:pt>
                <c:pt idx="11" formatCode="0%">
                  <c:v>0.25</c:v>
                </c:pt>
                <c:pt idx="12" formatCode="0%">
                  <c:v>0.33333333333333331</c:v>
                </c:pt>
                <c:pt idx="13">
                  <c:v>0.53800920220764514</c:v>
                </c:pt>
                <c:pt idx="14" formatCode="0%">
                  <c:v>0</c:v>
                </c:pt>
                <c:pt idx="15">
                  <c:v>0.59958009224719766</c:v>
                </c:pt>
                <c:pt idx="16" formatCode="0%">
                  <c:v>0.98666666666666669</c:v>
                </c:pt>
                <c:pt idx="17">
                  <c:v>1.0644268340227758</c:v>
                </c:pt>
              </c:numCache>
            </c:numRef>
          </c:val>
        </c:ser>
        <c:ser>
          <c:idx val="1"/>
          <c:order val="1"/>
          <c:tx>
            <c:strRef>
              <c:f>Arkusz1!$G$44</c:f>
              <c:strCache>
                <c:ptCount val="1"/>
                <c:pt idx="0">
                  <c:v>wzrost w maju w pkt proc.</c:v>
                </c:pt>
              </c:strCache>
            </c:strRef>
          </c:tx>
          <c:spPr>
            <a:pattFill prst="ltUpDiag">
              <a:fgClr>
                <a:schemeClr val="accent3">
                  <a:lumMod val="40000"/>
                  <a:lumOff val="60000"/>
                </a:schemeClr>
              </a:fgClr>
              <a:bgClr>
                <a:schemeClr val="bg1"/>
              </a:bgClr>
            </a:pattFill>
            <a:ln w="19050" cap="sq">
              <a:solidFill>
                <a:srgbClr val="00B050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Arkusz1!$A$45:$B$62</c:f>
              <c:multiLvlStrCache>
                <c:ptCount val="18"/>
                <c:lvl>
                  <c:pt idx="0">
                    <c:v>Inwestycje prywatne uzupełniające wsparcie publiczne dla przedsiębiorstw (dotacje) [EUR]</c:v>
                  </c:pt>
                  <c:pt idx="1">
                    <c:v>Całkowita kwota certyfikowanych wydatków kwalifikowalnych [EUR] OP I</c:v>
                  </c:pt>
                  <c:pt idx="2">
                    <c:v>Liczba usług publicznych udostępnionych on-line o stopniu dojrzałości 3 - dwustronna interakcja [szt.]</c:v>
                  </c:pt>
                  <c:pt idx="3">
                    <c:v>Całkowita kwota certyfikowanych wydatków kwalifikowalnych [EUR] OP II</c:v>
                  </c:pt>
                  <c:pt idx="4">
                    <c:v>Liczba przedsiębiorstw otrzymujących wsparcie [przedsiębiorstwa]</c:v>
                  </c:pt>
                  <c:pt idx="5">
                    <c:v>Całkowita kwota certyfikowanych wydatków kwalifikowalnych [EUR] OP III</c:v>
                  </c:pt>
                  <c:pt idx="6">
                    <c:v>Liczba zmodernizowanych energetycznie budynków [szt.]</c:v>
                  </c:pt>
                  <c:pt idx="7">
                    <c:v>Długość wybudowanych lub przebudowanych dróg dla rowerów [km]</c:v>
                  </c:pt>
                  <c:pt idx="8">
                    <c:v>Liczba wybudowanych lub przebudowanych obiektów "parkuj i jedź" [szt.]</c:v>
                  </c:pt>
                  <c:pt idx="9">
                    <c:v>Całkowita kwota certyfikowanych wydatków kwalifikowalnych [EUR] OP IV</c:v>
                  </c:pt>
                  <c:pt idx="10">
                    <c:v>Liczba wspartych Punktów Selektywnego Zbierania Odpadów Komunalnych [szt.]</c:v>
                  </c:pt>
                  <c:pt idx="11">
                    <c:v>Liczba obiektów zabytkowych objętych wsparciem [szt.]</c:v>
                  </c:pt>
                  <c:pt idx="12">
                    <c:v>Liczba instytucji kultury objętych wsparciem [szt.]</c:v>
                  </c:pt>
                  <c:pt idx="13">
                    <c:v>Całkowita kwota certyfikowanych wydatków kwalifikowalnych [EUR] OP V</c:v>
                  </c:pt>
                  <c:pt idx="14">
                    <c:v>Liczba obiektów infrastruktury zlokalizowanych na rewitalizowanych obszarach [szt.]</c:v>
                  </c:pt>
                  <c:pt idx="15">
                    <c:v>Całkowita kwota certyfikowanych wydatków kwalifikowalnych [EUR] OP VI</c:v>
                  </c:pt>
                  <c:pt idx="16">
                    <c:v>Całkowita długość nowych dróg [km]</c:v>
                  </c:pt>
                  <c:pt idx="17">
                    <c:v>Całkowita kwota certyfikowanych wydatków kwalifikowalnych [EUR] OP VII</c:v>
                  </c:pt>
                </c:lvl>
                <c:lvl>
                  <c:pt idx="0">
                    <c:v>I</c:v>
                  </c:pt>
                  <c:pt idx="2">
                    <c:v>II</c:v>
                  </c:pt>
                  <c:pt idx="4">
                    <c:v>III</c:v>
                  </c:pt>
                  <c:pt idx="6">
                    <c:v>IV</c:v>
                  </c:pt>
                  <c:pt idx="10">
                    <c:v>V</c:v>
                  </c:pt>
                  <c:pt idx="14">
                    <c:v>VI</c:v>
                  </c:pt>
                  <c:pt idx="16">
                    <c:v>VII</c:v>
                  </c:pt>
                </c:lvl>
              </c:multiLvlStrCache>
            </c:multiLvlStrRef>
          </c:cat>
          <c:val>
            <c:numRef>
              <c:f>Arkusz1!$G$45:$G$62</c:f>
              <c:numCache>
                <c:formatCode>0.0%</c:formatCode>
                <c:ptCount val="18"/>
                <c:pt idx="0">
                  <c:v>-6.2258160434483512E-4</c:v>
                </c:pt>
                <c:pt idx="1">
                  <c:v>3.6125327738282031E-2</c:v>
                </c:pt>
                <c:pt idx="2">
                  <c:v>0.99666666666666703</c:v>
                </c:pt>
                <c:pt idx="3">
                  <c:v>0.12507365456118547</c:v>
                </c:pt>
                <c:pt idx="4">
                  <c:v>2.6930693069306927E-2</c:v>
                </c:pt>
                <c:pt idx="5">
                  <c:v>0.17673865029136837</c:v>
                </c:pt>
                <c:pt idx="6">
                  <c:v>0.24727272727272731</c:v>
                </c:pt>
                <c:pt idx="7">
                  <c:v>0</c:v>
                </c:pt>
                <c:pt idx="8">
                  <c:v>1.5</c:v>
                </c:pt>
                <c:pt idx="9">
                  <c:v>4.0051854969377187E-2</c:v>
                </c:pt>
                <c:pt idx="10">
                  <c:v>3.3333333333333548E-3</c:v>
                </c:pt>
                <c:pt idx="11">
                  <c:v>0</c:v>
                </c:pt>
                <c:pt idx="12">
                  <c:v>0.33666666666666673</c:v>
                </c:pt>
                <c:pt idx="13">
                  <c:v>0.1339907977923549</c:v>
                </c:pt>
                <c:pt idx="14">
                  <c:v>0</c:v>
                </c:pt>
                <c:pt idx="15">
                  <c:v>4.1990775280231762E-4</c:v>
                </c:pt>
                <c:pt idx="16">
                  <c:v>3.3333333333332993E-3</c:v>
                </c:pt>
                <c:pt idx="17">
                  <c:v>2.5573165977224255E-2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90008800"/>
        <c:axId val="189761472"/>
      </c:barChart>
      <c:catAx>
        <c:axId val="190008800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89761472"/>
        <c:crosses val="autoZero"/>
        <c:auto val="1"/>
        <c:lblAlgn val="ctr"/>
        <c:lblOffset val="100"/>
        <c:noMultiLvlLbl val="0"/>
      </c:catAx>
      <c:valAx>
        <c:axId val="189761472"/>
        <c:scaling>
          <c:orientation val="minMax"/>
          <c:max val="1.4"/>
          <c:min val="0"/>
        </c:scaling>
        <c:delete val="0"/>
        <c:axPos val="t"/>
        <c:majorGridlines>
          <c:spPr>
            <a:ln w="19050" cap="flat" cmpd="sng" algn="ctr">
              <a:solidFill>
                <a:srgbClr val="FF0000"/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rgbClr val="FF0000"/>
              </a:solidFill>
              <a:prstDash val="dash"/>
              <a:round/>
            </a:ln>
            <a:effectLst/>
          </c:spPr>
        </c:minorGridlines>
        <c:numFmt formatCode="0%" sourceLinked="1"/>
        <c:majorTickMark val="none"/>
        <c:minorTickMark val="none"/>
        <c:tickLblPos val="nextTo"/>
        <c:spPr>
          <a:noFill/>
          <a:ln>
            <a:solidFill>
              <a:srgbClr val="00B05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90008800"/>
        <c:crosses val="autoZero"/>
        <c:crossBetween val="between"/>
        <c:majorUnit val="1"/>
        <c:minorUnit val="0.85000000000000009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600"/>
              <a:t>Wartości osiągnięte dla kamieni milowych w OP VIII - X</a:t>
            </a:r>
            <a:br>
              <a:rPr lang="pl-PL" sz="1600"/>
            </a:br>
            <a:r>
              <a:rPr lang="pl-PL" sz="1600"/>
              <a:t>stan na 31 maja 2018 r. i zmiana w stosunku do stanu z 30 kwietnia 2018 r.</a:t>
            </a:r>
          </a:p>
        </c:rich>
      </c:tx>
      <c:layout>
        <c:manualLayout>
          <c:xMode val="edge"/>
          <c:yMode val="edge"/>
          <c:x val="9.0196692626536443E-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0.40287124765142063"/>
          <c:y val="0.13191934119435769"/>
          <c:w val="0.56728666293762464"/>
          <c:h val="0.7513095033702242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Arkusz1!$F$1</c:f>
              <c:strCache>
                <c:ptCount val="1"/>
                <c:pt idx="0">
                  <c:v>maj 2018 r.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Arkusz1!$A$2:$A$10</c:f>
              <c:strCache>
                <c:ptCount val="9"/>
                <c:pt idx="0">
                  <c:v>Liczba osób bezrobotnych (łącznie z długotrwale bezrobotnymi) objętych wsparciem w programie [osoby]</c:v>
                </c:pt>
                <c:pt idx="1">
                  <c:v>Liczba osób, które otrzymały bezzwrotne środki na podjęcie działalności gospodarczej w programie [osoby]</c:v>
                </c:pt>
                <c:pt idx="2">
                  <c:v>Całkowita kwota certyfikowanych wydatków kwalifikowalnych [EUR] OP VIII</c:v>
                </c:pt>
                <c:pt idx="3">
                  <c:v>Liczba osób zagrożonych ubóstwem lub wykluczeniem społecznym objętych wsparciem w programie [osoby]</c:v>
                </c:pt>
                <c:pt idx="4">
                  <c:v>Całkowita kwota certyfikowanych wydatków kwalifikowalnych [EUR] OP IX</c:v>
                </c:pt>
                <c:pt idx="5">
                  <c:v>Liczba uczniów objętych wsparciem w zakresie rozwijania kompetencji kluczowych w programie [osoby]</c:v>
                </c:pt>
                <c:pt idx="6">
                  <c:v>Liczba osób o niskich kwalifikacjach objętych wsparciem w programie [osoby]</c:v>
                </c:pt>
                <c:pt idx="7">
                  <c:v>Liczba uczniów szkół i placówek kształcenia zawodowego uczestniczących w stażach i praktykach u pracodawcy [osoby]</c:v>
                </c:pt>
                <c:pt idx="8">
                  <c:v>Całkowita kwota certyfikowanych wydatków kwalifikowalnych [EUR] OP X</c:v>
                </c:pt>
              </c:strCache>
            </c:strRef>
          </c:cat>
          <c:val>
            <c:numRef>
              <c:f>Arkusz1!$F$2:$F$10</c:f>
              <c:numCache>
                <c:formatCode>0%</c:formatCode>
                <c:ptCount val="9"/>
                <c:pt idx="0">
                  <c:v>1.52</c:v>
                </c:pt>
                <c:pt idx="1">
                  <c:v>1.1499999999999999</c:v>
                </c:pt>
                <c:pt idx="2">
                  <c:v>1.01</c:v>
                </c:pt>
                <c:pt idx="3">
                  <c:v>0.52</c:v>
                </c:pt>
                <c:pt idx="4">
                  <c:v>0.28000000000000003</c:v>
                </c:pt>
                <c:pt idx="5">
                  <c:v>3.07</c:v>
                </c:pt>
                <c:pt idx="6">
                  <c:v>2.68</c:v>
                </c:pt>
                <c:pt idx="7">
                  <c:v>0.26</c:v>
                </c:pt>
                <c:pt idx="8">
                  <c:v>0.48</c:v>
                </c:pt>
              </c:numCache>
            </c:numRef>
          </c:val>
        </c:ser>
        <c:ser>
          <c:idx val="1"/>
          <c:order val="1"/>
          <c:tx>
            <c:strRef>
              <c:f>Arkusz1!$J$1</c:f>
              <c:strCache>
                <c:ptCount val="1"/>
                <c:pt idx="0">
                  <c:v>zmiana w pkt. %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2"/>
              <c:layout>
                <c:manualLayout>
                  <c:x val="-4.6293131391362964E-2"/>
                  <c:y val="-2.480619428250336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3.2244969378827648E-2"/>
                  <c:y val="-1.240309714125213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Arkusz1!$A$2:$A$10</c:f>
              <c:strCache>
                <c:ptCount val="9"/>
                <c:pt idx="0">
                  <c:v>Liczba osób bezrobotnych (łącznie z długotrwale bezrobotnymi) objętych wsparciem w programie [osoby]</c:v>
                </c:pt>
                <c:pt idx="1">
                  <c:v>Liczba osób, które otrzymały bezzwrotne środki na podjęcie działalności gospodarczej w programie [osoby]</c:v>
                </c:pt>
                <c:pt idx="2">
                  <c:v>Całkowita kwota certyfikowanych wydatków kwalifikowalnych [EUR] OP VIII</c:v>
                </c:pt>
                <c:pt idx="3">
                  <c:v>Liczba osób zagrożonych ubóstwem lub wykluczeniem społecznym objętych wsparciem w programie [osoby]</c:v>
                </c:pt>
                <c:pt idx="4">
                  <c:v>Całkowita kwota certyfikowanych wydatków kwalifikowalnych [EUR] OP IX</c:v>
                </c:pt>
                <c:pt idx="5">
                  <c:v>Liczba uczniów objętych wsparciem w zakresie rozwijania kompetencji kluczowych w programie [osoby]</c:v>
                </c:pt>
                <c:pt idx="6">
                  <c:v>Liczba osób o niskich kwalifikacjach objętych wsparciem w programie [osoby]</c:v>
                </c:pt>
                <c:pt idx="7">
                  <c:v>Liczba uczniów szkół i placówek kształcenia zawodowego uczestniczących w stażach i praktykach u pracodawcy [osoby]</c:v>
                </c:pt>
                <c:pt idx="8">
                  <c:v>Całkowita kwota certyfikowanych wydatków kwalifikowalnych [EUR] OP X</c:v>
                </c:pt>
              </c:strCache>
            </c:strRef>
          </c:cat>
          <c:val>
            <c:numRef>
              <c:f>Arkusz1!$J$2:$J$10</c:f>
              <c:numCache>
                <c:formatCode>0%</c:formatCode>
                <c:ptCount val="9"/>
                <c:pt idx="0">
                  <c:v>2.0000000000000018E-2</c:v>
                </c:pt>
                <c:pt idx="1">
                  <c:v>0</c:v>
                </c:pt>
                <c:pt idx="2">
                  <c:v>-6.0000000000000053E-2</c:v>
                </c:pt>
                <c:pt idx="3">
                  <c:v>2.0000000000000018E-2</c:v>
                </c:pt>
                <c:pt idx="4">
                  <c:v>0</c:v>
                </c:pt>
                <c:pt idx="5">
                  <c:v>0.43999999999999995</c:v>
                </c:pt>
                <c:pt idx="6">
                  <c:v>6.0000000000000053E-2</c:v>
                </c:pt>
                <c:pt idx="7">
                  <c:v>0</c:v>
                </c:pt>
                <c:pt idx="8">
                  <c:v>-1.0000000000000009E-2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374821184"/>
        <c:axId val="374820792"/>
      </c:barChart>
      <c:catAx>
        <c:axId val="3748211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74820792"/>
        <c:crosses val="autoZero"/>
        <c:auto val="1"/>
        <c:lblAlgn val="ctr"/>
        <c:lblOffset val="100"/>
        <c:noMultiLvlLbl val="0"/>
      </c:catAx>
      <c:valAx>
        <c:axId val="374820792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74821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0.615</cdr:x>
      <cdr:y>0.13037</cdr:y>
    </cdr:from>
    <cdr:to>
      <cdr:x>0.61594</cdr:x>
      <cdr:y>0.88231</cdr:y>
    </cdr:to>
    <cdr:cxnSp macro="">
      <cdr:nvCxnSpPr>
        <cdr:cNvPr id="3" name="Łącznik prosty 2"/>
        <cdr:cNvCxnSpPr/>
      </cdr:nvCxnSpPr>
      <cdr:spPr>
        <a:xfrm xmlns:a="http://schemas.openxmlformats.org/drawingml/2006/main">
          <a:off x="5623560" y="749808"/>
          <a:ext cx="8614" cy="4324847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1" y="9378823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4" y="9378823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A7871D-2D7D-46F1-B4F5-806ADD010C6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616449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42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42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689993"/>
            <a:ext cx="5438775" cy="444364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378406"/>
            <a:ext cx="2946400" cy="494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378406"/>
            <a:ext cx="2946400" cy="494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1A8546-9EF3-4435-AD6F-5D604161043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38263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A8546-9EF3-4435-AD6F-5D6041610431}" type="slidenum">
              <a:rPr lang="pl-PL" smtClean="0"/>
              <a:pPr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235329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A8546-9EF3-4435-AD6F-5D6041610431}" type="slidenum">
              <a:rPr lang="pl-PL" smtClean="0">
                <a:solidFill>
                  <a:prstClr val="black"/>
                </a:solidFill>
              </a:rPr>
              <a:pPr/>
              <a:t>10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3713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A8546-9EF3-4435-AD6F-5D6041610431}" type="slidenum">
              <a:rPr lang="pl-PL" smtClean="0">
                <a:solidFill>
                  <a:prstClr val="black"/>
                </a:solidFill>
              </a:rPr>
              <a:pPr/>
              <a:t>11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3913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A8546-9EF3-4435-AD6F-5D6041610431}" type="slidenum">
              <a:rPr lang="pl-PL" smtClean="0">
                <a:solidFill>
                  <a:prstClr val="black"/>
                </a:solidFill>
              </a:rPr>
              <a:pPr/>
              <a:t>12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697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A8546-9EF3-4435-AD6F-5D6041610431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372341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A8546-9EF3-4435-AD6F-5D6041610431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13486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A8546-9EF3-4435-AD6F-5D6041610431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79678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A8546-9EF3-4435-AD6F-5D6041610431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94139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A8546-9EF3-4435-AD6F-5D6041610431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495485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A8546-9EF3-4435-AD6F-5D6041610431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881998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A8546-9EF3-4435-AD6F-5D6041610431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016791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A8546-9EF3-4435-AD6F-5D6041610431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16171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ytułu 1"/>
          <p:cNvSpPr txBox="1">
            <a:spLocks/>
          </p:cNvSpPr>
          <p:nvPr userDrawn="1"/>
        </p:nvSpPr>
        <p:spPr>
          <a:xfrm>
            <a:off x="628650" y="4834393"/>
            <a:ext cx="7886700" cy="9223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pic>
        <p:nvPicPr>
          <p:cNvPr id="7" name="Obraz 6" descr="UnijneFE_PR-LOGO-UE-EFSI kolor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7081" y="293751"/>
            <a:ext cx="4304919" cy="355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919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590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6626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ytułu 1"/>
          <p:cNvSpPr txBox="1">
            <a:spLocks/>
          </p:cNvSpPr>
          <p:nvPr userDrawn="1"/>
        </p:nvSpPr>
        <p:spPr>
          <a:xfrm>
            <a:off x="628650" y="4834393"/>
            <a:ext cx="7886700" cy="9223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pic>
        <p:nvPicPr>
          <p:cNvPr id="7" name="Obraz 6" descr="UnijneFE_PR-LOGO-UE-EFSI kolor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7081" y="293751"/>
            <a:ext cx="4304919" cy="355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902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8032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21549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0979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87737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87280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9642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58350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58847"/>
            <a:ext cx="7886700" cy="9334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63799"/>
            <a:ext cx="7886700" cy="371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7019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ymbol zastępczy zawartości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" y="322501"/>
            <a:ext cx="5838877" cy="554577"/>
          </a:xfrm>
        </p:spPr>
      </p:pic>
      <p:sp>
        <p:nvSpPr>
          <p:cNvPr id="2" name="Prostokąt 1"/>
          <p:cNvSpPr/>
          <p:nvPr/>
        </p:nvSpPr>
        <p:spPr>
          <a:xfrm>
            <a:off x="523875" y="3021834"/>
            <a:ext cx="802005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600" b="1" dirty="0" smtClean="0"/>
              <a:t>Realizacja wskaźników </a:t>
            </a:r>
          </a:p>
          <a:p>
            <a:pPr algn="ctr"/>
            <a:r>
              <a:rPr lang="pl-PL" sz="3600" b="1" dirty="0" smtClean="0"/>
              <a:t>objętych ramami wykonania w ramach</a:t>
            </a:r>
          </a:p>
          <a:p>
            <a:pPr algn="ctr"/>
            <a:r>
              <a:rPr lang="pl-PL" sz="3600" b="1" dirty="0" smtClean="0"/>
              <a:t>RPO WM 2014-2020</a:t>
            </a:r>
          </a:p>
          <a:p>
            <a:pPr algn="ctr"/>
            <a:endParaRPr lang="pl-PL" sz="3600" b="1" dirty="0" smtClean="0"/>
          </a:p>
          <a:p>
            <a:pPr algn="ctr"/>
            <a:r>
              <a:rPr lang="pl-PL" sz="2000" dirty="0"/>
              <a:t>s</a:t>
            </a:r>
            <a:r>
              <a:rPr lang="pl-PL" sz="2000" dirty="0" smtClean="0"/>
              <a:t>tan na 31 maja 2018 r.</a:t>
            </a:r>
          </a:p>
        </p:txBody>
      </p:sp>
    </p:spTree>
    <p:extLst>
      <p:ext uri="{BB962C8B-B14F-4D97-AF65-F5344CB8AC3E}">
        <p14:creationId xmlns:p14="http://schemas.microsoft.com/office/powerpoint/2010/main" val="58386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57249" y="1243015"/>
            <a:ext cx="7610475" cy="509585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200" b="1" dirty="0" smtClean="0"/>
              <a:t>Ramy wykonania dla osi priorytetowych EFS</a:t>
            </a:r>
            <a:endParaRPr lang="pl-PL" sz="3200" b="1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8639929"/>
              </p:ext>
            </p:extLst>
          </p:nvPr>
        </p:nvGraphicFramePr>
        <p:xfrm>
          <a:off x="221145" y="1854211"/>
          <a:ext cx="8671064" cy="4069043"/>
        </p:xfrm>
        <a:graphic>
          <a:graphicData uri="http://schemas.openxmlformats.org/drawingml/2006/table">
            <a:tbl>
              <a:tblPr/>
              <a:tblGrid>
                <a:gridCol w="151918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1983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1678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7754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2448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6831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4490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89584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Oś priorytetowa</a:t>
                      </a: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Nazwa wskaźnika / KEW</a:t>
                      </a: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Cel pośredni na 2018 r.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Kumulatywna wartość</a:t>
                      </a:r>
                      <a:r>
                        <a:rPr lang="pl-PL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osiągnięta wskaźnika (na podstawie wniosków o płatność)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 realizacji celu</a:t>
                      </a:r>
                      <a:r>
                        <a:rPr lang="pl-PL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pośredniego dla wartości osiągniętej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Wartość</a:t>
                      </a:r>
                      <a:r>
                        <a:rPr lang="pl-PL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szacowana wskaźnika (</a:t>
                      </a:r>
                      <a:r>
                        <a:rPr kumimoji="0" lang="pl-PL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na podstawie proporcji wartości wskaźnika z umów do okresu trwania projektu do końca 2018 r.)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realizacji celu </a:t>
                      </a:r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pośredniego dla wartości szacowanej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5858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Oś Priorytetowa VIII </a:t>
                      </a:r>
                      <a:endParaRPr lang="pl-PL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ctr"/>
                      <a:r>
                        <a:rPr lang="pl-P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Rynek pracy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Liczba osób bezrobotnych (łącznie z długotrwale bezrobotnymi) objętych wsparciem w programie [osoby]</a:t>
                      </a:r>
                    </a:p>
                  </a:txBody>
                  <a:tcPr marL="7187" marR="7187" marT="7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7 309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</a:t>
                      </a:r>
                      <a:r>
                        <a:rPr lang="pl-PL" sz="13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129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152%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l-PL" sz="13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16 470 </a:t>
                      </a:r>
                      <a:endParaRPr lang="pl-PL" sz="13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l-PL" sz="13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225%</a:t>
                      </a:r>
                      <a:endParaRPr lang="pl-PL" sz="13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46865">
                <a:tc vMerge="1">
                  <a:txBody>
                    <a:bodyPr/>
                    <a:lstStyle/>
                    <a:p>
                      <a:pPr algn="ctr" fontAlgn="ctr"/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Liczba osób, które otrzymały bezzwrotne środki na podjęcie działalności gospodarczej w programie [osoby]</a:t>
                      </a:r>
                    </a:p>
                  </a:txBody>
                  <a:tcPr marL="7187" marR="7187" marT="7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3 382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3 900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115%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l-PL" sz="13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5 119</a:t>
                      </a:r>
                      <a:endParaRPr lang="pl-PL" sz="13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l-PL" sz="13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151%</a:t>
                      </a:r>
                      <a:endParaRPr lang="pl-PL" sz="13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93369">
                <a:tc vMerge="1">
                  <a:txBody>
                    <a:bodyPr/>
                    <a:lstStyle/>
                    <a:p>
                      <a:pPr algn="ctr" fontAlgn="ctr"/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Całkowita kwota certyfikowanych wydatków kwalifikowalnych [EUR]</a:t>
                      </a:r>
                    </a:p>
                  </a:txBody>
                  <a:tcPr marL="7187" marR="7187" marT="7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35 694 542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3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36</a:t>
                      </a:r>
                      <a:r>
                        <a:rPr lang="pl-PL" sz="13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119 178</a:t>
                      </a:r>
                      <a:r>
                        <a:rPr lang="pl-PL" sz="13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*</a:t>
                      </a: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l-PL" sz="13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101%</a:t>
                      </a:r>
                      <a:endParaRPr lang="pl-PL" sz="13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l-PL" sz="13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28 165 492,18**</a:t>
                      </a:r>
                      <a:endParaRPr lang="pl-PL" sz="13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l-PL" sz="13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79%</a:t>
                      </a:r>
                      <a:endParaRPr lang="pl-PL" sz="13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781" y="322322"/>
            <a:ext cx="4204763" cy="400453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400874" y="5864793"/>
            <a:ext cx="8523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/>
              <a:t>*</a:t>
            </a:r>
            <a:r>
              <a:rPr lang="pl-PL" sz="1200" dirty="0"/>
              <a:t>Wartość </a:t>
            </a:r>
            <a:r>
              <a:rPr lang="pl-PL" sz="1200" dirty="0" smtClean="0"/>
              <a:t>osiągnięta </a:t>
            </a:r>
            <a:r>
              <a:rPr lang="pl-PL" sz="1200" dirty="0" err="1"/>
              <a:t>wsk</a:t>
            </a:r>
            <a:r>
              <a:rPr lang="pl-PL" sz="1200" dirty="0"/>
              <a:t>. </a:t>
            </a:r>
            <a:r>
              <a:rPr lang="pl-PL" sz="1200" dirty="0" smtClean="0"/>
              <a:t>finansowego </a:t>
            </a:r>
            <a:r>
              <a:rPr lang="pl-PL" sz="1200" dirty="0"/>
              <a:t>- Wartość na podstawie wniosków certyfikowanych do </a:t>
            </a:r>
            <a:r>
              <a:rPr lang="pl-PL" sz="1200" dirty="0" smtClean="0"/>
              <a:t>KE</a:t>
            </a:r>
          </a:p>
          <a:p>
            <a:r>
              <a:rPr lang="pl-PL" sz="1200" dirty="0" smtClean="0"/>
              <a:t>**Wartość szacowana </a:t>
            </a:r>
            <a:r>
              <a:rPr lang="pl-PL" sz="1200" dirty="0" err="1" smtClean="0"/>
              <a:t>wsk</a:t>
            </a:r>
            <a:r>
              <a:rPr lang="pl-PL" sz="1200" dirty="0"/>
              <a:t>. </a:t>
            </a:r>
            <a:r>
              <a:rPr lang="pl-PL" sz="1200" dirty="0" smtClean="0"/>
              <a:t>finansowego </a:t>
            </a:r>
            <a:r>
              <a:rPr lang="pl-PL" sz="1200" dirty="0"/>
              <a:t>- Wartość na podstawie aktualnych harmonogramów płatności wg umów (płatności do </a:t>
            </a:r>
            <a:r>
              <a:rPr lang="pl-PL" sz="1200" dirty="0" smtClean="0"/>
              <a:t>30.09.2018 </a:t>
            </a:r>
            <a:r>
              <a:rPr lang="pl-PL" sz="1200" dirty="0"/>
              <a:t>r</a:t>
            </a:r>
            <a:r>
              <a:rPr lang="pl-PL" sz="1200" dirty="0" smtClean="0"/>
              <a:t>.)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2236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57249" y="1243015"/>
            <a:ext cx="7610475" cy="509585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200" b="1" dirty="0" smtClean="0"/>
              <a:t>Ramy wykonania dla osi priorytetowych EFS</a:t>
            </a:r>
            <a:endParaRPr lang="pl-PL" sz="3200" b="1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2580118"/>
              </p:ext>
            </p:extLst>
          </p:nvPr>
        </p:nvGraphicFramePr>
        <p:xfrm>
          <a:off x="400874" y="2095368"/>
          <a:ext cx="8523224" cy="3924873"/>
        </p:xfrm>
        <a:graphic>
          <a:graphicData uri="http://schemas.openxmlformats.org/drawingml/2006/table">
            <a:tbl>
              <a:tblPr/>
              <a:tblGrid>
                <a:gridCol w="16777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3370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3244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1400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7419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31493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7621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1112235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Oś priorytetowa</a:t>
                      </a: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Nazwa wskaźnika / KEW</a:t>
                      </a: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Cel pośredni na 2018 r.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Kumulatywna wartość</a:t>
                      </a:r>
                      <a:r>
                        <a:rPr lang="pl-PL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osiągnięta wskaźnika </a:t>
                      </a:r>
                      <a:r>
                        <a:rPr lang="pl-PL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(na podstawie wniosków o płatność)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 realizacji celu</a:t>
                      </a:r>
                      <a:r>
                        <a:rPr lang="pl-PL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pośredniego dla wartości osiągniętej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Wartość</a:t>
                      </a:r>
                      <a:r>
                        <a:rPr lang="pl-PL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szacowana wskaźnika (</a:t>
                      </a:r>
                      <a:r>
                        <a:rPr kumimoji="0" lang="pl-PL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na podstawie proporcji wartości wskaźnika z umów do okresu trwania projektu do końca 2018 r.)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realizacji celu </a:t>
                      </a:r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pośredniego dla wartości szacowanej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22732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Oś Priorytetowa IX Wspieranie włączenia społecznego i walka z </a:t>
                      </a:r>
                      <a:r>
                        <a:rPr lang="pl-P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ubóstwem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Liczba osób zagrożonych ubóstwem lub wykluczeniem społecznym objętych wsparciem w programie [osoby]</a:t>
                      </a:r>
                    </a:p>
                  </a:txBody>
                  <a:tcPr marL="7187" marR="7187" marT="7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12 429</a:t>
                      </a: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6 501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52%</a:t>
                      </a:r>
                      <a:endParaRPr lang="pl-PL" sz="13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l-PL" sz="13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11 823</a:t>
                      </a:r>
                      <a:endParaRPr lang="pl-PL" sz="13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l-PL" sz="13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95%</a:t>
                      </a:r>
                      <a:endParaRPr lang="pl-PL" sz="13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227323">
                <a:tc vMerge="1">
                  <a:txBody>
                    <a:bodyPr/>
                    <a:lstStyle/>
                    <a:p>
                      <a:pPr algn="ctr" fontAlgn="ctr"/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Całkowita kwota certyfikowanych wydatków kwalifikowalnych [EUR]</a:t>
                      </a:r>
                    </a:p>
                  </a:txBody>
                  <a:tcPr marL="7187" marR="7187" marT="7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26 181 822</a:t>
                      </a: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7 257 478,84*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28%</a:t>
                      </a:r>
                      <a:endParaRPr lang="pl-PL" sz="13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l-PL" sz="13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22 600 090,74€**</a:t>
                      </a:r>
                      <a:endParaRPr lang="pl-PL" sz="13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l-PL" sz="13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86%</a:t>
                      </a:r>
                      <a:endParaRPr lang="pl-PL" sz="13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6664" y="335487"/>
            <a:ext cx="4206605" cy="402371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400874" y="6020241"/>
            <a:ext cx="8523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/>
              <a:t>*</a:t>
            </a:r>
            <a:r>
              <a:rPr lang="pl-PL" sz="1200" dirty="0"/>
              <a:t>Wartość </a:t>
            </a:r>
            <a:r>
              <a:rPr lang="pl-PL" sz="1200" dirty="0" smtClean="0"/>
              <a:t>osiągnięta </a:t>
            </a:r>
            <a:r>
              <a:rPr lang="pl-PL" sz="1200" dirty="0" err="1"/>
              <a:t>wsk</a:t>
            </a:r>
            <a:r>
              <a:rPr lang="pl-PL" sz="1200" dirty="0"/>
              <a:t>. </a:t>
            </a:r>
            <a:r>
              <a:rPr lang="pl-PL" sz="1200" dirty="0" smtClean="0"/>
              <a:t>finansowego </a:t>
            </a:r>
            <a:r>
              <a:rPr lang="pl-PL" sz="1200" dirty="0"/>
              <a:t>- Wartość na podstawie wniosków certyfikowanych do </a:t>
            </a:r>
            <a:r>
              <a:rPr lang="pl-PL" sz="1200" dirty="0" smtClean="0"/>
              <a:t>KE</a:t>
            </a:r>
          </a:p>
          <a:p>
            <a:r>
              <a:rPr lang="pl-PL" sz="1200" dirty="0" smtClean="0"/>
              <a:t>**Wartość szacowana </a:t>
            </a:r>
            <a:r>
              <a:rPr lang="pl-PL" sz="1200" dirty="0" err="1" smtClean="0"/>
              <a:t>wsk</a:t>
            </a:r>
            <a:r>
              <a:rPr lang="pl-PL" sz="1200" dirty="0"/>
              <a:t>. </a:t>
            </a:r>
            <a:r>
              <a:rPr lang="pl-PL" sz="1200" dirty="0" smtClean="0"/>
              <a:t>finansowego </a:t>
            </a:r>
            <a:r>
              <a:rPr lang="pl-PL" sz="1200" dirty="0"/>
              <a:t>- Wartość na podstawie aktualnych harmonogramów płatności wg umów (płatności do </a:t>
            </a:r>
            <a:r>
              <a:rPr lang="pl-PL" sz="1200" dirty="0" smtClean="0"/>
              <a:t>30.09.2018 </a:t>
            </a:r>
            <a:r>
              <a:rPr lang="pl-PL" sz="1200" dirty="0"/>
              <a:t>r</a:t>
            </a:r>
            <a:r>
              <a:rPr lang="pl-PL" sz="1200" dirty="0" smtClean="0"/>
              <a:t>.)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6113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57249" y="971694"/>
            <a:ext cx="7610475" cy="509585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200" b="1" dirty="0" smtClean="0"/>
              <a:t>Ramy wykonania dla osi priorytetowych EFS</a:t>
            </a:r>
            <a:endParaRPr lang="pl-PL" sz="3200" b="1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8737709"/>
              </p:ext>
            </p:extLst>
          </p:nvPr>
        </p:nvGraphicFramePr>
        <p:xfrm>
          <a:off x="165998" y="1395935"/>
          <a:ext cx="8747678" cy="4717787"/>
        </p:xfrm>
        <a:graphic>
          <a:graphicData uri="http://schemas.openxmlformats.org/drawingml/2006/table">
            <a:tbl>
              <a:tblPr/>
              <a:tblGrid>
                <a:gridCol w="13912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2941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0320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0948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0669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40585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0178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75978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Oś priorytetowa</a:t>
                      </a: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Nazwa wskaźnika / KEW</a:t>
                      </a: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Cel pośredni na 2018 r.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Kumulatywna wartość</a:t>
                      </a:r>
                      <a:r>
                        <a:rPr lang="pl-PL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osiągnięta wskaźnika </a:t>
                      </a:r>
                      <a:r>
                        <a:rPr lang="pl-PL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(na podstawie wniosków o płatność)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 realizacji celu</a:t>
                      </a:r>
                      <a:r>
                        <a:rPr lang="pl-PL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pośredniego dla wartości osiągniętej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Wartość</a:t>
                      </a:r>
                      <a:r>
                        <a:rPr lang="pl-PL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szacowana wskaźnika (</a:t>
                      </a:r>
                      <a:r>
                        <a:rPr kumimoji="0" lang="pl-PL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na podstawie proporcji wartości wskaźnika z umów do okresu trwania projektu do końca 2018 r.)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realizacji celu </a:t>
                      </a:r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pośredniego dla wartości szacowanej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71297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Oś Priorytetowa X  Edukacja dla rozwoju </a:t>
                      </a:r>
                      <a:r>
                        <a:rPr lang="pl-P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regionu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1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Liczba uczniów objętych wsparciem w zakresie rozwijania kompetencji kluczowych w programie [osoby]</a:t>
                      </a:r>
                    </a:p>
                  </a:txBody>
                  <a:tcPr marL="7187" marR="7187" marT="7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15 205</a:t>
                      </a: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46 747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307%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47 822</a:t>
                      </a:r>
                      <a:endParaRPr lang="pl-PL" sz="13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315%</a:t>
                      </a:r>
                      <a:endParaRPr lang="pl-PL" sz="13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27338">
                <a:tc vMerge="1">
                  <a:txBody>
                    <a:bodyPr/>
                    <a:lstStyle/>
                    <a:p>
                      <a:pPr algn="ctr" fontAlgn="ctr"/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1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Liczba osób o niskich kwalifikacjach objętych wsparciem w programie [osoby]</a:t>
                      </a:r>
                    </a:p>
                  </a:txBody>
                  <a:tcPr marL="7187" marR="7187" marT="7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4 432</a:t>
                      </a: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</a:t>
                      </a:r>
                      <a:r>
                        <a:rPr lang="pl-PL" sz="13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894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268%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14 491</a:t>
                      </a:r>
                      <a:endParaRPr lang="pl-PL" sz="13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327%</a:t>
                      </a:r>
                      <a:endParaRPr lang="pl-PL" sz="13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71297">
                <a:tc vMerge="1">
                  <a:txBody>
                    <a:bodyPr/>
                    <a:lstStyle/>
                    <a:p>
                      <a:pPr algn="ctr" fontAlgn="ctr"/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1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Liczba uczniów szkół i placówek kształcenia zawodowego uczestniczących w stażach i praktykach u pracodawcy [osoby]</a:t>
                      </a:r>
                    </a:p>
                  </a:txBody>
                  <a:tcPr marL="7187" marR="7187" marT="7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4 962</a:t>
                      </a: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1 302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26%</a:t>
                      </a:r>
                      <a:endParaRPr lang="pl-PL" sz="13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6 136</a:t>
                      </a:r>
                      <a:endParaRPr lang="pl-PL" sz="13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124%</a:t>
                      </a:r>
                      <a:endParaRPr lang="pl-PL" sz="13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27338">
                <a:tc vMerge="1">
                  <a:txBody>
                    <a:bodyPr/>
                    <a:lstStyle/>
                    <a:p>
                      <a:pPr algn="ctr" fontAlgn="ctr"/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1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Całkowita kwota certyfikowanych wydatków kwalifikowalnych [EUR]</a:t>
                      </a:r>
                    </a:p>
                  </a:txBody>
                  <a:tcPr marL="7187" marR="7187" marT="7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49 145 800</a:t>
                      </a: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23 829 827,63*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48%</a:t>
                      </a:r>
                      <a:endParaRPr lang="pl-PL" sz="13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</a:t>
                      </a:r>
                      <a:r>
                        <a:rPr lang="pl-PL" sz="13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023 620,93</a:t>
                      </a:r>
                      <a:r>
                        <a:rPr lang="pl-PL" sz="13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€**</a:t>
                      </a:r>
                      <a:endParaRPr lang="pl-PL" sz="13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73%</a:t>
                      </a:r>
                      <a:endParaRPr lang="pl-PL" sz="13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6664" y="298002"/>
            <a:ext cx="4206605" cy="402371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278225" y="6113722"/>
            <a:ext cx="8523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/>
              <a:t>*</a:t>
            </a:r>
            <a:r>
              <a:rPr lang="pl-PL" sz="1200" dirty="0"/>
              <a:t>Wartość </a:t>
            </a:r>
            <a:r>
              <a:rPr lang="pl-PL" sz="1200" dirty="0" smtClean="0"/>
              <a:t>osiągnięta </a:t>
            </a:r>
            <a:r>
              <a:rPr lang="pl-PL" sz="1200" dirty="0" err="1"/>
              <a:t>wsk</a:t>
            </a:r>
            <a:r>
              <a:rPr lang="pl-PL" sz="1200" dirty="0"/>
              <a:t>. </a:t>
            </a:r>
            <a:r>
              <a:rPr lang="pl-PL" sz="1200" dirty="0" smtClean="0"/>
              <a:t>finansowego </a:t>
            </a:r>
            <a:r>
              <a:rPr lang="pl-PL" sz="1200" dirty="0"/>
              <a:t>- Wartość na podstawie wniosków certyfikowanych do </a:t>
            </a:r>
            <a:r>
              <a:rPr lang="pl-PL" sz="1200" dirty="0" smtClean="0"/>
              <a:t>KE</a:t>
            </a:r>
          </a:p>
          <a:p>
            <a:r>
              <a:rPr lang="pl-PL" sz="1200" dirty="0" smtClean="0"/>
              <a:t>**Wartość szacowana </a:t>
            </a:r>
            <a:r>
              <a:rPr lang="pl-PL" sz="1200" dirty="0" err="1" smtClean="0"/>
              <a:t>wsk</a:t>
            </a:r>
            <a:r>
              <a:rPr lang="pl-PL" sz="1200" dirty="0"/>
              <a:t>. </a:t>
            </a:r>
            <a:r>
              <a:rPr lang="pl-PL" sz="1200" dirty="0" smtClean="0"/>
              <a:t>finansowego </a:t>
            </a:r>
            <a:r>
              <a:rPr lang="pl-PL" sz="1200" dirty="0"/>
              <a:t>- Wartość na podstawie aktualnych harmonogramów płatności wg umów (płatności do </a:t>
            </a:r>
            <a:r>
              <a:rPr lang="pl-PL" sz="1200" dirty="0" smtClean="0"/>
              <a:t>30.09.2018 </a:t>
            </a:r>
            <a:r>
              <a:rPr lang="pl-PL" sz="1200" dirty="0"/>
              <a:t>r</a:t>
            </a:r>
            <a:r>
              <a:rPr lang="pl-PL" sz="1200" dirty="0" smtClean="0"/>
              <a:t>.)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2721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578999" y="1075277"/>
            <a:ext cx="7610475" cy="509585"/>
          </a:xfrm>
        </p:spPr>
        <p:txBody>
          <a:bodyPr>
            <a:noAutofit/>
          </a:bodyPr>
          <a:lstStyle/>
          <a:p>
            <a:pPr algn="ctr"/>
            <a:endParaRPr lang="pl-PL" sz="1600" dirty="0">
              <a:latin typeface="+mn-lt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6664" y="298002"/>
            <a:ext cx="4206605" cy="402371"/>
          </a:xfrm>
          <a:prstGeom prst="rect">
            <a:avLst/>
          </a:prstGeom>
        </p:spPr>
      </p:pic>
      <p:graphicFrame>
        <p:nvGraphicFramePr>
          <p:cNvPr id="9" name="Wykres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6991557"/>
              </p:ext>
            </p:extLst>
          </p:nvPr>
        </p:nvGraphicFramePr>
        <p:xfrm>
          <a:off x="0" y="941832"/>
          <a:ext cx="9144000" cy="5751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272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57249" y="1243015"/>
            <a:ext cx="7610475" cy="509585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200" b="1" dirty="0" smtClean="0"/>
              <a:t>Ramy wykonania dla osi priorytetowych EFRR</a:t>
            </a:r>
            <a:endParaRPr lang="pl-PL" sz="3200" b="1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1244753"/>
              </p:ext>
            </p:extLst>
          </p:nvPr>
        </p:nvGraphicFramePr>
        <p:xfrm>
          <a:off x="400874" y="2049648"/>
          <a:ext cx="8523224" cy="3647064"/>
        </p:xfrm>
        <a:graphic>
          <a:graphicData uri="http://schemas.openxmlformats.org/drawingml/2006/table">
            <a:tbl>
              <a:tblPr/>
              <a:tblGrid>
                <a:gridCol w="16777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3370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3244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140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7419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6931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2182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112235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Oś priorytetowa</a:t>
                      </a: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Nazwa wskaźnika / KEW</a:t>
                      </a: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Cel pośredni na 2018 r.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Kumulatywna wartość</a:t>
                      </a:r>
                      <a:r>
                        <a:rPr lang="pl-PL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osiągnięta wskaźnika (na podstawie wniosków o płatność końcową)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 realizacji celu</a:t>
                      </a:r>
                      <a:r>
                        <a:rPr lang="pl-PL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pośredniego dla wartości osiągniętej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Wartość</a:t>
                      </a:r>
                      <a:r>
                        <a:rPr lang="pl-PL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szacowana wskaźnika (na podstawie umów z termin. zak. do 30.09.2018 r.)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realizacji celu </a:t>
                      </a:r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pośredniego dla wartości szacowanej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34421">
                <a:tc rowSpan="2"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Oś Priorytetowa I </a:t>
                      </a:r>
                      <a:r>
                        <a:rPr lang="pl-PL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Wykorzystanie działalności badawczo-rozwojowej w gospodarce </a:t>
                      </a:r>
                    </a:p>
                  </a:txBody>
                  <a:tcPr marL="7187" marR="7187" marT="7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Inwestycje prywatne uzupełniające wsparcie publiczne dla przedsiębiorstw (dotacje) [EUR]</a:t>
                      </a:r>
                      <a:endParaRPr lang="pl-PL" sz="1200" b="0" i="1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187" marR="7187" marT="7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13 897 000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1 274 419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  <a:endParaRPr lang="pl-PL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34 224 447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246%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42416">
                <a:tc vMerge="1">
                  <a:txBody>
                    <a:bodyPr/>
                    <a:lstStyle/>
                    <a:p>
                      <a:pPr algn="ctr" fontAlgn="ctr"/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Całkowita kwota certyfikowanych wydatków kwalifikowalnych [EUR]</a:t>
                      </a:r>
                      <a:endParaRPr lang="pl-PL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88 173 633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24 656 707*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l-PL" sz="13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28%</a:t>
                      </a:r>
                      <a:endParaRPr lang="pl-PL" sz="13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71 577 505**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81% 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6664" y="335487"/>
            <a:ext cx="4206605" cy="402371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400874" y="5696712"/>
            <a:ext cx="8523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*Wartość osiągnięta </a:t>
            </a:r>
            <a:r>
              <a:rPr lang="pl-PL" sz="1200" dirty="0" err="1"/>
              <a:t>wsk</a:t>
            </a:r>
            <a:r>
              <a:rPr lang="pl-PL" sz="1200" dirty="0"/>
              <a:t>. </a:t>
            </a:r>
            <a:r>
              <a:rPr lang="pl-PL" sz="1200" dirty="0" err="1"/>
              <a:t>finansowowego</a:t>
            </a:r>
            <a:r>
              <a:rPr lang="pl-PL" sz="1200" dirty="0"/>
              <a:t> - Wartość na podstawie wniosków certyfikowanych do KE</a:t>
            </a:r>
          </a:p>
          <a:p>
            <a:r>
              <a:rPr lang="pl-PL" sz="1200" dirty="0"/>
              <a:t>**Wartość szacowana </a:t>
            </a:r>
            <a:r>
              <a:rPr lang="pl-PL" sz="1200" dirty="0" err="1"/>
              <a:t>wsk</a:t>
            </a:r>
            <a:r>
              <a:rPr lang="pl-PL" sz="1200" dirty="0"/>
              <a:t>. </a:t>
            </a:r>
            <a:r>
              <a:rPr lang="pl-PL" sz="1200" dirty="0" err="1"/>
              <a:t>finansowowego</a:t>
            </a:r>
            <a:r>
              <a:rPr lang="pl-PL" sz="1200" dirty="0"/>
              <a:t> - Wartość na podstawie aktualnych harmonogramów płatności wg umów (płatności do </a:t>
            </a:r>
            <a:r>
              <a:rPr lang="pl-PL" sz="1200" dirty="0" smtClean="0"/>
              <a:t>30.09.2018 </a:t>
            </a:r>
            <a:r>
              <a:rPr lang="pl-PL" sz="1200" dirty="0"/>
              <a:t>r.)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40951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57249" y="1243015"/>
            <a:ext cx="7610475" cy="509585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200" b="1" dirty="0" smtClean="0"/>
              <a:t>Ramy wykonania dla osi priorytetowych EFRR</a:t>
            </a:r>
            <a:endParaRPr lang="pl-PL" sz="3200" b="1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0147737"/>
              </p:ext>
            </p:extLst>
          </p:nvPr>
        </p:nvGraphicFramePr>
        <p:xfrm>
          <a:off x="400874" y="1939920"/>
          <a:ext cx="8523224" cy="3359868"/>
        </p:xfrm>
        <a:graphic>
          <a:graphicData uri="http://schemas.openxmlformats.org/drawingml/2006/table">
            <a:tbl>
              <a:tblPr/>
              <a:tblGrid>
                <a:gridCol w="16777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3370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3244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140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7419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6931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2182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112235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Oś priorytetowa</a:t>
                      </a: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Nazwa wskaźnika / KEW</a:t>
                      </a: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Cel pośredni na 2018 r.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Kumulatywna wartość</a:t>
                      </a:r>
                      <a:r>
                        <a:rPr lang="pl-PL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osiągnięta wskaźnika (na podstawie wniosków o płatność końcową)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 realizacji celu</a:t>
                      </a:r>
                      <a:r>
                        <a:rPr lang="pl-PL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pośredniego dla wartości osiągniętej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Wartość</a:t>
                      </a:r>
                      <a:r>
                        <a:rPr lang="pl-PL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szacowana wskaźnika (na podstawie umów z termin. zak. do 30.09.2018 r.)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realizacji celu </a:t>
                      </a:r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pośredniego dla wartości szacowanej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03233">
                <a:tc rowSpan="2"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Oś Priorytetowa II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Wzrost</a:t>
                      </a:r>
                      <a:r>
                        <a:rPr lang="en-US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e-</a:t>
                      </a:r>
                      <a:r>
                        <a:rPr lang="en-US" sz="1400" b="1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potencjału</a:t>
                      </a:r>
                      <a:r>
                        <a:rPr lang="en-US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Mazowsza</a:t>
                      </a:r>
                      <a:endParaRPr lang="pl-PL" sz="1400" b="1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187" marR="7187" marT="7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Liczba usług publicznych udostępnionych on-line o stopniu dojrzałości 3 - dwustronna interakcja [szt.]</a:t>
                      </a:r>
                      <a:endParaRPr lang="pl-PL" sz="1200" b="0" i="1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187" marR="7187" marT="7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24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122*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508%</a:t>
                      </a:r>
                      <a:endParaRPr lang="pl-PL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896*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3 733%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86408">
                <a:tc vMerge="1">
                  <a:txBody>
                    <a:bodyPr/>
                    <a:lstStyle/>
                    <a:p>
                      <a:pPr algn="ctr" fontAlgn="ctr"/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Całkowita kwota certyfikowanych wydatków kwalifikowalnych [EUR]</a:t>
                      </a:r>
                      <a:endParaRPr lang="pl-PL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24 692 836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27 752 020**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112%</a:t>
                      </a:r>
                      <a:endParaRPr lang="pl-PL" sz="13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49 217 549***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199% 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6664" y="335487"/>
            <a:ext cx="4206605" cy="402371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400874" y="5299788"/>
            <a:ext cx="8523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/>
              <a:t>*W </a:t>
            </a:r>
            <a:r>
              <a:rPr lang="pl-PL" sz="1200" dirty="0"/>
              <a:t>ramach wskaźnika zliczono też e-usługi na poziomie </a:t>
            </a:r>
            <a:r>
              <a:rPr lang="pl-PL" sz="1200" dirty="0" smtClean="0"/>
              <a:t>4 i wyższym, </a:t>
            </a:r>
            <a:r>
              <a:rPr lang="pl-PL" sz="1200" dirty="0"/>
              <a:t>na co uzyskano wstępną zgodę MR</a:t>
            </a:r>
            <a:r>
              <a:rPr lang="pl-PL" sz="1200" dirty="0" smtClean="0"/>
              <a:t>.</a:t>
            </a:r>
          </a:p>
          <a:p>
            <a:r>
              <a:rPr lang="pl-PL" sz="1200" dirty="0" smtClean="0"/>
              <a:t>**Wartość </a:t>
            </a:r>
            <a:r>
              <a:rPr lang="pl-PL" sz="1200" dirty="0"/>
              <a:t>osiągnięta </a:t>
            </a:r>
            <a:r>
              <a:rPr lang="pl-PL" sz="1200" dirty="0" err="1"/>
              <a:t>wsk</a:t>
            </a:r>
            <a:r>
              <a:rPr lang="pl-PL" sz="1200" dirty="0"/>
              <a:t>. </a:t>
            </a:r>
            <a:r>
              <a:rPr lang="pl-PL" sz="1200" dirty="0" err="1"/>
              <a:t>finansowowego</a:t>
            </a:r>
            <a:r>
              <a:rPr lang="pl-PL" sz="1200" dirty="0"/>
              <a:t> - Wartość na podstawie wniosków certyfikowanych do KE</a:t>
            </a:r>
          </a:p>
          <a:p>
            <a:r>
              <a:rPr lang="pl-PL" sz="1200" dirty="0" smtClean="0"/>
              <a:t>***Wartość </a:t>
            </a:r>
            <a:r>
              <a:rPr lang="pl-PL" sz="1200" dirty="0"/>
              <a:t>szacowana </a:t>
            </a:r>
            <a:r>
              <a:rPr lang="pl-PL" sz="1200" dirty="0" err="1"/>
              <a:t>wsk</a:t>
            </a:r>
            <a:r>
              <a:rPr lang="pl-PL" sz="1200" dirty="0"/>
              <a:t>. </a:t>
            </a:r>
            <a:r>
              <a:rPr lang="pl-PL" sz="1200" dirty="0" err="1"/>
              <a:t>finansowowego</a:t>
            </a:r>
            <a:r>
              <a:rPr lang="pl-PL" sz="1200" dirty="0"/>
              <a:t> - Wartość na podstawie aktualnych harmonogramów płatności wg umów (płatności do </a:t>
            </a:r>
            <a:r>
              <a:rPr lang="pl-PL" sz="1200" dirty="0" smtClean="0"/>
              <a:t>30.09.2018 </a:t>
            </a:r>
            <a:r>
              <a:rPr lang="pl-PL" sz="1200" dirty="0"/>
              <a:t>r.)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4956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57249" y="1243015"/>
            <a:ext cx="7610475" cy="509585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200" b="1" dirty="0" smtClean="0"/>
              <a:t>Ramy wykonania dla osi priorytetowych EFRR</a:t>
            </a:r>
            <a:endParaRPr lang="pl-PL" sz="3200" b="1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9979064"/>
              </p:ext>
            </p:extLst>
          </p:nvPr>
        </p:nvGraphicFramePr>
        <p:xfrm>
          <a:off x="400874" y="1939920"/>
          <a:ext cx="8523224" cy="3924873"/>
        </p:xfrm>
        <a:graphic>
          <a:graphicData uri="http://schemas.openxmlformats.org/drawingml/2006/table">
            <a:tbl>
              <a:tblPr/>
              <a:tblGrid>
                <a:gridCol w="16777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3370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3244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140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7419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6931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2182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112235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Oś priorytetowa</a:t>
                      </a: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Nazwa wskaźnika / KEW</a:t>
                      </a: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Cel pośredni na 2018 r.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Kumulatywna wartość</a:t>
                      </a:r>
                      <a:r>
                        <a:rPr lang="pl-PL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osiągnięta wskaźnika (na podstawie wniosków o płatność końcową)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 realizacji celu</a:t>
                      </a:r>
                      <a:r>
                        <a:rPr lang="pl-PL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pośredniego dla wartości osiągniętej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Wartość</a:t>
                      </a:r>
                      <a:r>
                        <a:rPr lang="pl-PL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szacowana wskaźnika (na podstawie umów z termin. zak. do 30.09.2018 r.)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realizacji celu </a:t>
                      </a:r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pośredniego dla wartości szacowanej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27323">
                <a:tc rowSpan="2"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Oś Priorytetowa III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Rozwój potencjału innowacyjnego 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i przedsiębiorczości</a:t>
                      </a:r>
                    </a:p>
                  </a:txBody>
                  <a:tcPr marL="7187" marR="7187" marT="7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Liczba przedsiębiorstw otrzymujących wsparcie [przedsiębiorstwa]</a:t>
                      </a:r>
                      <a:endParaRPr lang="pl-PL" sz="1200" b="0" i="1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187" marR="7187" marT="7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505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61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12%</a:t>
                      </a:r>
                      <a:endParaRPr lang="pl-PL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539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107%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27323">
                <a:tc vMerge="1">
                  <a:txBody>
                    <a:bodyPr/>
                    <a:lstStyle/>
                    <a:p>
                      <a:pPr algn="ctr" fontAlgn="ctr"/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Całkowita kwota certyfikowanych wydatków kwalifikowalnych [EUR]</a:t>
                      </a:r>
                      <a:endParaRPr lang="pl-PL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52 015 256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38 947 965*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75%</a:t>
                      </a:r>
                      <a:endParaRPr lang="pl-PL" sz="13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93 690 098**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180% 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6664" y="335487"/>
            <a:ext cx="4206605" cy="402371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400874" y="5864793"/>
            <a:ext cx="8523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*Wartość osiągnięta </a:t>
            </a:r>
            <a:r>
              <a:rPr lang="pl-PL" sz="1200" dirty="0" err="1"/>
              <a:t>wsk</a:t>
            </a:r>
            <a:r>
              <a:rPr lang="pl-PL" sz="1200" dirty="0"/>
              <a:t>. </a:t>
            </a:r>
            <a:r>
              <a:rPr lang="pl-PL" sz="1200" dirty="0" err="1"/>
              <a:t>finansowowego</a:t>
            </a:r>
            <a:r>
              <a:rPr lang="pl-PL" sz="1200" dirty="0"/>
              <a:t> - Wartość na podstawie wniosków certyfikowanych do KE</a:t>
            </a:r>
          </a:p>
          <a:p>
            <a:r>
              <a:rPr lang="pl-PL" sz="1200" dirty="0"/>
              <a:t>**Wartość szacowana </a:t>
            </a:r>
            <a:r>
              <a:rPr lang="pl-PL" sz="1200" dirty="0" err="1"/>
              <a:t>wsk</a:t>
            </a:r>
            <a:r>
              <a:rPr lang="pl-PL" sz="1200" dirty="0"/>
              <a:t>. </a:t>
            </a:r>
            <a:r>
              <a:rPr lang="pl-PL" sz="1200" dirty="0" err="1"/>
              <a:t>finansowowego</a:t>
            </a:r>
            <a:r>
              <a:rPr lang="pl-PL" sz="1200" dirty="0"/>
              <a:t> - Wartość na podstawie aktualnych harmonogramów płatności wg umów (płatności do </a:t>
            </a:r>
            <a:r>
              <a:rPr lang="pl-PL" sz="1200" dirty="0" smtClean="0"/>
              <a:t>30.09.2018 </a:t>
            </a:r>
            <a:r>
              <a:rPr lang="pl-PL" sz="1200" dirty="0"/>
              <a:t>r.)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30544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57249" y="1243015"/>
            <a:ext cx="7610475" cy="509585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200" b="1" dirty="0" smtClean="0"/>
              <a:t>Ramy wykonania dla osi priorytetowych EFRR</a:t>
            </a:r>
            <a:endParaRPr lang="pl-PL" sz="3200" b="1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8032079"/>
              </p:ext>
            </p:extLst>
          </p:nvPr>
        </p:nvGraphicFramePr>
        <p:xfrm>
          <a:off x="400874" y="1939920"/>
          <a:ext cx="8523224" cy="3705201"/>
        </p:xfrm>
        <a:graphic>
          <a:graphicData uri="http://schemas.openxmlformats.org/drawingml/2006/table">
            <a:tbl>
              <a:tblPr/>
              <a:tblGrid>
                <a:gridCol w="16777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3370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3244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140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7419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6931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2182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112235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Oś priorytetowa</a:t>
                      </a: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Nazwa wskaźnika / KEW</a:t>
                      </a: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Cel pośredni na 2018 r.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Kumulatywna wartość</a:t>
                      </a:r>
                      <a:r>
                        <a:rPr lang="pl-PL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osiągnięta wskaźnika (na podstawie wniosków o płatność końcową)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 realizacji celu</a:t>
                      </a:r>
                      <a:r>
                        <a:rPr lang="pl-PL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pośredniego dla wartości osiągniętej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Wartość</a:t>
                      </a:r>
                      <a:r>
                        <a:rPr lang="pl-PL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szacowana wskaźnika (na podstawie umów z termin. zak. do 30.09.2018 r.)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realizacji celu </a:t>
                      </a:r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pośredniego dla wartości szacowanej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67493">
                <a:tc rowSpan="4"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Oś Priorytetowa IV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Przejście</a:t>
                      </a:r>
                      <a:r>
                        <a:rPr lang="en-US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endParaRPr lang="pl-PL" sz="1400" b="1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na</a:t>
                      </a:r>
                      <a:r>
                        <a:rPr lang="en-US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gospodarkę</a:t>
                      </a:r>
                      <a:r>
                        <a:rPr lang="en-US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niskoemisyjną</a:t>
                      </a:r>
                      <a:endParaRPr lang="pl-PL" sz="1400" b="1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187" marR="7187" marT="7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Liczba zmodernizowanych energetycznie budynków [szt.]</a:t>
                      </a:r>
                      <a:endParaRPr lang="pl-PL" sz="1200" b="0" i="1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187" marR="7187" marT="7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44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34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77%</a:t>
                      </a:r>
                      <a:endParaRPr lang="pl-PL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228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518%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9108">
                <a:tc vMerge="1">
                  <a:txBody>
                    <a:bodyPr/>
                    <a:lstStyle/>
                    <a:p>
                      <a:pPr algn="ctr" fontAlgn="ctr"/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Długość wybudowanych lub przebudowanych dróg dla rowerów [km]</a:t>
                      </a:r>
                      <a:endParaRPr lang="pl-PL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0%</a:t>
                      </a:r>
                      <a:endParaRPr lang="pl-PL" sz="13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345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</a:t>
                      </a:r>
                      <a:r>
                        <a:rPr lang="pl-PL" sz="13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815</a:t>
                      </a:r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% 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910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Liczba wybudowanych lub przebudowanych obiektów "parkuj i jedź" [szt.]</a:t>
                      </a:r>
                      <a:endParaRPr lang="pl-PL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450%</a:t>
                      </a:r>
                      <a:endParaRPr lang="pl-PL" sz="13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34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1 700%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91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Całkowita kwota certyfikowanych wydatków kwalifikowalnych [EUR]</a:t>
                      </a:r>
                    </a:p>
                  </a:txBody>
                  <a:tcPr marL="7187" marR="7187" marT="7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115 846 872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36 278 032*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31%</a:t>
                      </a:r>
                      <a:endParaRPr lang="pl-PL" sz="13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131 212 702**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113%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6664" y="335487"/>
            <a:ext cx="4206605" cy="402371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400874" y="5693941"/>
            <a:ext cx="8523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*Wartość osiągnięta </a:t>
            </a:r>
            <a:r>
              <a:rPr lang="pl-PL" sz="1200" dirty="0" err="1"/>
              <a:t>wsk</a:t>
            </a:r>
            <a:r>
              <a:rPr lang="pl-PL" sz="1200" dirty="0"/>
              <a:t>. </a:t>
            </a:r>
            <a:r>
              <a:rPr lang="pl-PL" sz="1200" dirty="0" err="1"/>
              <a:t>finansowowego</a:t>
            </a:r>
            <a:r>
              <a:rPr lang="pl-PL" sz="1200" dirty="0"/>
              <a:t> - Wartość na podstawie wniosków certyfikowanych do KE</a:t>
            </a:r>
          </a:p>
          <a:p>
            <a:r>
              <a:rPr lang="pl-PL" sz="1200" dirty="0"/>
              <a:t>**Wartość szacowana </a:t>
            </a:r>
            <a:r>
              <a:rPr lang="pl-PL" sz="1200" dirty="0" err="1"/>
              <a:t>wsk</a:t>
            </a:r>
            <a:r>
              <a:rPr lang="pl-PL" sz="1200" dirty="0"/>
              <a:t>. </a:t>
            </a:r>
            <a:r>
              <a:rPr lang="pl-PL" sz="1200" dirty="0" err="1"/>
              <a:t>finansowowego</a:t>
            </a:r>
            <a:r>
              <a:rPr lang="pl-PL" sz="1200" dirty="0"/>
              <a:t> - Wartość na podstawie aktualnych harmonogramów płatności wg umów (płatności do </a:t>
            </a:r>
            <a:r>
              <a:rPr lang="pl-PL" sz="1200" dirty="0" smtClean="0"/>
              <a:t>30.09.2018 </a:t>
            </a:r>
            <a:r>
              <a:rPr lang="pl-PL" sz="1200" dirty="0"/>
              <a:t>r.)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35409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57249" y="1243015"/>
            <a:ext cx="7610475" cy="509585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200" b="1" dirty="0" smtClean="0"/>
              <a:t>Ramy wykonania dla osi priorytetowych EFRR</a:t>
            </a:r>
            <a:endParaRPr lang="pl-PL" sz="3200" b="1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3408975"/>
              </p:ext>
            </p:extLst>
          </p:nvPr>
        </p:nvGraphicFramePr>
        <p:xfrm>
          <a:off x="400874" y="1939920"/>
          <a:ext cx="8523224" cy="3411762"/>
        </p:xfrm>
        <a:graphic>
          <a:graphicData uri="http://schemas.openxmlformats.org/drawingml/2006/table">
            <a:tbl>
              <a:tblPr/>
              <a:tblGrid>
                <a:gridCol w="16777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3370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3244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140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7419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6931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2182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112235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Oś priorytetowa</a:t>
                      </a: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Nazwa wskaźnika / KEW</a:t>
                      </a: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Cel pośredni na 2018 r.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Kumulatywna wartość</a:t>
                      </a:r>
                      <a:r>
                        <a:rPr lang="pl-PL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osiągnięta wskaźnika (na podstawie wniosków o płatność końcową)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 realizacji celu</a:t>
                      </a:r>
                      <a:r>
                        <a:rPr lang="pl-PL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pośredniego dla wartości osiągniętej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Wartość</a:t>
                      </a:r>
                      <a:r>
                        <a:rPr lang="pl-PL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szacowana wskaźnika (na podstawie umów z termin. zak. do 30.09.2018 r.)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realizacji celu </a:t>
                      </a:r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pośredniego dla wartości szacowanej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67493">
                <a:tc rowSpan="4"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Oś Priorytetowa V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Gospodarka</a:t>
                      </a:r>
                      <a:r>
                        <a:rPr lang="en-US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przyjazna</a:t>
                      </a:r>
                      <a:r>
                        <a:rPr lang="en-US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środowisku</a:t>
                      </a:r>
                      <a:r>
                        <a:rPr lang="en-US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endParaRPr lang="pl-PL" sz="1400" b="1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187" marR="7187" marT="7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Liczba wspartych Punktów Selektywnego Zbierania Odpadów Komunalnych [szt.]</a:t>
                      </a:r>
                      <a:endParaRPr lang="pl-PL" sz="1200" b="0" i="1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187" marR="7187" marT="7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17%</a:t>
                      </a:r>
                      <a:endParaRPr lang="pl-PL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208%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9108">
                <a:tc vMerge="1">
                  <a:txBody>
                    <a:bodyPr/>
                    <a:lstStyle/>
                    <a:p>
                      <a:pPr algn="ctr" fontAlgn="ctr"/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Liczba obiektów zabytkowych objętych wsparciem [szt.]</a:t>
                      </a:r>
                      <a:endParaRPr lang="pl-PL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25%</a:t>
                      </a:r>
                      <a:endParaRPr lang="pl-PL" sz="13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525% 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910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Liczba instytucji kultury objętych wsparciem [szt.]</a:t>
                      </a:r>
                      <a:endParaRPr lang="pl-PL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67%</a:t>
                      </a:r>
                      <a:endParaRPr lang="pl-PL" sz="13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28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933%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91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Całkowita kwota certyfikowanych wydatków kwalifikowalnych [EUR]</a:t>
                      </a:r>
                    </a:p>
                  </a:txBody>
                  <a:tcPr marL="7187" marR="7187" marT="7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28 303 643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19 033 181*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67%</a:t>
                      </a:r>
                      <a:endParaRPr lang="pl-PL" sz="13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42 095 541**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149%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6664" y="335487"/>
            <a:ext cx="4206605" cy="402371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400874" y="5351682"/>
            <a:ext cx="8523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*Wartość osiągnięta </a:t>
            </a:r>
            <a:r>
              <a:rPr lang="pl-PL" sz="1200" dirty="0" err="1"/>
              <a:t>wsk</a:t>
            </a:r>
            <a:r>
              <a:rPr lang="pl-PL" sz="1200" dirty="0"/>
              <a:t>. </a:t>
            </a:r>
            <a:r>
              <a:rPr lang="pl-PL" sz="1200" dirty="0" err="1"/>
              <a:t>finansowowego</a:t>
            </a:r>
            <a:r>
              <a:rPr lang="pl-PL" sz="1200" dirty="0"/>
              <a:t> - Wartość na podstawie wniosków certyfikowanych do KE</a:t>
            </a:r>
          </a:p>
          <a:p>
            <a:r>
              <a:rPr lang="pl-PL" sz="1200" dirty="0"/>
              <a:t>**Wartość szacowana </a:t>
            </a:r>
            <a:r>
              <a:rPr lang="pl-PL" sz="1200" dirty="0" err="1"/>
              <a:t>wsk</a:t>
            </a:r>
            <a:r>
              <a:rPr lang="pl-PL" sz="1200" dirty="0"/>
              <a:t>. </a:t>
            </a:r>
            <a:r>
              <a:rPr lang="pl-PL" sz="1200" dirty="0" err="1"/>
              <a:t>finansowowego</a:t>
            </a:r>
            <a:r>
              <a:rPr lang="pl-PL" sz="1200" dirty="0"/>
              <a:t> - Wartość na podstawie aktualnych harmonogramów płatności wg umów (płatności do </a:t>
            </a:r>
            <a:r>
              <a:rPr lang="pl-PL" sz="1200" dirty="0" smtClean="0"/>
              <a:t>30.09.2018 </a:t>
            </a:r>
            <a:r>
              <a:rPr lang="pl-PL" sz="1200" dirty="0"/>
              <a:t>r.)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9755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57249" y="1243015"/>
            <a:ext cx="7610475" cy="509585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200" b="1" dirty="0" smtClean="0"/>
              <a:t>Ramy wykonania dla osi priorytetowych EFRR</a:t>
            </a:r>
            <a:endParaRPr lang="pl-PL" sz="3200" b="1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1301577"/>
              </p:ext>
            </p:extLst>
          </p:nvPr>
        </p:nvGraphicFramePr>
        <p:xfrm>
          <a:off x="400874" y="1939920"/>
          <a:ext cx="8523224" cy="3924873"/>
        </p:xfrm>
        <a:graphic>
          <a:graphicData uri="http://schemas.openxmlformats.org/drawingml/2006/table">
            <a:tbl>
              <a:tblPr/>
              <a:tblGrid>
                <a:gridCol w="16777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3370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3244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140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7419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6931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2182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112235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Oś priorytetowa</a:t>
                      </a: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Nazwa wskaźnika / KEW</a:t>
                      </a: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Cel pośredni na 2018 r.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Kumulatywna wartość</a:t>
                      </a:r>
                      <a:r>
                        <a:rPr lang="pl-PL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osiągnięta wskaźnika (na podstawie wniosków o płatność końcową)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 realizacji celu</a:t>
                      </a:r>
                      <a:r>
                        <a:rPr lang="pl-PL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pośredniego dla wartości osiągniętej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Wartość</a:t>
                      </a:r>
                      <a:r>
                        <a:rPr lang="pl-PL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szacowana wskaźnika (na podstawie umów z termin. zak. do 30.09.2018 r.)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realizacji celu </a:t>
                      </a:r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pośredniego dla wartości szacowanej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27323">
                <a:tc rowSpan="2"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Oś Priorytetowa VI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Jakość</a:t>
                      </a:r>
                      <a:r>
                        <a:rPr lang="en-US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życia</a:t>
                      </a:r>
                      <a:r>
                        <a:rPr lang="en-US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endParaRPr lang="pl-PL" sz="1400" b="1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187" marR="7187" marT="7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Liczba obiektów infrastruktury zlokalizowanych na rewitalizowanych obszarach [szt.]</a:t>
                      </a:r>
                      <a:endParaRPr lang="pl-PL" sz="1200" b="0" i="1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187" marR="7187" marT="7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  <a:endParaRPr lang="pl-PL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125%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27323">
                <a:tc vMerge="1">
                  <a:txBody>
                    <a:bodyPr/>
                    <a:lstStyle/>
                    <a:p>
                      <a:pPr algn="ctr" fontAlgn="ctr"/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Całkowita kwota certyfikowanych wydatków kwalifikowalnych [EUR]</a:t>
                      </a:r>
                      <a:endParaRPr lang="pl-PL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16 524 296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9 907 639*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60%</a:t>
                      </a:r>
                      <a:endParaRPr lang="pl-PL" sz="13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15 099 887**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91% 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6664" y="335487"/>
            <a:ext cx="4206605" cy="402371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400874" y="5864793"/>
            <a:ext cx="8523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*Wartość osiągnięta </a:t>
            </a:r>
            <a:r>
              <a:rPr lang="pl-PL" sz="1200" dirty="0" err="1"/>
              <a:t>wsk</a:t>
            </a:r>
            <a:r>
              <a:rPr lang="pl-PL" sz="1200" dirty="0"/>
              <a:t>. </a:t>
            </a:r>
            <a:r>
              <a:rPr lang="pl-PL" sz="1200" dirty="0" err="1"/>
              <a:t>finansowowego</a:t>
            </a:r>
            <a:r>
              <a:rPr lang="pl-PL" sz="1200" dirty="0"/>
              <a:t> - Wartość na podstawie wniosków certyfikowanych do KE</a:t>
            </a:r>
          </a:p>
          <a:p>
            <a:r>
              <a:rPr lang="pl-PL" sz="1200" dirty="0"/>
              <a:t>**Wartość szacowana </a:t>
            </a:r>
            <a:r>
              <a:rPr lang="pl-PL" sz="1200" dirty="0" err="1"/>
              <a:t>wsk</a:t>
            </a:r>
            <a:r>
              <a:rPr lang="pl-PL" sz="1200" dirty="0"/>
              <a:t>. </a:t>
            </a:r>
            <a:r>
              <a:rPr lang="pl-PL" sz="1200" dirty="0" err="1"/>
              <a:t>finansowowego</a:t>
            </a:r>
            <a:r>
              <a:rPr lang="pl-PL" sz="1200" dirty="0"/>
              <a:t> - Wartość na podstawie aktualnych harmonogramów płatności wg umów (płatności do </a:t>
            </a:r>
            <a:r>
              <a:rPr lang="pl-PL" sz="1200" dirty="0" smtClean="0"/>
              <a:t>30.09.2018 </a:t>
            </a:r>
            <a:r>
              <a:rPr lang="pl-PL" sz="1200" dirty="0"/>
              <a:t>r.)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7580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57249" y="1243015"/>
            <a:ext cx="7610475" cy="509585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200" b="1" dirty="0" smtClean="0"/>
              <a:t>Ramy wykonania dla osi priorytetowych EFRR</a:t>
            </a:r>
            <a:endParaRPr lang="pl-PL" sz="3200" b="1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9592660"/>
              </p:ext>
            </p:extLst>
          </p:nvPr>
        </p:nvGraphicFramePr>
        <p:xfrm>
          <a:off x="400874" y="1939920"/>
          <a:ext cx="8523224" cy="3924873"/>
        </p:xfrm>
        <a:graphic>
          <a:graphicData uri="http://schemas.openxmlformats.org/drawingml/2006/table">
            <a:tbl>
              <a:tblPr/>
              <a:tblGrid>
                <a:gridCol w="16777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3370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3244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140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7419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6931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2182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112235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Oś priorytetowa</a:t>
                      </a: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Nazwa wskaźnika / KEW</a:t>
                      </a: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Cel pośredni na 2018 r.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Kumulatywna wartość</a:t>
                      </a:r>
                      <a:r>
                        <a:rPr lang="pl-PL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osiągnięta wskaźnika (na podstawie wniosków o płatność końcową)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 realizacji celu</a:t>
                      </a:r>
                      <a:r>
                        <a:rPr lang="pl-PL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pośredniego dla wartości osiągniętej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Wartość</a:t>
                      </a:r>
                      <a:r>
                        <a:rPr lang="pl-PL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szacowana wskaźnika (na podstawie umów z termin. zak. do 30.09.2018 r.)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realizacji celu </a:t>
                      </a:r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pośredniego dla wartości szacowanej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27323">
                <a:tc rowSpan="2"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Oś Priorytetowa VII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Rozwój</a:t>
                      </a:r>
                      <a:r>
                        <a:rPr lang="en-US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regionalnego</a:t>
                      </a:r>
                      <a:r>
                        <a:rPr lang="en-US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systemu</a:t>
                      </a:r>
                      <a:r>
                        <a:rPr lang="en-US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transportowego</a:t>
                      </a:r>
                      <a:endParaRPr lang="pl-PL" sz="1400" b="1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187" marR="7187" marT="7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Całkowita długość nowych dróg [km]</a:t>
                      </a:r>
                      <a:endParaRPr lang="pl-PL" sz="1200" b="0" i="1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187" marR="7187" marT="7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7,5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7,4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99%</a:t>
                      </a:r>
                      <a:endParaRPr lang="pl-PL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24,9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332%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27323">
                <a:tc vMerge="1">
                  <a:txBody>
                    <a:bodyPr/>
                    <a:lstStyle/>
                    <a:p>
                      <a:pPr algn="ctr" fontAlgn="ctr"/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Całkowita kwota certyfikowanych wydatków kwalifikowalnych [EUR]</a:t>
                      </a:r>
                      <a:endParaRPr lang="pl-PL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62 888 014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68 504 455*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109%</a:t>
                      </a:r>
                      <a:endParaRPr lang="pl-PL" sz="13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87 299 202**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139% 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6664" y="335487"/>
            <a:ext cx="4206605" cy="402371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400874" y="5864793"/>
            <a:ext cx="8523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/>
              <a:t>*</a:t>
            </a:r>
            <a:r>
              <a:rPr lang="pl-PL" sz="1200" dirty="0"/>
              <a:t>Wartość </a:t>
            </a:r>
            <a:r>
              <a:rPr lang="pl-PL" sz="1200" dirty="0" smtClean="0"/>
              <a:t>osiągnięta </a:t>
            </a:r>
            <a:r>
              <a:rPr lang="pl-PL" sz="1200" dirty="0" err="1"/>
              <a:t>wsk</a:t>
            </a:r>
            <a:r>
              <a:rPr lang="pl-PL" sz="1200" dirty="0"/>
              <a:t>. </a:t>
            </a:r>
            <a:r>
              <a:rPr lang="pl-PL" sz="1200" dirty="0" err="1"/>
              <a:t>finansowowego</a:t>
            </a:r>
            <a:r>
              <a:rPr lang="pl-PL" sz="1200" dirty="0"/>
              <a:t> - Wartość na podstawie wniosków certyfikowanych do </a:t>
            </a:r>
            <a:r>
              <a:rPr lang="pl-PL" sz="1200" dirty="0" smtClean="0"/>
              <a:t>KE</a:t>
            </a:r>
          </a:p>
          <a:p>
            <a:r>
              <a:rPr lang="pl-PL" sz="1200" dirty="0" smtClean="0"/>
              <a:t>**Wartość szacowana </a:t>
            </a:r>
            <a:r>
              <a:rPr lang="pl-PL" sz="1200" dirty="0" err="1" smtClean="0"/>
              <a:t>wsk</a:t>
            </a:r>
            <a:r>
              <a:rPr lang="pl-PL" sz="1200" dirty="0"/>
              <a:t>. </a:t>
            </a:r>
            <a:r>
              <a:rPr lang="pl-PL" sz="1200" dirty="0" err="1" smtClean="0"/>
              <a:t>finansowowego</a:t>
            </a:r>
            <a:r>
              <a:rPr lang="pl-PL" sz="1200" dirty="0" smtClean="0"/>
              <a:t> </a:t>
            </a:r>
            <a:r>
              <a:rPr lang="pl-PL" sz="1200" dirty="0"/>
              <a:t>- Wartość na podstawie aktualnych harmonogramów płatności wg umów (płatności do </a:t>
            </a:r>
            <a:r>
              <a:rPr lang="pl-PL" sz="1200" dirty="0" smtClean="0"/>
              <a:t>30.09.2018 </a:t>
            </a:r>
            <a:r>
              <a:rPr lang="pl-PL" sz="1200" dirty="0"/>
              <a:t>r</a:t>
            </a:r>
            <a:r>
              <a:rPr lang="pl-PL" sz="1200" dirty="0" smtClean="0"/>
              <a:t>.)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3288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6664" y="335487"/>
            <a:ext cx="4206605" cy="402371"/>
          </a:xfrm>
          <a:prstGeom prst="rect">
            <a:avLst/>
          </a:prstGeom>
        </p:spPr>
      </p:pic>
      <p:graphicFrame>
        <p:nvGraphicFramePr>
          <p:cNvPr id="5" name="Wykres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8001735"/>
              </p:ext>
            </p:extLst>
          </p:nvPr>
        </p:nvGraphicFramePr>
        <p:xfrm>
          <a:off x="0" y="941696"/>
          <a:ext cx="9144000" cy="57593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5590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gramy Regionaln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92000801-0B03-4AC3-8040-626073FD01A7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FunduszeEuropejskiePrezentacjaTemplate</Template>
  <TotalTime>2118</TotalTime>
  <Words>1679</Words>
  <Application>Microsoft Office PowerPoint</Application>
  <PresentationFormat>Pokaz na ekranie (4:3)</PresentationFormat>
  <Paragraphs>304</Paragraphs>
  <Slides>13</Slides>
  <Notes>12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6" baseType="lpstr">
      <vt:lpstr>Arial</vt:lpstr>
      <vt:lpstr>Calibri</vt:lpstr>
      <vt:lpstr>Programy Regionalne</vt:lpstr>
      <vt:lpstr>Prezentacja programu PowerPoint</vt:lpstr>
      <vt:lpstr>Ramy wykonania dla osi priorytetowych EFRR</vt:lpstr>
      <vt:lpstr>Ramy wykonania dla osi priorytetowych EFRR</vt:lpstr>
      <vt:lpstr>Ramy wykonania dla osi priorytetowych EFRR</vt:lpstr>
      <vt:lpstr>Ramy wykonania dla osi priorytetowych EFRR</vt:lpstr>
      <vt:lpstr>Ramy wykonania dla osi priorytetowych EFRR</vt:lpstr>
      <vt:lpstr>Ramy wykonania dla osi priorytetowych EFRR</vt:lpstr>
      <vt:lpstr>Ramy wykonania dla osi priorytetowych EFRR</vt:lpstr>
      <vt:lpstr>Prezentacja programu PowerPoint</vt:lpstr>
      <vt:lpstr>Ramy wykonania dla osi priorytetowych EFS</vt:lpstr>
      <vt:lpstr>Ramy wykonania dla osi priorytetowych EFS</vt:lpstr>
      <vt:lpstr>Ramy wykonania dla osi priorytetowych EFS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Dorota Krall</dc:creator>
  <cp:lastModifiedBy>Przysłupska-Kupis Kamila</cp:lastModifiedBy>
  <cp:revision>160</cp:revision>
  <cp:lastPrinted>2018-02-07T07:41:56Z</cp:lastPrinted>
  <dcterms:created xsi:type="dcterms:W3CDTF">2015-04-20T12:46:14Z</dcterms:created>
  <dcterms:modified xsi:type="dcterms:W3CDTF">2018-06-11T12:31:10Z</dcterms:modified>
</cp:coreProperties>
</file>