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7"/>
  </p:notesMasterIdLst>
  <p:handoutMasterIdLst>
    <p:handoutMasterId r:id="rId8"/>
  </p:handoutMasterIdLst>
  <p:sldIdLst>
    <p:sldId id="257" r:id="rId2"/>
    <p:sldId id="315" r:id="rId3"/>
    <p:sldId id="319" r:id="rId4"/>
    <p:sldId id="312" r:id="rId5"/>
    <p:sldId id="318" r:id="rId6"/>
  </p:sldIdLst>
  <p:sldSz cx="9144000" cy="6858000" type="screen4x3"/>
  <p:notesSz cx="6797675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a Kamila" initials="BK" lastIdx="1" clrIdx="0">
    <p:extLst>
      <p:ext uri="{19B8F6BF-5375-455C-9EA6-DF929625EA0E}">
        <p15:presenceInfo xmlns:p15="http://schemas.microsoft.com/office/powerpoint/2012/main" userId="S-1-5-21-3614740060-3577846218-3186316695-23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196" y="-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7871D-2D7D-46F1-B4F5-806ADD010C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16449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689993"/>
            <a:ext cx="5438775" cy="4443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A8546-9EF3-4435-AD6F-5D60416104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3826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353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59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662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803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154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97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773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28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64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835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0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funduszedlamazowsza.pl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" y="322501"/>
            <a:ext cx="5838877" cy="554577"/>
          </a:xfrm>
        </p:spPr>
      </p:pic>
      <p:sp>
        <p:nvSpPr>
          <p:cNvPr id="2" name="Prostokąt 1"/>
          <p:cNvSpPr/>
          <p:nvPr/>
        </p:nvSpPr>
        <p:spPr>
          <a:xfrm>
            <a:off x="314554" y="3021834"/>
            <a:ext cx="8449055" cy="336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pl-PL" sz="2800" b="1" dirty="0" smtClean="0">
                <a:solidFill>
                  <a:prstClr val="black"/>
                </a:solidFill>
              </a:rPr>
              <a:t>Zmiana </a:t>
            </a:r>
            <a:r>
              <a:rPr lang="pl-PL" sz="2800" b="1" dirty="0" smtClean="0">
                <a:solidFill>
                  <a:prstClr val="black"/>
                </a:solidFill>
              </a:rPr>
              <a:t>wzoru planu działania dla osi priorytetowych współfinasowanych z EFS</a:t>
            </a:r>
            <a:endParaRPr lang="pl-PL" sz="2800" b="1" dirty="0">
              <a:solidFill>
                <a:prstClr val="black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/>
              <a:t>XXXVII </a:t>
            </a:r>
            <a:r>
              <a:rPr lang="pl-PL" dirty="0" smtClean="0">
                <a:solidFill>
                  <a:prstClr val="black"/>
                </a:solidFill>
                <a:cs typeface="Arial" pitchFamily="34" charset="0"/>
              </a:rPr>
              <a:t>Posiedzenie </a:t>
            </a:r>
            <a:r>
              <a:rPr lang="pl-PL" dirty="0">
                <a:solidFill>
                  <a:prstClr val="black"/>
                </a:solidFill>
                <a:cs typeface="Arial" pitchFamily="34" charset="0"/>
              </a:rPr>
              <a:t>Komitetu Monitorującego RPO WM na lata 2014 -2020 </a:t>
            </a:r>
            <a:r>
              <a:rPr lang="pl-PL" dirty="0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pl-PL" dirty="0" smtClean="0">
                <a:solidFill>
                  <a:prstClr val="black"/>
                </a:solidFill>
                <a:cs typeface="Arial" pitchFamily="34" charset="0"/>
              </a:rPr>
            </a:br>
            <a:r>
              <a:rPr lang="pl-PL" dirty="0" smtClean="0">
                <a:solidFill>
                  <a:prstClr val="black"/>
                </a:solidFill>
                <a:cs typeface="Arial" pitchFamily="34" charset="0"/>
              </a:rPr>
              <a:t>15 czerwca 2018 </a:t>
            </a:r>
            <a:r>
              <a:rPr lang="pl-PL" dirty="0">
                <a:solidFill>
                  <a:prstClr val="black"/>
                </a:solidFill>
                <a:cs typeface="Arial" pitchFamily="34" charset="0"/>
              </a:rPr>
              <a:t>r.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b="1" dirty="0" smtClean="0">
              <a:solidFill>
                <a:prstClr val="white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b="1" dirty="0">
              <a:solidFill>
                <a:prstClr val="white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b="1" dirty="0">
              <a:solidFill>
                <a:prstClr val="white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b="1" dirty="0" smtClean="0">
              <a:solidFill>
                <a:prstClr val="white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dirty="0" smtClean="0">
                <a:solidFill>
                  <a:prstClr val="white"/>
                </a:solidFill>
                <a:cs typeface="Arial" pitchFamily="34" charset="0"/>
              </a:rPr>
              <a:t>      Departament </a:t>
            </a:r>
            <a:r>
              <a:rPr lang="pl-PL" b="1" dirty="0">
                <a:solidFill>
                  <a:prstClr val="white"/>
                </a:solidFill>
                <a:cs typeface="Arial" pitchFamily="34" charset="0"/>
              </a:rPr>
              <a:t>Rozwoju Regionalnego i Funduszy </a:t>
            </a:r>
            <a:r>
              <a:rPr lang="pl-PL" b="1" dirty="0" smtClean="0">
                <a:solidFill>
                  <a:prstClr val="white"/>
                </a:solidFill>
                <a:cs typeface="Arial" pitchFamily="34" charset="0"/>
              </a:rPr>
              <a:t>Europejskich</a:t>
            </a:r>
            <a:endParaRPr lang="pl-PL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88259" y="1075334"/>
            <a:ext cx="8673353" cy="5515661"/>
          </a:xfrm>
        </p:spPr>
        <p:txBody>
          <a:bodyPr>
            <a:noAutofit/>
          </a:bodyPr>
          <a:lstStyle/>
          <a:p>
            <a:pPr algn="ctr"/>
            <a:r>
              <a:rPr lang="pl-PL" dirty="0" smtClean="0"/>
              <a:t>Zapisy </a:t>
            </a:r>
            <a:r>
              <a:rPr lang="pl-PL" i="1" dirty="0" smtClean="0"/>
              <a:t>Wytycznych </a:t>
            </a:r>
            <a:r>
              <a:rPr lang="pl-PL" i="1" dirty="0"/>
              <a:t>zakresie trybów wyboru projektów na lata 2014-2020 </a:t>
            </a:r>
            <a:r>
              <a:rPr lang="pl-PL" dirty="0" smtClean="0"/>
              <a:t>(z 13 lutego 2018 r.)</a:t>
            </a:r>
          </a:p>
          <a:p>
            <a:r>
              <a:rPr lang="pl-PL" sz="2000" dirty="0" smtClean="0"/>
              <a:t>Zgodnie </a:t>
            </a:r>
            <a:r>
              <a:rPr lang="pl-PL" sz="2000" dirty="0"/>
              <a:t>z postanowieniami UP w przypadku EFS interwencja planowana do </a:t>
            </a:r>
            <a:r>
              <a:rPr lang="pl-PL" sz="2000" dirty="0" smtClean="0"/>
              <a:t>realizacji w </a:t>
            </a:r>
            <a:r>
              <a:rPr lang="pl-PL" sz="2000" dirty="0"/>
              <a:t>danym roku jest prezentowana w rocznych planach działania (RPD</a:t>
            </a:r>
            <a:r>
              <a:rPr lang="pl-PL" sz="2000" dirty="0" smtClean="0"/>
              <a:t>). </a:t>
            </a:r>
          </a:p>
          <a:p>
            <a:r>
              <a:rPr lang="pl-PL" sz="2000" dirty="0" smtClean="0"/>
              <a:t>RPD </a:t>
            </a:r>
            <a:r>
              <a:rPr lang="pl-PL" sz="2000" dirty="0"/>
              <a:t>zawierają </a:t>
            </a:r>
            <a:r>
              <a:rPr lang="pl-PL" sz="2000" dirty="0" smtClean="0"/>
              <a:t>karty zaplanowanych </a:t>
            </a:r>
            <a:r>
              <a:rPr lang="pl-PL" sz="2000" dirty="0"/>
              <a:t>do realizacji w każdej osi priorytetowej PO konkursów oraz </a:t>
            </a:r>
            <a:r>
              <a:rPr lang="pl-PL" sz="2000" dirty="0" smtClean="0"/>
              <a:t>postępowań w </a:t>
            </a:r>
            <a:r>
              <a:rPr lang="pl-PL" sz="2000" dirty="0"/>
              <a:t>trybie pozakonkursowym ogłaszanych do końca roku, którego dotyczy RPD. RPD </a:t>
            </a:r>
            <a:r>
              <a:rPr lang="pl-PL" sz="2000" dirty="0" smtClean="0"/>
              <a:t>jest przedstawiany </a:t>
            </a:r>
            <a:r>
              <a:rPr lang="pl-PL" sz="2000" dirty="0"/>
              <a:t>KM w roku poprzedzającym rok, którego </a:t>
            </a:r>
            <a:r>
              <a:rPr lang="pl-PL" sz="2000" dirty="0" smtClean="0"/>
              <a:t>dotyczy (w </a:t>
            </a:r>
            <a:r>
              <a:rPr lang="pl-PL" sz="2000" dirty="0"/>
              <a:t>2018 r. RPD może być przedstawiony KM, w roku którego dotyczy</a:t>
            </a:r>
            <a:r>
              <a:rPr lang="pl-PL" sz="2000" dirty="0" smtClean="0"/>
              <a:t>.) </a:t>
            </a:r>
          </a:p>
          <a:p>
            <a:r>
              <a:rPr lang="pl-PL" sz="2000" dirty="0" smtClean="0"/>
              <a:t>W </a:t>
            </a:r>
            <a:r>
              <a:rPr lang="pl-PL" sz="2000" dirty="0"/>
              <a:t>trakcie realizacji </a:t>
            </a:r>
            <a:r>
              <a:rPr lang="pl-PL" sz="2000" dirty="0" smtClean="0"/>
              <a:t>RPD może być </a:t>
            </a:r>
            <a:r>
              <a:rPr lang="pl-PL" sz="2000" dirty="0"/>
              <a:t>modyfikowany lub uzupełniany przez IZ z zastrzeżeniem, że zmiana kryteriów </a:t>
            </a:r>
            <a:r>
              <a:rPr lang="pl-PL" sz="2000" dirty="0" smtClean="0"/>
              <a:t>wyboru projektów </a:t>
            </a:r>
            <a:r>
              <a:rPr lang="pl-PL" sz="2000" dirty="0"/>
              <a:t>wymaga zatwierdzenia przez </a:t>
            </a:r>
            <a:r>
              <a:rPr lang="pl-PL" sz="2000" dirty="0" smtClean="0"/>
              <a:t>KM. </a:t>
            </a:r>
          </a:p>
          <a:p>
            <a:r>
              <a:rPr lang="pl-PL" sz="2000" dirty="0" smtClean="0">
                <a:latin typeface="+mj-lt"/>
                <a:cs typeface="Arial" panose="020B0604020202020204" pitchFamily="34" charset="0"/>
              </a:rPr>
              <a:t>W RPD nie są przedstawiane </a:t>
            </a:r>
            <a:r>
              <a:rPr lang="pl-PL" sz="2000" dirty="0" smtClean="0"/>
              <a:t>kryteria ogólne (formalne, merytoryczne) </a:t>
            </a:r>
            <a:r>
              <a:rPr lang="pl-PL" sz="2000" dirty="0"/>
              <a:t>stosowane do wszystkich </a:t>
            </a:r>
            <a:r>
              <a:rPr lang="pl-PL" sz="2000" dirty="0" smtClean="0"/>
              <a:t>działań/poddziałań RPO, ponieważ stanowią one załącznik </a:t>
            </a:r>
            <a:r>
              <a:rPr lang="pl-PL" sz="2000" dirty="0"/>
              <a:t>do </a:t>
            </a:r>
            <a:r>
              <a:rPr lang="pl-PL" sz="2000" dirty="0" smtClean="0"/>
              <a:t>SZOOP.  </a:t>
            </a:r>
            <a:endParaRPr lang="pl-PL" sz="20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70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88259" y="1075334"/>
            <a:ext cx="8673353" cy="5515661"/>
          </a:xfrm>
        </p:spPr>
        <p:txBody>
          <a:bodyPr>
            <a:noAutofit/>
          </a:bodyPr>
          <a:lstStyle/>
          <a:p>
            <a:pPr marL="514350" lvl="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pl-PL" sz="2000" dirty="0" smtClean="0">
                <a:latin typeface="+mj-lt"/>
                <a:cs typeface="Arial" panose="020B0604020202020204" pitchFamily="34" charset="0"/>
              </a:rPr>
              <a:t>W </a:t>
            </a:r>
            <a:r>
              <a:rPr lang="pl-PL" sz="2000" dirty="0" smtClean="0">
                <a:latin typeface="+mj-lt"/>
                <a:cs typeface="Arial" panose="020B0604020202020204" pitchFamily="34" charset="0"/>
              </a:rPr>
              <a:t>trybie konkursowym – dodano nazwę priorytetu inwestycyjnego oraz cel szczegółowy PO;</a:t>
            </a:r>
          </a:p>
          <a:p>
            <a:pPr marL="514350" lvl="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pl-PL" sz="2000" dirty="0" smtClean="0">
                <a:latin typeface="+mj-lt"/>
                <a:cs typeface="Arial" panose="020B0604020202020204" pitchFamily="34" charset="0"/>
              </a:rPr>
              <a:t>W trybie pozakonkursowym – dodano nazwę priorytetu inwestycyjnego, szacowany budżet w podziale na lata, tytuł lub zakres projektu, cel szczegółowy PO, cel główny projektu, główne zadania przewidziane do realizacji w projekcie ze wskazaniem grup docelowych</a:t>
            </a:r>
            <a:endParaRPr lang="pl-PL" sz="20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76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1821485"/>
            <a:ext cx="7886700" cy="4419087"/>
          </a:xfrm>
        </p:spPr>
        <p:txBody>
          <a:bodyPr>
            <a:norm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/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 smtClean="0"/>
              <a:t>Plany działania dla Osi priorytetowych VIII, IX i X publikowane są na </a:t>
            </a:r>
            <a:r>
              <a:rPr lang="pl-PL" dirty="0"/>
              <a:t>stronie </a:t>
            </a:r>
            <a:r>
              <a:rPr lang="pl-PL" u="sng" dirty="0">
                <a:hlinkClick r:id="rId2"/>
              </a:rPr>
              <a:t>www.funduszedlamazowsza.pl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81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953562"/>
          </a:xfrm>
        </p:spPr>
        <p:txBody>
          <a:bodyPr>
            <a:normAutofit/>
          </a:bodyPr>
          <a:lstStyle/>
          <a:p>
            <a:pPr algn="ctr"/>
            <a:r>
              <a:rPr lang="pl-PL" sz="2900" b="1" dirty="0" smtClean="0"/>
              <a:t>Dziękuję za </a:t>
            </a:r>
            <a:r>
              <a:rPr lang="pl-PL" sz="2900" b="1" dirty="0" smtClean="0"/>
              <a:t>uwagę.</a:t>
            </a:r>
            <a:endParaRPr lang="pl-PL" sz="29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2663302"/>
            <a:ext cx="7886700" cy="3577269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 smtClean="0">
                <a:solidFill>
                  <a:prstClr val="black"/>
                </a:solidFill>
                <a:cs typeface="Arial" pitchFamily="34" charset="0"/>
              </a:rPr>
              <a:t>Departament </a:t>
            </a: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Rozwoju Regionalnego i Funduszy Europejskich 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UMWM w Warszawie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al. Solidarności 61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03-402 Warszawa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dsrr@mazovia.pl</a:t>
            </a:r>
          </a:p>
          <a:p>
            <a:pPr marL="342900" indent="-342900">
              <a:buFontTx/>
              <a:buChar char="-"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32367"/>
      </p:ext>
    </p:extLst>
  </p:cSld>
  <p:clrMapOvr>
    <a:masterClrMapping/>
  </p:clrMapOvr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2122</TotalTime>
  <Words>251</Words>
  <Application>Microsoft Office PowerPoint</Application>
  <PresentationFormat>Pokaz na ekranie (4:3)</PresentationFormat>
  <Paragraphs>33</Paragraphs>
  <Slides>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8" baseType="lpstr">
      <vt:lpstr>Arial</vt:lpstr>
      <vt:lpstr>Calibri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Zych Agnieszka</cp:lastModifiedBy>
  <cp:revision>151</cp:revision>
  <cp:lastPrinted>2018-02-07T07:41:56Z</cp:lastPrinted>
  <dcterms:created xsi:type="dcterms:W3CDTF">2015-04-20T12:46:14Z</dcterms:created>
  <dcterms:modified xsi:type="dcterms:W3CDTF">2018-06-12T08:17:41Z</dcterms:modified>
</cp:coreProperties>
</file>