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4" r:id="rId1"/>
  </p:sldMasterIdLst>
  <p:notesMasterIdLst>
    <p:notesMasterId r:id="rId19"/>
  </p:notesMasterIdLst>
  <p:handoutMasterIdLst>
    <p:handoutMasterId r:id="rId20"/>
  </p:handoutMasterIdLst>
  <p:sldIdLst>
    <p:sldId id="433" r:id="rId2"/>
    <p:sldId id="375" r:id="rId3"/>
    <p:sldId id="440" r:id="rId4"/>
    <p:sldId id="434" r:id="rId5"/>
    <p:sldId id="442" r:id="rId6"/>
    <p:sldId id="458" r:id="rId7"/>
    <p:sldId id="443" r:id="rId8"/>
    <p:sldId id="444" r:id="rId9"/>
    <p:sldId id="451" r:id="rId10"/>
    <p:sldId id="445" r:id="rId11"/>
    <p:sldId id="446" r:id="rId12"/>
    <p:sldId id="447" r:id="rId13"/>
    <p:sldId id="448" r:id="rId14"/>
    <p:sldId id="450" r:id="rId15"/>
    <p:sldId id="449" r:id="rId16"/>
    <p:sldId id="452" r:id="rId17"/>
    <p:sldId id="438" r:id="rId18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Styl pośredni 4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5" autoAdjust="0"/>
    <p:restoredTop sz="94690" autoAdjust="0"/>
  </p:normalViewPr>
  <p:slideViewPr>
    <p:cSldViewPr snapToGrid="0">
      <p:cViewPr varScale="1">
        <p:scale>
          <a:sx n="101" d="100"/>
          <a:sy n="101" d="100"/>
        </p:scale>
        <p:origin x="12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58D5A4B-13FA-4983-B467-813F7B7A1C41}" type="datetimeFigureOut">
              <a:rPr lang="pl-PL"/>
              <a:pPr>
                <a:defRPr/>
              </a:pPr>
              <a:t>2018-06-11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CEDF538-567E-4782-A71E-88259AB6D83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5889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0901" tIns="45450" rIns="90901" bIns="4545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861A00-80E9-4B3F-A422-6C839B6671A0}" type="datetimeFigureOut">
              <a:rPr lang="pl-PL"/>
              <a:pPr>
                <a:defRPr/>
              </a:pPr>
              <a:t>2018-06-11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01" tIns="45450" rIns="90901" bIns="4545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4" y="4716468"/>
            <a:ext cx="5438775" cy="4467225"/>
          </a:xfrm>
          <a:prstGeom prst="rect">
            <a:avLst/>
          </a:prstGeom>
        </p:spPr>
        <p:txBody>
          <a:bodyPr vert="horz" lIns="90901" tIns="45450" rIns="90901" bIns="4545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7"/>
            <a:ext cx="2946400" cy="496887"/>
          </a:xfrm>
          <a:prstGeom prst="rect">
            <a:avLst/>
          </a:prstGeom>
        </p:spPr>
        <p:txBody>
          <a:bodyPr vert="horz" lIns="90901" tIns="45450" rIns="90901" bIns="4545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7"/>
            <a:ext cx="2946400" cy="496887"/>
          </a:xfrm>
          <a:prstGeom prst="rect">
            <a:avLst/>
          </a:prstGeom>
        </p:spPr>
        <p:txBody>
          <a:bodyPr vert="horz" wrap="square" lIns="90901" tIns="45450" rIns="90901" bIns="4545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23C91BD-A4DD-4598-94D9-BD77F2F29FB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3259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98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9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1266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4273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2415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8944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2303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Odwołać się do analizy potrzeb.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4C956-B754-4C75-8DEC-855A05BAA6E4}" type="slidenum">
              <a:rPr lang="pl-PL" smtClean="0"/>
              <a:pPr>
                <a:defRPr/>
              </a:pPr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31859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4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480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64258"/>
            <a:ext cx="2949178" cy="112908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4258"/>
            <a:ext cx="4629150" cy="45967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4"/>
            <a:ext cx="2949178" cy="347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6DDB4-4F5A-424A-BE2A-2562C21077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8911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56306"/>
            <a:ext cx="2949178" cy="11370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56306"/>
            <a:ext cx="4629150" cy="460474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93343"/>
            <a:ext cx="2949178" cy="34756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435E-6169-4733-A22E-43A34E9B4A3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29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1"/>
          <p:cNvSpPr txBox="1">
            <a:spLocks/>
          </p:cNvSpPr>
          <p:nvPr userDrawn="1"/>
        </p:nvSpPr>
        <p:spPr>
          <a:xfrm>
            <a:off x="628650" y="4833938"/>
            <a:ext cx="7886700" cy="922337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l-PL" dirty="0" smtClean="0">
                <a:solidFill>
                  <a:schemeClr val="bg1"/>
                </a:solidFill>
              </a:rPr>
              <a:t>Kliknij, aby dodać tytuł prezentacji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4" name="Obraz 6" descr="UnijneFE_PR-LOGO-UE-EFSI kolo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293688"/>
            <a:ext cx="43053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ymbol zastępczy tekstu 7"/>
          <p:cNvSpPr>
            <a:spLocks noGrp="1"/>
          </p:cNvSpPr>
          <p:nvPr>
            <p:ph idx="1"/>
          </p:nvPr>
        </p:nvSpPr>
        <p:spPr>
          <a:xfrm>
            <a:off x="628650" y="5756743"/>
            <a:ext cx="7886700" cy="42021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Kliknij, aby dodać podtytuł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95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165E-4E26-4B90-8797-4E8B2BB4536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0633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8FC2D-04C0-4BAF-8776-9BA560CD414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669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F5BC2-AAFC-4F9E-91FD-1EC87932F9C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1809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41621"/>
            <a:ext cx="7886700" cy="85067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6A139-2FA2-455A-B784-22B6B0215D8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545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04817"/>
            <a:ext cx="7886700" cy="72063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81592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39833"/>
            <a:ext cx="3868340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1592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39833"/>
            <a:ext cx="3887391" cy="35498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FBA2E-F63A-4AB8-B295-9E80872E6F2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4751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5961D-26AB-46AA-91FA-26F7DD722FD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99253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E4BFC-3EA4-4C02-9612-F903E215C88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4289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958850"/>
            <a:ext cx="78867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</a:t>
            </a:r>
            <a:endParaRPr lang="en-US" altLang="pl-P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2463800"/>
            <a:ext cx="7886700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19E30A3-3DC0-4B76-8637-268787631C1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5" r:id="rId1"/>
    <p:sldLayoutId id="2147485826" r:id="rId2"/>
    <p:sldLayoutId id="2147485827" r:id="rId3"/>
    <p:sldLayoutId id="2147485828" r:id="rId4"/>
    <p:sldLayoutId id="2147485829" r:id="rId5"/>
    <p:sldLayoutId id="2147485830" r:id="rId6"/>
    <p:sldLayoutId id="2147485831" r:id="rId7"/>
    <p:sldLayoutId id="2147485832" r:id="rId8"/>
    <p:sldLayoutId id="2147485833" r:id="rId9"/>
    <p:sldLayoutId id="2147485834" r:id="rId10"/>
    <p:sldLayoutId id="214748583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srr@mazovia.pl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8" y="210525"/>
            <a:ext cx="5937206" cy="563916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61902" y="2878113"/>
            <a:ext cx="814578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Propozycja kryteriów wyboru projektów w </a:t>
            </a:r>
            <a:r>
              <a:rPr lang="pl-PL" b="1" dirty="0" smtClean="0"/>
              <a:t>trybie konkursowym</a:t>
            </a:r>
          </a:p>
          <a:p>
            <a:pPr algn="ctr"/>
            <a:r>
              <a:rPr lang="pl-PL" b="1" dirty="0"/>
              <a:t>Działanie 10. </a:t>
            </a:r>
            <a:r>
              <a:rPr lang="pl-PL" b="1" dirty="0" smtClean="0"/>
              <a:t>3 </a:t>
            </a:r>
            <a:r>
              <a:rPr lang="pl-PL" b="1" dirty="0"/>
              <a:t>– </a:t>
            </a:r>
            <a:r>
              <a:rPr lang="pl-PL" b="1" dirty="0" smtClean="0"/>
              <a:t>Doskonalenie zawodowe, </a:t>
            </a:r>
          </a:p>
          <a:p>
            <a:pPr algn="ctr"/>
            <a:r>
              <a:rPr lang="pl-PL" b="1" dirty="0" smtClean="0"/>
              <a:t>Poddziałanie 10.3.1 </a:t>
            </a:r>
            <a:r>
              <a:rPr lang="pl-PL" b="1" dirty="0"/>
              <a:t>(</a:t>
            </a:r>
            <a:r>
              <a:rPr lang="pl-PL" b="1" dirty="0" smtClean="0"/>
              <a:t>10iv) – Doskonalenie zawodowe uczniów</a:t>
            </a:r>
          </a:p>
          <a:p>
            <a:pPr algn="ctr"/>
            <a:r>
              <a:rPr lang="pl-PL" b="1" dirty="0" smtClean="0"/>
              <a:t>Regionalny </a:t>
            </a:r>
            <a:r>
              <a:rPr lang="pl-PL" b="1" dirty="0"/>
              <a:t>Program Operacyjny Województwa Mazowieckiego na lata 2014 – </a:t>
            </a:r>
            <a:r>
              <a:rPr lang="pl-PL" b="1" dirty="0" smtClean="0"/>
              <a:t>2020</a:t>
            </a:r>
          </a:p>
          <a:p>
            <a:pPr algn="ctr"/>
            <a:endParaRPr lang="pl-PL" altLang="pl-PL" b="1" dirty="0">
              <a:latin typeface="+mn-lt"/>
            </a:endParaRPr>
          </a:p>
          <a:p>
            <a:pPr algn="ctr"/>
            <a:r>
              <a:rPr lang="pl-PL" sz="1600" dirty="0" smtClean="0"/>
              <a:t>XXXVII Posiedzenie </a:t>
            </a:r>
            <a:r>
              <a:rPr lang="pl-PL" sz="1600" dirty="0"/>
              <a:t>Komitetu Monitorującego RPO WM na lata 2014 -2020  </a:t>
            </a:r>
            <a:br>
              <a:rPr lang="pl-PL" sz="1600" dirty="0"/>
            </a:br>
            <a:r>
              <a:rPr lang="pl-PL" sz="1600" dirty="0" smtClean="0"/>
              <a:t>15 czerwca 2018 </a:t>
            </a:r>
            <a:r>
              <a:rPr lang="pl-PL" sz="1600" dirty="0"/>
              <a:t>r.</a:t>
            </a:r>
          </a:p>
          <a:p>
            <a:pPr algn="ctr"/>
            <a:endParaRPr lang="pl-PL" altLang="pl-PL" sz="1600" b="1" dirty="0" smtClean="0">
              <a:latin typeface="+mn-lt"/>
            </a:endParaRP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Departament Rozwoju Regionalnego i Funduszy </a:t>
            </a:r>
            <a:r>
              <a:rPr lang="pl-PL" sz="1600" b="1" dirty="0" smtClean="0">
                <a:solidFill>
                  <a:schemeClr val="bg1"/>
                </a:solidFill>
              </a:rPr>
              <a:t>Europejskich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22709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68131"/>
              </p:ext>
            </p:extLst>
          </p:nvPr>
        </p:nvGraphicFramePr>
        <p:xfrm>
          <a:off x="458344" y="1104518"/>
          <a:ext cx="8168609" cy="5532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stworzenie nowych lub doposażenie istniejących międzyszkolnych pracowni umożliwiających praktyczną naukę zawodu.</a:t>
                      </a:r>
                      <a:endParaRPr lang="pl-PL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0/4 pkt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stworzenie  i/lub doposażenie międzyszkolnej/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międzyszkolnych pracowni w ramach projektu oraz udostępnienie jej/ich innym szkołom </a:t>
                      </a:r>
                    </a:p>
                    <a:p>
                      <a:pPr marL="0" algn="l" defTabSz="914400" rtl="0" eaLnBrk="1" latinLnBrk="0" hangingPunct="1"/>
                      <a:endParaRPr lang="pl-PL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- brak powyższych działań lub brak informacji w tym zakresie.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- stworzenie i/lub doposażenie międzyszkolnej/międzyszkolnych pracowni i udostępnienie 1 szkole,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pkt - stworzenie i/lub doposażenie międzyszkolnej/międzyszkolnych pracowni i udostępnienie 2 szkołom i więcej.</a:t>
                      </a:r>
                    </a:p>
                    <a:p>
                      <a:pPr marL="0" algn="l" defTabSz="914400" rtl="0" eaLnBrk="1" latinLnBrk="0" hangingPunct="1"/>
                      <a:endParaRPr lang="pl-PL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8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65953"/>
              </p:ext>
            </p:extLst>
          </p:nvPr>
        </p:nvGraphicFramePr>
        <p:xfrm>
          <a:off x="429769" y="1609344"/>
          <a:ext cx="8168609" cy="331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3119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5287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zakłada, że realizowane będą działania w zakresie kształcenia w miejscu pracy bądź programy stażowe  umożliwiające nabywanie kompetencji zawodowych w rzeczywistym środowisku pracy. </a:t>
                      </a:r>
                    </a:p>
                    <a:p>
                      <a:pPr algn="ctr"/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0/6 pkt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- działania w ramach projektu realizowane w wyposażonej przyszkolnej pracowni zawodowej/warsztacie, 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- działania w ramach projektu realizowane w miejscu pracy</a:t>
                      </a: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623312"/>
              </p:ext>
            </p:extLst>
          </p:nvPr>
        </p:nvGraphicFramePr>
        <p:xfrm>
          <a:off x="429769" y="1609344"/>
          <a:ext cx="8168609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7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3119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5287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partycypację finansową pracodawcy na poziomie minimum 5% w kosztach organizacji i prowadzenia stażu i/lub praktyki zawodowej w przedsiębiorstwach. 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 pkt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partycypacja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finansowa pracodawcy na poziomie minimum 5% w kosztach organizacji i prowadzenia stażu i/lub praktyki zawodowej w przedsiębiorstwach: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- brak partycypacji lub brak informacji w tym zakresie,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 - partycypacja finansową pracodawcy na poziomie minimum 5%.</a:t>
                      </a: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4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341203"/>
              </p:ext>
            </p:extLst>
          </p:nvPr>
        </p:nvGraphicFramePr>
        <p:xfrm>
          <a:off x="429769" y="1609343"/>
          <a:ext cx="8168609" cy="492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Działania w zakresie kształtowania i rozwijania u uczniów i słuchaczy szkół lub placówek systemu oświaty prowadzących kształcenie zawodowe kompetencji kluczowych oraz umiejętności uniwersalnych niezbędnych na rynku pracy są realizowane z wykorzystaniem e-podręczników bądź e-zasobów/ e-materiałów dydaktycznych stworzonych dzięki środkom EFS w latach 2007-2013 i 2014-2020.</a:t>
                      </a:r>
                    </a:p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 pkt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– nie są wykorzystane e-podręczniki bądź e-zasoby/e-materiały dydaktyczne stworzone dzięki środkom EFS w latach 2007-2013 i 2014-2020 lub brak informacji w tym zakresie,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– są wykorzystane e-podręczniki bądź e-zasoby/e-materiały dydaktyczne stworzone dzięki środkom EFS w latach 2007-2013 i 2014-2020.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pl-PL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39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965633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realizowany wyłącznie na rzecz szkół z terenu miast średnich lub miast średnich tracących funkcje społeczno-gospodarcze.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</a:t>
                      </a:r>
                      <a:r>
                        <a:rPr lang="pl-PL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pkt </a:t>
                      </a:r>
                    </a:p>
                    <a:p>
                      <a:pPr marL="0" algn="l" defTabSz="914400" rtl="0" eaLnBrk="1" latinLnBrk="0" hangingPunct="1"/>
                      <a:endParaRPr lang="pl-PL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pkt – wsparciem nie są objęte szkoły wyłącznie z terenu miast średnich lub miast średnich tracących  funkcje społeczno-gospodarcze, ewentualnie brak informacji w tym zakresie,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– wsparciem są objęte szkoły wyłącznie z terenu miast średnich lub miast średnich tracących  funkcje społeczno-gospodarcze.</a:t>
                      </a:r>
                      <a:endParaRPr lang="pl-PL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8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838877"/>
              </p:ext>
            </p:extLst>
          </p:nvPr>
        </p:nvGraphicFramePr>
        <p:xfrm>
          <a:off x="429769" y="1200150"/>
          <a:ext cx="8168609" cy="3295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011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5540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jest zgodny z programem rewitalizacji obowiązującym  na obszarze, na którym jest realizowany.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 pkt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zgodność projektu z programem rewitalizacji: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– nie jest zgodny 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lub brak informacji w tym zakresie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 - jest zgodny </a:t>
                      </a:r>
                      <a:endParaRPr lang="pl-PL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938636"/>
              </p:ext>
            </p:extLst>
          </p:nvPr>
        </p:nvGraphicFramePr>
        <p:xfrm>
          <a:off x="429769" y="1609343"/>
          <a:ext cx="8168609" cy="4581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79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201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wynika z Planu Inwestycyjnego dla subregionu objętego problemowym  Obszarem Strategicznej Interwencji (OSI problemowymi).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0/2</a:t>
                      </a:r>
                    </a:p>
                    <a:p>
                      <a:endParaRPr lang="pl-PL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– projekt  nie wynika z Planu Inwestycyjnego dla subregionu objętego problemowym Obszarem Strategicznej Interwencji (OSI problemowymi) lub brak informacji w tym zakresie; 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- projekt wynika z Planu Inwestycyjnego dla subregionu objętego problemowym Obszarem Strategicznej Interwencji (OSI problemowymi) </a:t>
                      </a:r>
                      <a:endParaRPr lang="pl-PL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38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FC2D-04C0-4BAF-8776-9BA560CD414A}" type="slidenum">
              <a:rPr lang="pl-PL" altLang="pl-PL" smtClean="0"/>
              <a:pPr>
                <a:defRPr/>
              </a:pPr>
              <a:t>17</a:t>
            </a:fld>
            <a:endParaRPr lang="pl-PL" altLang="pl-PL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292533"/>
            <a:ext cx="4096769" cy="386964"/>
          </a:xfrm>
          <a:prstGeom prst="rect">
            <a:avLst/>
          </a:prstGeom>
        </p:spPr>
      </p:pic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28650" y="1838527"/>
            <a:ext cx="7886700" cy="3122579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l-PL" dirty="0" smtClean="0"/>
              <a:t>Dziękuję za uwagę</a:t>
            </a:r>
          </a:p>
          <a:p>
            <a:pPr marL="0" indent="0" algn="ctr">
              <a:buNone/>
            </a:pPr>
            <a:r>
              <a:rPr lang="pl-PL" sz="2000" dirty="0" smtClean="0"/>
              <a:t>Departament Rozwoju Regionalnego i Funduszy Europejskich</a:t>
            </a:r>
          </a:p>
          <a:p>
            <a:pPr marL="0" indent="0" algn="ctr">
              <a:buNone/>
            </a:pPr>
            <a:r>
              <a:rPr lang="pl-PL" sz="2000" dirty="0"/>
              <a:t>Urząd Marszałkowski Województwa </a:t>
            </a:r>
            <a:r>
              <a:rPr lang="pl-PL" sz="2000" dirty="0" smtClean="0"/>
              <a:t>Mazowieckiego</a:t>
            </a:r>
          </a:p>
          <a:p>
            <a:pPr marL="0" indent="0" algn="ctr">
              <a:buNone/>
            </a:pPr>
            <a:r>
              <a:rPr lang="pl-PL" sz="2000" dirty="0" smtClean="0"/>
              <a:t>Biuro Programowania EFS</a:t>
            </a:r>
          </a:p>
          <a:p>
            <a:pPr marL="0" indent="0" algn="ctr">
              <a:buNone/>
            </a:pPr>
            <a:r>
              <a:rPr lang="pl-PL" sz="2000" dirty="0" smtClean="0">
                <a:hlinkClick r:id="rId3"/>
              </a:rPr>
              <a:t>dsrr@mazovia.pl</a:t>
            </a:r>
            <a:r>
              <a:rPr lang="pl-PL" sz="2000" dirty="0" smtClean="0"/>
              <a:t>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510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2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563658"/>
              </p:ext>
            </p:extLst>
          </p:nvPr>
        </p:nvGraphicFramePr>
        <p:xfrm>
          <a:off x="571841" y="1653561"/>
          <a:ext cx="8012610" cy="4410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167">
                <a:tc gridSpan="3"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chemeClr val="bg1"/>
                          </a:solidFill>
                        </a:rPr>
                        <a:t>Kryteria dostępu</a:t>
                      </a:r>
                      <a:endParaRPr lang="pl-PL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029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916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Wnioskodawcą w ramach projektu jest: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organ prowadzący objęte wsparciem szkoły lub placówki systemu oświaty prowadzące kształcenie zawodowe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kern="1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lub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kern="1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podmiot posiadający co najmniej 3- letnie doświadczenie w obszarze kształcenia zawodowego (z wyłączeniem osób fizycznych innych niż prowadzące działalność gospodarczą lub oświatową na podstawie odrębnych przepisów) w partnerstwie z organem prowadzącym. Doświadczenie, którym legitymuje się wnioskodawca musi pochodzić z okresu maksymalnie 5 lat przed dniem złożenia wniosku o dofinansowanie.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3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627126"/>
              </p:ext>
            </p:extLst>
          </p:nvPr>
        </p:nvGraphicFramePr>
        <p:xfrm>
          <a:off x="571841" y="1653562"/>
          <a:ext cx="8012610" cy="410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4947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530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obejmuje działania zapewniające kompleksowość wsparcia rozwoju szkolnictwa zawodowego w województwie mazowieckim</a:t>
                      </a: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2815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sprzyja oszczędnemu, efektywnemu </a:t>
                      </a:r>
                    </a:p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wydajnemu wydatkowaniu środków oraz zapewnia realizację wskaźników</a:t>
                      </a:r>
                      <a:b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zachowaniem efektywności kosztowej.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4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4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19362"/>
              </p:ext>
            </p:extLst>
          </p:nvPr>
        </p:nvGraphicFramePr>
        <p:xfrm>
          <a:off x="571841" y="1653562"/>
          <a:ext cx="8012610" cy="301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5986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7702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Okres realizacji projektu nie przekracza 36 miesięcy.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16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5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288469"/>
              </p:ext>
            </p:extLst>
          </p:nvPr>
        </p:nvGraphicFramePr>
        <p:xfrm>
          <a:off x="571841" y="1653561"/>
          <a:ext cx="8012610" cy="4509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89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Kryteria dostępu do oceny na etapie oceny merytorycznej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937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9458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zakłada działania umożliwiające kształcenie u każdego ucznia uczestniczącego w projekcie  jednocześnie przynajmniej 1 kompetencji kluczowej i co najmniej 3 umiejętności uniwersalnych niezbędnych na rynku pracy, w tym obowiązkowo tych dotyczących innowacyjności </a:t>
                      </a:r>
                      <a:r>
                        <a:rPr lang="pl-PL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pl-PL" sz="18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kreatywności.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9458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Realizacja wsparcia w ramach projektu przebiega na podstawie indywidualnie przeprowadzonej diagnozy potrzeb edukacyjnych szkoły i/lub placówki systemu oświaty prowadzącej/</a:t>
                      </a:r>
                      <a:r>
                        <a:rPr lang="pl-PL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ych</a:t>
                      </a: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kształcenie zawodowe, w tym uczniów oraz nauczycieli i instruktorów praktycznej nauki zawodu.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2833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8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6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1713"/>
              </p:ext>
            </p:extLst>
          </p:nvPr>
        </p:nvGraphicFramePr>
        <p:xfrm>
          <a:off x="571841" y="1653561"/>
          <a:ext cx="8012610" cy="4004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889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Kryteria dostępu do oceny na etapie oceny merytorycznej</a:t>
                      </a:r>
                    </a:p>
                    <a:p>
                      <a:pPr algn="ctr"/>
                      <a:endParaRPr lang="pl-PL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937"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6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729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w odniesieniu do rozwoju edukacji zawodowej uwzględnia potrzeby lokalnego/regionalnego rynku pracy. </a:t>
                      </a: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729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Przedsięwzięcia realizowane w ramach projektu uwzględniają indywidualne potrzeby rozwojowe i edukacyjne oraz możliwości psychofizyczne uczniów objętych wsparciem.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838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09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7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292954"/>
              </p:ext>
            </p:extLst>
          </p:nvPr>
        </p:nvGraphicFramePr>
        <p:xfrm>
          <a:off x="571841" y="1653560"/>
          <a:ext cx="8012610" cy="359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0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3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Opis znaczenia kryterium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4282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Przedsięwzięcia finansowane w ramach projektu ze środków EFS stanowią uzupełnienie działań prowadzonych przez szkoły lub placówki systemu oświaty przed rozpoczęciem realizacji projektu.</a:t>
                      </a:r>
                      <a:endParaRPr lang="pl-PL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600" b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4282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Stworzone w ramach projektu materiały edukacyjne są opublikowane na wolnych licencjach.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Niespełnienie kryterium skutkuje odrzuceniem wniosku.</a:t>
                      </a:r>
                      <a:endParaRPr lang="pl-PL" sz="1200" b="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741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4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634733"/>
              </p:ext>
            </p:extLst>
          </p:nvPr>
        </p:nvGraphicFramePr>
        <p:xfrm>
          <a:off x="429768" y="1637918"/>
          <a:ext cx="8168609" cy="3734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4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8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00532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err="1" smtClean="0">
                          <a:latin typeface="+mn-lt"/>
                        </a:rPr>
                        <a:t>Lp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6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latin typeface="+mn-lt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3650">
                <a:tc>
                  <a:txBody>
                    <a:bodyPr/>
                    <a:lstStyle/>
                    <a:p>
                      <a:pPr algn="ctr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przewiduje realizację działań planowanych w projekcie w partnerstwie z instytucjami otoczenia społeczno-gospodarczego szkół.</a:t>
                      </a:r>
                    </a:p>
                    <a:p>
                      <a:pPr algn="ctr"/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0/3 pkt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realizacja projektu w partnerstwie: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pkt - brak partnerstwa lub brak informacji w tym zakresie 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pkt - z 1 partnerem,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pkt - z 2 partnerami ,</a:t>
                      </a:r>
                    </a:p>
                    <a:p>
                      <a:r>
                        <a:rPr lang="pl-PL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pkt - z 3 i więcej partnerami</a:t>
                      </a: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pl-PL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535" marR="8953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173335"/>
              </p:ext>
            </p:extLst>
          </p:nvPr>
        </p:nvGraphicFramePr>
        <p:xfrm>
          <a:off x="429768" y="1133475"/>
          <a:ext cx="8168609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68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KRYTERIA</a:t>
                      </a:r>
                      <a:r>
                        <a:rPr lang="pl-PL" sz="24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MERYTORYCZNE SZCZEGÓŁOWE</a:t>
                      </a:r>
                      <a:endParaRPr lang="pl-PL" sz="24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pl-PL" sz="2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174" y="332823"/>
            <a:ext cx="4096769" cy="38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C5961D-26AB-46AA-91FA-26F7DD722FD0}" type="slidenum">
              <a:rPr lang="pl-PL" altLang="pl-PL" smtClean="0"/>
              <a:pPr>
                <a:defRPr/>
              </a:pPr>
              <a:t>9</a:t>
            </a:fld>
            <a:endParaRPr lang="pl-PL" alt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8719" y="342551"/>
            <a:ext cx="4096769" cy="386964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551222"/>
              </p:ext>
            </p:extLst>
          </p:nvPr>
        </p:nvGraphicFramePr>
        <p:xfrm>
          <a:off x="571841" y="1653560"/>
          <a:ext cx="8012611" cy="5017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5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152">
                  <a:extLst>
                    <a:ext uri="{9D8B030D-6E8A-4147-A177-3AD203B41FA5}">
                      <a16:colId xmlns:a16="http://schemas.microsoft.com/office/drawing/2014/main" val="1855708203"/>
                    </a:ext>
                  </a:extLst>
                </a:gridCol>
              </a:tblGrid>
              <a:tr h="790812"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L.p.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Kryterium</a:t>
                      </a:r>
                      <a:endParaRPr lang="pl-PL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Punktacja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Max.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latin typeface="+mn-lt"/>
                        </a:rPr>
                        <a:t>Liczba  punktów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563">
                <a:tc>
                  <a:txBody>
                    <a:bodyPr/>
                    <a:lstStyle/>
                    <a:p>
                      <a:pPr algn="l"/>
                      <a:r>
                        <a:rPr lang="pl-PL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pl-PL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6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przewiduje doskonalenie umiejętności, kompetencji lub kwalifikacji zawodowych nauczycieli zawodu i instruktorów praktycznej nauki zawodu na studiach podyplomowych lub kursach kwalifikacyjnych przygotowujących do wykonywania zawodu nauczyciela kształcenia zawodowego w ramach zawodów nowo wprowadzonych do klasyfikacji zawodów szkolnictwa zawodowego, zawodów wprowadzonych w ramach modernizacji oferty kształcenia zawodowego albo nowoutworzonych kierunków nauczania lub zawodów, na które występuje deficyt na regionalnym rynku pracy oraz braki kadrowe nauczycieli.</a:t>
                      </a:r>
                    </a:p>
                    <a:p>
                      <a:pPr algn="ctr"/>
                      <a:endParaRPr lang="pl-PL" sz="16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0/6 pkt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9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podjęcie </a:t>
                      </a: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 projekcie działań mających na celu doskonalenie </a:t>
                      </a: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umiejętności […], w ramach zawodów nowo wprowadzonych</a:t>
                      </a:r>
                      <a:r>
                        <a:rPr lang="pl-PL" sz="9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klasyfikacji, zawodów wprowadzonych w ramach modernizacji oferty kształcenia,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Nowoutworzonych kierunków nauczania lub zawodów</a:t>
                      </a:r>
                      <a:r>
                        <a:rPr lang="pl-PL" sz="9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9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pkt - brak powyższych działań lub brak informacji w tym zakresie,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pkt - podjęcie przynajmniej jednego z powyższych działań,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pl-PL" sz="9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pkt - podjęcie przynajmniej dwóch z powyższych działań.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pl-PL" sz="1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6195" marR="36195" marT="36195" marB="36195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26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ramy Regionaln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duszeEuropejskiePrezentacjaTemplate.potx" id="{E1C8E9E8-192D-4AF6-9B43-48AB8A3797D1}" vid="{92000801-0B03-4AC3-8040-626073FD01A7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FunduszeEuropejskiePrezentacjaTemplate</Template>
  <TotalTime>10637</TotalTime>
  <Words>1092</Words>
  <Application>Microsoft Office PowerPoint</Application>
  <PresentationFormat>Pokaz na ekranie (4:3)</PresentationFormat>
  <Paragraphs>218</Paragraphs>
  <Slides>17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Programy Regionalne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Dorota Krall</dc:creator>
  <cp:lastModifiedBy>Glusman Justyna</cp:lastModifiedBy>
  <cp:revision>921</cp:revision>
  <cp:lastPrinted>2018-05-22T13:13:23Z</cp:lastPrinted>
  <dcterms:created xsi:type="dcterms:W3CDTF">2015-04-20T12:46:14Z</dcterms:created>
  <dcterms:modified xsi:type="dcterms:W3CDTF">2018-06-11T13:32:54Z</dcterms:modified>
</cp:coreProperties>
</file>