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23"/>
  </p:notesMasterIdLst>
  <p:handoutMasterIdLst>
    <p:handoutMasterId r:id="rId24"/>
  </p:handoutMasterIdLst>
  <p:sldIdLst>
    <p:sldId id="258" r:id="rId2"/>
    <p:sldId id="382" r:id="rId3"/>
    <p:sldId id="384" r:id="rId4"/>
    <p:sldId id="442" r:id="rId5"/>
    <p:sldId id="443" r:id="rId6"/>
    <p:sldId id="444" r:id="rId7"/>
    <p:sldId id="446" r:id="rId8"/>
    <p:sldId id="447" r:id="rId9"/>
    <p:sldId id="448" r:id="rId10"/>
    <p:sldId id="449" r:id="rId11"/>
    <p:sldId id="431" r:id="rId12"/>
    <p:sldId id="434" r:id="rId13"/>
    <p:sldId id="435" r:id="rId14"/>
    <p:sldId id="436" r:id="rId15"/>
    <p:sldId id="438" r:id="rId16"/>
    <p:sldId id="439" r:id="rId17"/>
    <p:sldId id="440" r:id="rId18"/>
    <p:sldId id="441" r:id="rId19"/>
    <p:sldId id="450" r:id="rId20"/>
    <p:sldId id="451" r:id="rId21"/>
    <p:sldId id="324" r:id="rId22"/>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87208" autoAdjust="0"/>
  </p:normalViewPr>
  <p:slideViewPr>
    <p:cSldViewPr snapToGrid="0">
      <p:cViewPr varScale="1">
        <p:scale>
          <a:sx n="95" d="100"/>
          <a:sy n="95" d="100"/>
        </p:scale>
        <p:origin x="444" y="7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25C123F-3768-4046-ADCB-E993A0919F3F}" type="datetimeFigureOut">
              <a:rPr lang="pl-PL" smtClean="0"/>
              <a:t>2018-05-22</a:t>
            </a:fld>
            <a:endParaRPr lang="pl-PL"/>
          </a:p>
        </p:txBody>
      </p:sp>
      <p:sp>
        <p:nvSpPr>
          <p:cNvPr id="4" name="Symbol zastępczy stopki 3"/>
          <p:cNvSpPr>
            <a:spLocks noGrp="1"/>
          </p:cNvSpPr>
          <p:nvPr>
            <p:ph type="ftr" sz="quarter" idx="2"/>
          </p:nvPr>
        </p:nvSpPr>
        <p:spPr>
          <a:xfrm>
            <a:off x="0" y="9429751"/>
            <a:ext cx="2946400" cy="496888"/>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88" y="9429751"/>
            <a:ext cx="2946400" cy="496888"/>
          </a:xfrm>
          <a:prstGeom prst="rect">
            <a:avLst/>
          </a:prstGeom>
        </p:spPr>
        <p:txBody>
          <a:bodyPr vert="horz" lIns="91440" tIns="45720" rIns="91440" bIns="45720" rtlCol="0" anchor="b"/>
          <a:lstStyle>
            <a:lvl1pPr algn="r">
              <a:defRPr sz="1200"/>
            </a:lvl1pPr>
          </a:lstStyle>
          <a:p>
            <a:fld id="{E052167C-7E77-430F-BDD9-575A2C32B4D4}" type="slidenum">
              <a:rPr lang="pl-PL" smtClean="0"/>
              <a:t>‹#›</a:t>
            </a:fld>
            <a:endParaRPr lang="pl-PL"/>
          </a:p>
        </p:txBody>
      </p:sp>
    </p:spTree>
    <p:extLst>
      <p:ext uri="{BB962C8B-B14F-4D97-AF65-F5344CB8AC3E}">
        <p14:creationId xmlns:p14="http://schemas.microsoft.com/office/powerpoint/2010/main" val="341569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4ADC4977-FD33-4CB2-991C-A68D841B0620}" type="datetimeFigureOut">
              <a:rPr lang="pl-PL"/>
              <a:pPr>
                <a:defRPr/>
              </a:pPr>
              <a:t>2018-05-22</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0" y="4714876"/>
            <a:ext cx="5438775" cy="4467225"/>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0" hangingPunct="0">
              <a:defRPr sz="1200">
                <a:latin typeface="Arial" charset="0"/>
                <a:cs typeface="Arial" charset="0"/>
              </a:defRPr>
            </a:lvl1pPr>
          </a:lstStyle>
          <a:p>
            <a:pPr>
              <a:defRPr/>
            </a:pPr>
            <a:fld id="{4034C956-B754-4C75-8DEC-855A05BAA6E4}" type="slidenum">
              <a:rPr lang="pl-PL"/>
              <a:pPr>
                <a:defRPr/>
              </a:pPr>
              <a:t>‹#›</a:t>
            </a:fld>
            <a:endParaRPr lang="pl-PL" dirty="0"/>
          </a:p>
        </p:txBody>
      </p:sp>
    </p:spTree>
    <p:extLst>
      <p:ext uri="{BB962C8B-B14F-4D97-AF65-F5344CB8AC3E}">
        <p14:creationId xmlns:p14="http://schemas.microsoft.com/office/powerpoint/2010/main" val="128817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a:t>
            </a:fld>
            <a:endParaRPr lang="pl-PL" dirty="0"/>
          </a:p>
        </p:txBody>
      </p:sp>
    </p:spTree>
    <p:extLst>
      <p:ext uri="{BB962C8B-B14F-4D97-AF65-F5344CB8AC3E}">
        <p14:creationId xmlns:p14="http://schemas.microsoft.com/office/powerpoint/2010/main" val="177914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21</a:t>
            </a:fld>
            <a:endParaRPr lang="pl-PL" dirty="0"/>
          </a:p>
        </p:txBody>
      </p:sp>
    </p:spTree>
    <p:extLst>
      <p:ext uri="{BB962C8B-B14F-4D97-AF65-F5344CB8AC3E}">
        <p14:creationId xmlns:p14="http://schemas.microsoft.com/office/powerpoint/2010/main" val="401175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3</a:t>
            </a:fld>
            <a:endParaRPr lang="pl-PL" dirty="0"/>
          </a:p>
        </p:txBody>
      </p:sp>
    </p:spTree>
    <p:extLst>
      <p:ext uri="{BB962C8B-B14F-4D97-AF65-F5344CB8AC3E}">
        <p14:creationId xmlns:p14="http://schemas.microsoft.com/office/powerpoint/2010/main" val="382418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14</a:t>
            </a:fld>
            <a:endParaRPr lang="pl-PL" dirty="0"/>
          </a:p>
        </p:txBody>
      </p:sp>
    </p:spTree>
    <p:extLst>
      <p:ext uri="{BB962C8B-B14F-4D97-AF65-F5344CB8AC3E}">
        <p14:creationId xmlns:p14="http://schemas.microsoft.com/office/powerpoint/2010/main" val="232854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15</a:t>
            </a:fld>
            <a:endParaRPr lang="pl-PL" dirty="0"/>
          </a:p>
        </p:txBody>
      </p:sp>
    </p:spTree>
    <p:extLst>
      <p:ext uri="{BB962C8B-B14F-4D97-AF65-F5344CB8AC3E}">
        <p14:creationId xmlns:p14="http://schemas.microsoft.com/office/powerpoint/2010/main" val="251613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16</a:t>
            </a:fld>
            <a:endParaRPr lang="pl-PL" dirty="0"/>
          </a:p>
        </p:txBody>
      </p:sp>
    </p:spTree>
    <p:extLst>
      <p:ext uri="{BB962C8B-B14F-4D97-AF65-F5344CB8AC3E}">
        <p14:creationId xmlns:p14="http://schemas.microsoft.com/office/powerpoint/2010/main" val="226051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17</a:t>
            </a:fld>
            <a:endParaRPr lang="pl-PL" dirty="0"/>
          </a:p>
        </p:txBody>
      </p:sp>
    </p:spTree>
    <p:extLst>
      <p:ext uri="{BB962C8B-B14F-4D97-AF65-F5344CB8AC3E}">
        <p14:creationId xmlns:p14="http://schemas.microsoft.com/office/powerpoint/2010/main" val="201861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18</a:t>
            </a:fld>
            <a:endParaRPr lang="pl-PL" dirty="0"/>
          </a:p>
        </p:txBody>
      </p:sp>
    </p:spTree>
    <p:extLst>
      <p:ext uri="{BB962C8B-B14F-4D97-AF65-F5344CB8AC3E}">
        <p14:creationId xmlns:p14="http://schemas.microsoft.com/office/powerpoint/2010/main" val="423342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19</a:t>
            </a:fld>
            <a:endParaRPr lang="pl-PL" dirty="0"/>
          </a:p>
        </p:txBody>
      </p:sp>
    </p:spTree>
    <p:extLst>
      <p:ext uri="{BB962C8B-B14F-4D97-AF65-F5344CB8AC3E}">
        <p14:creationId xmlns:p14="http://schemas.microsoft.com/office/powerpoint/2010/main" val="225728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20</a:t>
            </a:fld>
            <a:endParaRPr lang="pl-PL" dirty="0"/>
          </a:p>
        </p:txBody>
      </p:sp>
    </p:spTree>
    <p:extLst>
      <p:ext uri="{BB962C8B-B14F-4D97-AF65-F5344CB8AC3E}">
        <p14:creationId xmlns:p14="http://schemas.microsoft.com/office/powerpoint/2010/main" val="2388381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BD6A8B90-6C0E-4806-8360-90AA373B438D}" type="slidenum">
              <a:rPr lang="pl-PL" altLang="pl-PL"/>
              <a:pPr>
                <a:defRPr/>
              </a:pPr>
              <a:t>‹#›</a:t>
            </a:fld>
            <a:endParaRPr lang="pl-PL" alt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433631DF-8575-42C4-8AD1-3B269E395D27}" type="slidenum">
              <a:rPr lang="pl-PL" altLang="pl-PL"/>
              <a:pPr>
                <a:defRPr/>
              </a:pPr>
              <a:t>‹#›</a:t>
            </a:fld>
            <a:endParaRPr lang="pl-PL" alt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2FBB99B-23B4-4013-8B33-E8D8CB9BEB84}" type="slidenum">
              <a:rPr lang="pl-PL" altLang="pl-PL"/>
              <a:pPr>
                <a:defRPr/>
              </a:pPr>
              <a:t>‹#›</a:t>
            </a:fld>
            <a:endParaRPr lang="pl-PL" alt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8B98E5-012B-49B4-9B54-CB9E11C2C4DB}" type="slidenum">
              <a:rPr lang="pl-PL" altLang="pl-PL"/>
              <a:pPr>
                <a:defRPr/>
              </a:pPr>
              <a:t>‹#›</a:t>
            </a:fld>
            <a:endParaRPr lang="pl-PL" alt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1C30E1F0-A00C-4175-B12B-4C125BF8CFAD}" type="slidenum">
              <a:rPr lang="pl-PL" altLang="pl-PL"/>
              <a:pPr>
                <a:defRPr/>
              </a:pPr>
              <a:t>‹#›</a:t>
            </a:fld>
            <a:endParaRPr lang="pl-PL" alt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084E926B-0BD4-4C23-BDAA-30628419D81A}" type="slidenum">
              <a:rPr lang="pl-PL" altLang="pl-PL"/>
              <a:pPr>
                <a:defRPr/>
              </a:pPr>
              <a:t>‹#›</a:t>
            </a:fld>
            <a:endParaRPr lang="pl-PL" alt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E19CFDE1-7393-4D72-A34E-0CA0C697B847}" type="slidenum">
              <a:rPr lang="pl-PL" altLang="pl-PL"/>
              <a:pPr>
                <a:defRPr/>
              </a:pPr>
              <a:t>‹#›</a:t>
            </a:fld>
            <a:endParaRPr lang="pl-PL" alt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1465B12-73B9-4C5B-BB76-800E2755E565}" type="slidenum">
              <a:rPr lang="pl-PL" altLang="pl-PL"/>
              <a:pPr>
                <a:defRPr/>
              </a:pPr>
              <a:t>‹#›</a:t>
            </a:fld>
            <a:endParaRPr lang="pl-PL" alt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E374A99-F21A-4BDC-8AA6-FE0DB6330B36}" type="slidenum">
              <a:rPr lang="pl-PL" altLang="pl-PL"/>
              <a:pPr>
                <a:defRPr/>
              </a:pPr>
              <a:t>‹#›</a:t>
            </a:fld>
            <a:endParaRPr lang="pl-PL" alt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2D4C8389-493D-4519-ADBD-AC2150272C8C}"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raz 6" descr="UnijneFE_PR-LOGO-UE-EFSI kolor.jpg"/>
          <p:cNvPicPr>
            <a:picLocks noChangeAspect="1"/>
          </p:cNvPicPr>
          <p:nvPr/>
        </p:nvPicPr>
        <p:blipFill>
          <a:blip r:embed="rId3" cstate="print"/>
          <a:srcRect/>
          <a:stretch>
            <a:fillRect/>
          </a:stretch>
        </p:blipFill>
        <p:spPr bwMode="auto">
          <a:xfrm>
            <a:off x="233363" y="342900"/>
            <a:ext cx="4338637" cy="358775"/>
          </a:xfrm>
          <a:prstGeom prst="rect">
            <a:avLst/>
          </a:prstGeom>
          <a:noFill/>
          <a:ln w="9525">
            <a:noFill/>
            <a:miter lim="800000"/>
            <a:headEnd/>
            <a:tailEnd/>
          </a:ln>
        </p:spPr>
      </p:pic>
      <p:sp>
        <p:nvSpPr>
          <p:cNvPr id="5" name="Symbol zastępczy zawartości 4"/>
          <p:cNvSpPr>
            <a:spLocks noGrp="1"/>
          </p:cNvSpPr>
          <p:nvPr>
            <p:ph idx="1"/>
          </p:nvPr>
        </p:nvSpPr>
        <p:spPr>
          <a:xfrm>
            <a:off x="673100" y="4094163"/>
            <a:ext cx="7886700" cy="1543050"/>
          </a:xfrm>
        </p:spPr>
        <p:txBody>
          <a:bodyPr>
            <a:noAutofit/>
          </a:bodyPr>
          <a:lstStyle/>
          <a:p>
            <a:pPr algn="ctr">
              <a:defRPr/>
            </a:pPr>
            <a:r>
              <a:rPr lang="pl-PL" b="1" dirty="0" smtClean="0">
                <a:solidFill>
                  <a:schemeClr val="tx1"/>
                </a:solidFill>
                <a:latin typeface="+mj-lt"/>
              </a:rPr>
              <a:t>Propozycje kryteriów wyboru finansowanych operacji dla poszczególnych działań w ramach Regionalnego Programu Operacyjnego Województwa Mazowieckiego na lata 2014 - 2020</a:t>
            </a:r>
            <a:endParaRPr lang="pl-PL" b="1" dirty="0">
              <a:solidFill>
                <a:schemeClr val="tx1"/>
              </a:solidFill>
              <a:latin typeface="+mj-lt"/>
            </a:endParaRPr>
          </a:p>
        </p:txBody>
      </p:sp>
      <p:sp>
        <p:nvSpPr>
          <p:cNvPr id="6" name="pole tekstowe 5"/>
          <p:cNvSpPr txBox="1"/>
          <p:nvPr/>
        </p:nvSpPr>
        <p:spPr>
          <a:xfrm>
            <a:off x="1228725" y="5600700"/>
            <a:ext cx="6659563" cy="647700"/>
          </a:xfrm>
          <a:prstGeom prst="rect">
            <a:avLst/>
          </a:prstGeom>
          <a:noFill/>
        </p:spPr>
        <p:txBody>
          <a:bodyPr>
            <a:spAutoFit/>
          </a:bodyPr>
          <a:lstStyle/>
          <a:p>
            <a:pPr algn="ctr" eaLnBrk="0" hangingPunct="0">
              <a:defRPr/>
            </a:pPr>
            <a:r>
              <a:rPr lang="pl-PL" dirty="0">
                <a:latin typeface="+mj-lt"/>
              </a:rPr>
              <a:t>Posiedzenie Komitetu Monitorującego RPO WM na lata 2014 -2020 </a:t>
            </a:r>
            <a:r>
              <a:rPr lang="pl-PL" dirty="0" smtClean="0">
                <a:latin typeface="+mj-lt"/>
              </a:rPr>
              <a:t/>
            </a:r>
            <a:br>
              <a:rPr lang="pl-PL" dirty="0" smtClean="0">
                <a:latin typeface="+mj-lt"/>
              </a:rPr>
            </a:br>
            <a:r>
              <a:rPr lang="pl-PL" dirty="0" smtClean="0">
                <a:latin typeface="+mj-lt"/>
              </a:rPr>
              <a:t>24 maja 2018 r.</a:t>
            </a:r>
            <a:endParaRPr lang="pl-PL" dirty="0">
              <a:latin typeface="+mj-lt"/>
            </a:endParaRPr>
          </a:p>
        </p:txBody>
      </p:sp>
      <p:sp>
        <p:nvSpPr>
          <p:cNvPr id="7" name="pole tekstowe 6"/>
          <p:cNvSpPr txBox="1"/>
          <p:nvPr/>
        </p:nvSpPr>
        <p:spPr>
          <a:xfrm>
            <a:off x="0" y="6435725"/>
            <a:ext cx="9144000" cy="369888"/>
          </a:xfrm>
          <a:prstGeom prst="rect">
            <a:avLst/>
          </a:prstGeom>
          <a:noFill/>
        </p:spPr>
        <p:txBody>
          <a:bodyPr>
            <a:spAutoFit/>
          </a:bodyPr>
          <a:lstStyle/>
          <a:p>
            <a:pPr algn="ctr" eaLnBrk="0" hangingPunct="0">
              <a:defRPr/>
            </a:pPr>
            <a:r>
              <a:rPr lang="pl-PL" b="1" dirty="0">
                <a:solidFill>
                  <a:schemeClr val="bg1"/>
                </a:solidFill>
                <a:latin typeface="+mj-lt"/>
              </a:rPr>
              <a:t>Departament Rozwoju Regionalnego i Funduszy Europejskich</a:t>
            </a:r>
          </a:p>
        </p:txBody>
      </p:sp>
      <p:pic>
        <p:nvPicPr>
          <p:cNvPr id="8" name="Symbol zastępczy zawartości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98032" y="358011"/>
            <a:ext cx="5838877" cy="5545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19568869"/>
              </p:ext>
            </p:extLst>
          </p:nvPr>
        </p:nvGraphicFramePr>
        <p:xfrm>
          <a:off x="77724" y="1383523"/>
          <a:ext cx="8971223" cy="5345061"/>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615957">
                  <a:extLst>
                    <a:ext uri="{9D8B030D-6E8A-4147-A177-3AD203B41FA5}">
                      <a16:colId xmlns="" xmlns:a16="http://schemas.microsoft.com/office/drawing/2014/main" val="20001"/>
                    </a:ext>
                  </a:extLst>
                </a:gridCol>
                <a:gridCol w="4662436">
                  <a:extLst>
                    <a:ext uri="{9D8B030D-6E8A-4147-A177-3AD203B41FA5}">
                      <a16:colId xmlns="" xmlns:a16="http://schemas.microsoft.com/office/drawing/2014/main" val="20002"/>
                    </a:ext>
                  </a:extLst>
                </a:gridCol>
                <a:gridCol w="1095270">
                  <a:extLst>
                    <a:ext uri="{9D8B030D-6E8A-4147-A177-3AD203B41FA5}">
                      <a16:colId xmlns="" xmlns:a16="http://schemas.microsoft.com/office/drawing/2014/main" val="20003"/>
                    </a:ext>
                  </a:extLst>
                </a:gridCol>
                <a:gridCol w="1080604">
                  <a:extLst>
                    <a:ext uri="{9D8B030D-6E8A-4147-A177-3AD203B41FA5}">
                      <a16:colId xmlns="" xmlns:a16="http://schemas.microsoft.com/office/drawing/2014/main" val="20004"/>
                    </a:ext>
                  </a:extLst>
                </a:gridCol>
              </a:tblGrid>
              <a:tr h="1104508">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Ocena kryterium</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Możliwość uzupełnienia</a:t>
                      </a:r>
                      <a:endParaRPr lang="pl-PL" sz="1200" dirty="0" smtClean="0">
                        <a:latin typeface="+mn-lt"/>
                      </a:endParaRPr>
                    </a:p>
                  </a:txBody>
                  <a:tcPr anchor="ctr"/>
                </a:tc>
                <a:extLst>
                  <a:ext uri="{0D108BD9-81ED-4DB2-BD59-A6C34878D82A}">
                    <a16:rowId xmlns="" xmlns:a16="http://schemas.microsoft.com/office/drawing/2014/main" val="10000"/>
                  </a:ext>
                </a:extLst>
              </a:tr>
              <a:tr h="4240553">
                <a:tc>
                  <a:txBody>
                    <a:bodyPr/>
                    <a:lstStyle/>
                    <a:p>
                      <a:pPr algn="ctr">
                        <a:lnSpc>
                          <a:spcPct val="115000"/>
                        </a:lnSpc>
                        <a:spcAft>
                          <a:spcPts val="0"/>
                        </a:spcAft>
                      </a:pPr>
                      <a:r>
                        <a:rPr lang="pl-PL" sz="1800" b="1" dirty="0" smtClean="0">
                          <a:effectLst/>
                          <a:latin typeface="+mn-lt"/>
                          <a:ea typeface="Calibri"/>
                          <a:cs typeface="Times New Roman"/>
                        </a:rPr>
                        <a:t>7.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smtClean="0">
                          <a:solidFill>
                            <a:schemeClr val="dk1"/>
                          </a:solidFill>
                          <a:effectLst/>
                          <a:latin typeface="+mn-lt"/>
                          <a:ea typeface="+mn-ea"/>
                          <a:cs typeface="+mn-cs"/>
                        </a:rPr>
                        <a:t>Transfer technologii między jednostkami naukowymi a </a:t>
                      </a:r>
                      <a:r>
                        <a:rPr lang="pl-PL" sz="1800" kern="1200" dirty="0" err="1" smtClean="0">
                          <a:solidFill>
                            <a:schemeClr val="dk1"/>
                          </a:solidFill>
                          <a:effectLst/>
                          <a:latin typeface="+mn-lt"/>
                          <a:ea typeface="+mn-ea"/>
                          <a:cs typeface="+mn-cs"/>
                        </a:rPr>
                        <a:t>przedsiębior-stwami</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a:lnSpc>
                          <a:spcPct val="115000"/>
                        </a:lnSpc>
                        <a:spcAft>
                          <a:spcPts val="0"/>
                        </a:spcAft>
                      </a:pPr>
                      <a:r>
                        <a:rPr lang="pl-PL" sz="1400" dirty="0">
                          <a:solidFill>
                            <a:srgbClr val="000000"/>
                          </a:solidFill>
                          <a:effectLst/>
                          <a:latin typeface="+mn-lt"/>
                          <a:ea typeface="Calibri" panose="020F0502020204030204" pitchFamily="34" charset="0"/>
                          <a:cs typeface="Times New Roman" panose="02020603050405020304" pitchFamily="18" charset="0"/>
                        </a:rPr>
                        <a:t>W ramach kryterium weryfikowane będzie czy realizacja projektu przyczyni się do transferu technologii z sektora nauki do gospodarki. </a:t>
                      </a:r>
                      <a:endParaRPr lang="pl-PL" sz="14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pl-PL" sz="1400" dirty="0">
                          <a:solidFill>
                            <a:srgbClr val="000000"/>
                          </a:solidFill>
                          <a:effectLst/>
                          <a:latin typeface="+mn-lt"/>
                          <a:ea typeface="Calibri" panose="020F0502020204030204" pitchFamily="34" charset="0"/>
                          <a:cs typeface="Times New Roman" panose="02020603050405020304" pitchFamily="18" charset="0"/>
                        </a:rPr>
                        <a:t>Potwierdzeniem współpracy między jednostką </a:t>
                      </a:r>
                      <a:r>
                        <a:rPr lang="pl-PL" sz="1400" dirty="0" smtClean="0">
                          <a:solidFill>
                            <a:srgbClr val="000000"/>
                          </a:solidFill>
                          <a:effectLst/>
                          <a:latin typeface="+mn-lt"/>
                          <a:ea typeface="Calibri" panose="020F0502020204030204" pitchFamily="34" charset="0"/>
                          <a:cs typeface="Times New Roman" panose="02020603050405020304" pitchFamily="18" charset="0"/>
                        </a:rPr>
                        <a:t>naukową</a:t>
                      </a:r>
                      <a:r>
                        <a:rPr lang="pl-PL" sz="1000" dirty="0" smtClean="0">
                          <a:solidFill>
                            <a:srgbClr val="000000"/>
                          </a:solidFill>
                          <a:effectLst/>
                          <a:latin typeface="+mn-lt"/>
                          <a:ea typeface="Calibri" panose="020F0502020204030204" pitchFamily="34" charset="0"/>
                          <a:cs typeface="Times New Roman" panose="02020603050405020304" pitchFamily="18" charset="0"/>
                        </a:rPr>
                        <a:t>3</a:t>
                      </a:r>
                      <a:r>
                        <a:rPr lang="pl-PL" sz="1400" dirty="0" smtClean="0">
                          <a:solidFill>
                            <a:srgbClr val="000000"/>
                          </a:solidFill>
                          <a:effectLst/>
                          <a:latin typeface="+mn-lt"/>
                          <a:ea typeface="Calibri" panose="020F0502020204030204" pitchFamily="34" charset="0"/>
                          <a:cs typeface="Times New Roman" panose="02020603050405020304" pitchFamily="18" charset="0"/>
                        </a:rPr>
                        <a:t> </a:t>
                      </a:r>
                      <a:r>
                        <a:rPr lang="pl-PL" sz="1400" dirty="0">
                          <a:solidFill>
                            <a:srgbClr val="000000"/>
                          </a:solidFill>
                          <a:effectLst/>
                          <a:latin typeface="+mn-lt"/>
                          <a:ea typeface="Calibri" panose="020F0502020204030204" pitchFamily="34" charset="0"/>
                          <a:cs typeface="Times New Roman" panose="02020603050405020304" pitchFamily="18" charset="0"/>
                        </a:rPr>
                        <a:t>a Wnioskodawcą jest umowa/porozumienie obejmująca okres co najmniej przygotowania i realizacji projektu oraz zawierająca podział zadań i odpowiedzialności za poszczególne etapy projektu, w tym zapewnienie całkowitych lub częściowych praw własności intelektualnej </a:t>
                      </a:r>
                      <a:r>
                        <a:rPr lang="pl-PL" sz="1400" dirty="0" smtClean="0">
                          <a:solidFill>
                            <a:srgbClr val="000000"/>
                          </a:solidFill>
                          <a:effectLst/>
                          <a:latin typeface="+mn-lt"/>
                          <a:ea typeface="Calibri" panose="020F0502020204030204" pitchFamily="34" charset="0"/>
                          <a:cs typeface="Times New Roman" panose="02020603050405020304" pitchFamily="18" charset="0"/>
                        </a:rPr>
                        <a:t>przedsiębiorcy</a:t>
                      </a:r>
                      <a:r>
                        <a:rPr lang="pl-PL" sz="1000" dirty="0" smtClean="0">
                          <a:solidFill>
                            <a:srgbClr val="000000"/>
                          </a:solidFill>
                          <a:effectLst/>
                          <a:latin typeface="+mn-lt"/>
                          <a:ea typeface="Calibri" panose="020F0502020204030204" pitchFamily="34" charset="0"/>
                          <a:cs typeface="Times New Roman" panose="02020603050405020304" pitchFamily="18" charset="0"/>
                        </a:rPr>
                        <a:t>4</a:t>
                      </a:r>
                      <a:r>
                        <a:rPr lang="pl-PL" sz="1400" dirty="0" smtClean="0">
                          <a:solidFill>
                            <a:srgbClr val="000000"/>
                          </a:solidFill>
                          <a:effectLst/>
                          <a:latin typeface="+mn-lt"/>
                          <a:ea typeface="Calibri" panose="020F0502020204030204" pitchFamily="34" charset="0"/>
                          <a:cs typeface="Times New Roman" panose="02020603050405020304" pitchFamily="18" charset="0"/>
                        </a:rPr>
                        <a:t>.</a:t>
                      </a:r>
                      <a:endParaRPr lang="pl-PL" sz="14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pl-PL" sz="1400" dirty="0">
                          <a:effectLst/>
                          <a:latin typeface="+mn-lt"/>
                          <a:ea typeface="Calibri" panose="020F0502020204030204" pitchFamily="34" charset="0"/>
                          <a:cs typeface="Times New Roman" panose="02020603050405020304" pitchFamily="18" charset="0"/>
                        </a:rPr>
                        <a:t> </a:t>
                      </a:r>
                      <a:r>
                        <a:rPr lang="pl-PL" sz="1400" dirty="0" smtClean="0">
                          <a:effectLst/>
                          <a:latin typeface="+mn-lt"/>
                          <a:ea typeface="Calibri" panose="020F0502020204030204" pitchFamily="34" charset="0"/>
                          <a:cs typeface="Times New Roman" panose="02020603050405020304" pitchFamily="18" charset="0"/>
                        </a:rPr>
                        <a:t>Współpraca </a:t>
                      </a:r>
                      <a:r>
                        <a:rPr lang="pl-PL" sz="1400" dirty="0">
                          <a:effectLst/>
                          <a:latin typeface="+mn-lt"/>
                          <a:ea typeface="Calibri" panose="020F0502020204030204" pitchFamily="34" charset="0"/>
                          <a:cs typeface="Times New Roman" panose="02020603050405020304" pitchFamily="18" charset="0"/>
                        </a:rPr>
                        <a:t>zostanie określona wskaźnikiem:</a:t>
                      </a:r>
                    </a:p>
                    <a:p>
                      <a:pPr>
                        <a:lnSpc>
                          <a:spcPct val="115000"/>
                        </a:lnSpc>
                        <a:spcAft>
                          <a:spcPts val="0"/>
                        </a:spcAft>
                      </a:pPr>
                      <a:r>
                        <a:rPr lang="pl-PL" sz="1400" dirty="0">
                          <a:effectLst/>
                          <a:latin typeface="+mn-lt"/>
                          <a:ea typeface="Calibri" panose="020F0502020204030204" pitchFamily="34" charset="0"/>
                          <a:cs typeface="Times New Roman" panose="02020603050405020304" pitchFamily="18" charset="0"/>
                        </a:rPr>
                        <a:t>„Liczba przedsiębiorstw współpracujących z ośrodkami badawczymi (CI 26) [szt</a:t>
                      </a:r>
                      <a:r>
                        <a:rPr lang="pl-PL" sz="1400" dirty="0" smtClean="0">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0"/>
                        </a:spcAft>
                        <a:buClrTx/>
                        <a:buSzTx/>
                        <a:buFontTx/>
                        <a:buNone/>
                        <a:tabLst/>
                        <a:defRPr/>
                      </a:pPr>
                      <a:r>
                        <a:rPr lang="pl-PL" sz="800" dirty="0" smtClean="0">
                          <a:effectLst/>
                          <a:latin typeface="+mn-lt"/>
                          <a:ea typeface="Calibri" panose="020F0502020204030204" pitchFamily="34" charset="0"/>
                          <a:cs typeface="Times New Roman" panose="02020603050405020304" pitchFamily="18" charset="0"/>
                        </a:rPr>
                        <a:t>3 </a:t>
                      </a:r>
                      <a:r>
                        <a:rPr lang="pl-PL" sz="800" kern="1200" dirty="0" smtClean="0">
                          <a:solidFill>
                            <a:schemeClr val="dk1"/>
                          </a:solidFill>
                          <a:effectLst/>
                          <a:latin typeface="+mn-lt"/>
                          <a:ea typeface="+mn-ea"/>
                          <a:cs typeface="+mn-cs"/>
                        </a:rPr>
                        <a:t>Jednostka naukowa w rozumieniu art. 2 pkt. 9 lit . a, b, c Ustawy z dnia 30 kwietnia 2010 r. o zasadach finansowania nauki (Dz. U. z 2018 r. poz. 87), która podlega ocenie jakości działalności naukowej lub badawczo-rozwojowej jednostek naukowych (zgodnie z Rozporządzeniem </a:t>
                      </a:r>
                      <a:r>
                        <a:rPr lang="pl-PL" sz="800" kern="1200" dirty="0" err="1" smtClean="0">
                          <a:solidFill>
                            <a:schemeClr val="dk1"/>
                          </a:solidFill>
                          <a:effectLst/>
                          <a:latin typeface="+mn-lt"/>
                          <a:ea typeface="+mn-ea"/>
                          <a:cs typeface="+mn-cs"/>
                        </a:rPr>
                        <a:t>MNiSW</a:t>
                      </a:r>
                      <a:r>
                        <a:rPr lang="pl-PL" sz="800" kern="1200" dirty="0" smtClean="0">
                          <a:solidFill>
                            <a:schemeClr val="dk1"/>
                          </a:solidFill>
                          <a:effectLst/>
                          <a:latin typeface="+mn-lt"/>
                          <a:ea typeface="+mn-ea"/>
                          <a:cs typeface="+mn-cs"/>
                        </a:rPr>
                        <a:t> z dnia 12 grudnia 2016 r. w sprawie przyznawania kategorii naukowej jednostkom naukowym i uczelniom, w których zgodnie z ich statutami nie wyodrębniono podstawowych jednostek organizacyjnych (Dz. U. z 2016 r., poz. 2154)) i otrzymała kategorię co najmniej B</a:t>
                      </a:r>
                    </a:p>
                    <a:p>
                      <a:pPr>
                        <a:lnSpc>
                          <a:spcPct val="115000"/>
                        </a:lnSpc>
                        <a:spcAft>
                          <a:spcPts val="0"/>
                        </a:spcAft>
                      </a:pPr>
                      <a:r>
                        <a:rPr lang="pl-PL" sz="800" dirty="0" smtClean="0">
                          <a:effectLst/>
                          <a:latin typeface="+mn-lt"/>
                          <a:ea typeface="Calibri" panose="020F0502020204030204" pitchFamily="34" charset="0"/>
                          <a:cs typeface="Times New Roman" panose="02020603050405020304" pitchFamily="18" charset="0"/>
                        </a:rPr>
                        <a:t>4 </a:t>
                      </a:r>
                      <a:r>
                        <a:rPr lang="pl-PL" sz="800" kern="1200" dirty="0" smtClean="0">
                          <a:solidFill>
                            <a:schemeClr val="dk1"/>
                          </a:solidFill>
                          <a:effectLst/>
                          <a:latin typeface="+mn-lt"/>
                          <a:ea typeface="+mn-ea"/>
                          <a:cs typeface="+mn-cs"/>
                        </a:rPr>
                        <a:t>Przedsiębiorca w rozumieniu art. 4 Ustawy z dnia 6 marca 2018 r. Prawo przedsiębiorców (Dz. U. z 2018 r., poz. 646)</a:t>
                      </a:r>
                      <a:endParaRPr lang="pl-PL" sz="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0/1</a:t>
                      </a:r>
                    </a:p>
                    <a:p>
                      <a:pPr algn="ct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TAK</a:t>
                      </a:r>
                      <a:endParaRPr lang="pl-PL" sz="1800" b="1" kern="1200" dirty="0" smtClean="0">
                        <a:solidFill>
                          <a:schemeClr val="dk1"/>
                        </a:solidFill>
                        <a:effectLst/>
                        <a:latin typeface="+mn-lt"/>
                        <a:ea typeface="Calibri"/>
                        <a:cs typeface="Times New Roman"/>
                      </a:endParaRPr>
                    </a:p>
                    <a:p>
                      <a:pPr marL="0" algn="ctr" defTabSz="914400" rtl="0" eaLnBrk="1" latinLnBrk="0" hangingPunct="1">
                        <a:lnSpc>
                          <a:spcPct val="115000"/>
                        </a:lnSpc>
                        <a:spcAft>
                          <a:spcPts val="0"/>
                        </a:spcAft>
                      </a:pPr>
                      <a:endParaRPr lang="pl-PL" sz="1800" b="1"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14191"/>
            <a:ext cx="2074479"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a:t>
            </a:r>
            <a:r>
              <a:rPr lang="pl-PL" b="1" dirty="0">
                <a:latin typeface="Calibri" pitchFamily="34" charset="0"/>
                <a:cs typeface="Calibri" pitchFamily="34" charset="0"/>
              </a:rPr>
              <a:t>DOSTĘPU</a:t>
            </a:r>
            <a:endParaRPr lang="pl-PL" dirty="0">
              <a:latin typeface="Calibri" pitchFamily="34" charset="0"/>
            </a:endParaRPr>
          </a:p>
        </p:txBody>
      </p:sp>
      <p:pic>
        <p:nvPicPr>
          <p:cNvPr id="4" name="Symbol zastępczy zawartości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0070" y="146995"/>
            <a:ext cx="5838877" cy="554577"/>
          </a:xfrm>
        </p:spPr>
      </p:pic>
    </p:spTree>
    <p:extLst>
      <p:ext uri="{BB962C8B-B14F-4D97-AF65-F5344CB8AC3E}">
        <p14:creationId xmlns:p14="http://schemas.microsoft.com/office/powerpoint/2010/main" val="897292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359840642"/>
              </p:ext>
            </p:extLst>
          </p:nvPr>
        </p:nvGraphicFramePr>
        <p:xfrm>
          <a:off x="77724" y="1727804"/>
          <a:ext cx="8971223" cy="4132573"/>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313538">
                  <a:extLst>
                    <a:ext uri="{9D8B030D-6E8A-4147-A177-3AD203B41FA5}">
                      <a16:colId xmlns="" xmlns:a16="http://schemas.microsoft.com/office/drawing/2014/main" val="20001"/>
                    </a:ext>
                  </a:extLst>
                </a:gridCol>
                <a:gridCol w="3921082">
                  <a:extLst>
                    <a:ext uri="{9D8B030D-6E8A-4147-A177-3AD203B41FA5}">
                      <a16:colId xmlns="" xmlns:a16="http://schemas.microsoft.com/office/drawing/2014/main" val="20002"/>
                    </a:ext>
                  </a:extLst>
                </a:gridCol>
                <a:gridCol w="2442408">
                  <a:extLst>
                    <a:ext uri="{9D8B030D-6E8A-4147-A177-3AD203B41FA5}">
                      <a16:colId xmlns="" xmlns:a16="http://schemas.microsoft.com/office/drawing/2014/main" val="20003"/>
                    </a:ext>
                  </a:extLst>
                </a:gridCol>
                <a:gridCol w="777239">
                  <a:extLst>
                    <a:ext uri="{9D8B030D-6E8A-4147-A177-3AD203B41FA5}">
                      <a16:colId xmlns="" xmlns:a16="http://schemas.microsoft.com/office/drawing/2014/main" val="20004"/>
                    </a:ext>
                  </a:extLst>
                </a:gridCol>
              </a:tblGrid>
              <a:tr h="555173">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 xmlns:a16="http://schemas.microsoft.com/office/drawing/2014/main" val="10000"/>
                  </a:ext>
                </a:extLst>
              </a:tr>
              <a:tr h="2323313">
                <a:tc>
                  <a:txBody>
                    <a:bodyPr/>
                    <a:lstStyle/>
                    <a:p>
                      <a:pPr algn="ctr">
                        <a:lnSpc>
                          <a:spcPct val="115000"/>
                        </a:lnSpc>
                        <a:spcAft>
                          <a:spcPts val="0"/>
                        </a:spcAft>
                      </a:pPr>
                      <a:r>
                        <a:rPr lang="pl-PL" sz="1800" b="1" dirty="0" smtClean="0">
                          <a:effectLst/>
                          <a:latin typeface="+mn-lt"/>
                          <a:ea typeface="Calibri"/>
                          <a:cs typeface="Times New Roman"/>
                        </a:rPr>
                        <a:t>1.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err="1" smtClean="0">
                          <a:solidFill>
                            <a:schemeClr val="dk1"/>
                          </a:solidFill>
                          <a:effectLst/>
                          <a:latin typeface="+mn-lt"/>
                          <a:ea typeface="+mn-ea"/>
                          <a:cs typeface="+mn-cs"/>
                        </a:rPr>
                        <a:t>Prioryteto</a:t>
                      </a:r>
                      <a:r>
                        <a:rPr lang="pl-PL" sz="1800" kern="1200" dirty="0" smtClean="0">
                          <a:solidFill>
                            <a:schemeClr val="dk1"/>
                          </a:solidFill>
                          <a:effectLst/>
                          <a:latin typeface="+mn-lt"/>
                          <a:ea typeface="+mn-ea"/>
                          <a:cs typeface="+mn-cs"/>
                        </a:rPr>
                        <a:t>-we kierunki badań w ramach inteligentnej specjalizacji</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 ramach kryterium promowane będą projekty realizujące więcej niż jeden z celów badawczych określonych dla priorytetowych kierunków badań w ramach inteligentnej specjalizacji województwa mazowieckiego.</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a:lnSpc>
                          <a:spcPct val="115000"/>
                        </a:lnSpc>
                        <a:spcAft>
                          <a:spcPts val="0"/>
                        </a:spcAft>
                      </a:pPr>
                      <a:r>
                        <a:rPr lang="pl-PL" sz="1500" dirty="0">
                          <a:solidFill>
                            <a:srgbClr val="00000A"/>
                          </a:solidFill>
                          <a:effectLst/>
                          <a:latin typeface="+mn-lt"/>
                          <a:ea typeface="Calibri" panose="020F0502020204030204" pitchFamily="34" charset="0"/>
                        </a:rPr>
                        <a:t>Projekt przewiduje realizację:</a:t>
                      </a:r>
                      <a:endParaRPr lang="pl-PL" sz="1500" dirty="0">
                        <a:solidFill>
                          <a:srgbClr val="000000"/>
                        </a:solidFill>
                        <a:effectLst/>
                        <a:latin typeface="+mn-lt"/>
                        <a:ea typeface="Calibri" panose="020F0502020204030204" pitchFamily="34" charset="0"/>
                      </a:endParaRPr>
                    </a:p>
                    <a:p>
                      <a:pPr marL="342900" lvl="0" indent="-342900">
                        <a:lnSpc>
                          <a:spcPct val="115000"/>
                        </a:lnSpc>
                        <a:spcAft>
                          <a:spcPts val="0"/>
                        </a:spcAft>
                        <a:buFont typeface="Symbol" panose="05050102010706020507" pitchFamily="18" charset="2"/>
                        <a:buChar char=""/>
                      </a:pPr>
                      <a:r>
                        <a:rPr lang="pl-PL" sz="1500" dirty="0">
                          <a:solidFill>
                            <a:srgbClr val="00000A"/>
                          </a:solidFill>
                          <a:effectLst/>
                          <a:latin typeface="+mn-lt"/>
                          <a:ea typeface="Calibri" panose="020F0502020204030204" pitchFamily="34" charset="0"/>
                        </a:rPr>
                        <a:t>minimum dwóch celów badawczych w ramach minimum dwóch priorytetowych kierunków badań – 6 pkt.</a:t>
                      </a:r>
                      <a:endParaRPr lang="pl-PL" sz="1500" dirty="0">
                        <a:solidFill>
                          <a:srgbClr val="000000"/>
                        </a:solidFill>
                        <a:effectLst/>
                        <a:latin typeface="+mn-lt"/>
                        <a:ea typeface="Calibri" panose="020F0502020204030204" pitchFamily="34" charset="0"/>
                      </a:endParaRPr>
                    </a:p>
                    <a:p>
                      <a:pPr marL="342900" lvl="0" indent="-342900">
                        <a:spcAft>
                          <a:spcPts val="600"/>
                        </a:spcAft>
                        <a:buFont typeface="Symbol" panose="05050102010706020507" pitchFamily="18" charset="2"/>
                        <a:buChar char=""/>
                      </a:pPr>
                      <a:r>
                        <a:rPr lang="pl-PL" sz="1500" dirty="0">
                          <a:solidFill>
                            <a:srgbClr val="00000A"/>
                          </a:solidFill>
                          <a:effectLst/>
                          <a:latin typeface="+mn-lt"/>
                          <a:ea typeface="Calibri" panose="020F0502020204030204" pitchFamily="34" charset="0"/>
                        </a:rPr>
                        <a:t>minimum dwóch celów badawczych w ramach jednego priorytetowego kierunku badań – 3 pkt;</a:t>
                      </a:r>
                      <a:endParaRPr lang="pl-PL" sz="1500" dirty="0">
                        <a:solidFill>
                          <a:srgbClr val="000000"/>
                        </a:solidFill>
                        <a:effectLst/>
                        <a:latin typeface="+mn-lt"/>
                        <a:ea typeface="Calibri" panose="020F0502020204030204" pitchFamily="34" charset="0"/>
                      </a:endParaRPr>
                    </a:p>
                    <a:p>
                      <a:pPr>
                        <a:spcAft>
                          <a:spcPts val="600"/>
                        </a:spcAft>
                      </a:pPr>
                      <a:r>
                        <a:rPr lang="pl-PL" sz="1500" dirty="0">
                          <a:solidFill>
                            <a:srgbClr val="00000A"/>
                          </a:solidFill>
                          <a:effectLst/>
                          <a:latin typeface="+mn-lt"/>
                          <a:ea typeface="Calibri" panose="020F0502020204030204" pitchFamily="34" charset="0"/>
                        </a:rPr>
                        <a:t>Brak spełnienia kryterium lub brak informacji w tym zakresie – 0 pkt.</a:t>
                      </a:r>
                      <a:endParaRPr lang="pl-PL" sz="1500" dirty="0">
                        <a:solidFill>
                          <a:srgbClr val="000000"/>
                        </a:solidFill>
                        <a:effectLst/>
                        <a:latin typeface="+mn-lt"/>
                        <a:ea typeface="Calibri" panose="020F0502020204030204" pitchFamily="34" charset="0"/>
                      </a:endParaRPr>
                    </a:p>
                    <a:p>
                      <a:pPr>
                        <a:lnSpc>
                          <a:spcPct val="115000"/>
                        </a:lnSpc>
                        <a:spcAft>
                          <a:spcPts val="600"/>
                        </a:spcAft>
                      </a:pPr>
                      <a:r>
                        <a:rPr lang="pl-PL" sz="1500" dirty="0">
                          <a:solidFill>
                            <a:srgbClr val="00000A"/>
                          </a:solidFill>
                          <a:effectLst/>
                          <a:latin typeface="+mn-lt"/>
                          <a:ea typeface="Calibri" panose="020F0502020204030204" pitchFamily="34" charset="0"/>
                          <a:cs typeface="Times New Roman" panose="02020603050405020304" pitchFamily="18" charset="0"/>
                        </a:rPr>
                        <a:t>Punkty nie sumują się.</a:t>
                      </a:r>
                      <a:endParaRPr lang="pl-PL"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6</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pic>
        <p:nvPicPr>
          <p:cNvPr id="4" name="Symbol zastępczy zawartości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0070" y="187189"/>
            <a:ext cx="5838877" cy="554577"/>
          </a:xfrm>
        </p:spPr>
      </p:pic>
    </p:spTree>
    <p:extLst>
      <p:ext uri="{BB962C8B-B14F-4D97-AF65-F5344CB8AC3E}">
        <p14:creationId xmlns:p14="http://schemas.microsoft.com/office/powerpoint/2010/main" val="2862770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382390009"/>
              </p:ext>
            </p:extLst>
          </p:nvPr>
        </p:nvGraphicFramePr>
        <p:xfrm>
          <a:off x="77724" y="1373474"/>
          <a:ext cx="8971223" cy="5238341"/>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488120">
                  <a:extLst>
                    <a:ext uri="{9D8B030D-6E8A-4147-A177-3AD203B41FA5}">
                      <a16:colId xmlns="" xmlns:a16="http://schemas.microsoft.com/office/drawing/2014/main" val="20001"/>
                    </a:ext>
                  </a:extLst>
                </a:gridCol>
                <a:gridCol w="3746500">
                  <a:extLst>
                    <a:ext uri="{9D8B030D-6E8A-4147-A177-3AD203B41FA5}">
                      <a16:colId xmlns="" xmlns:a16="http://schemas.microsoft.com/office/drawing/2014/main" val="20002"/>
                    </a:ext>
                  </a:extLst>
                </a:gridCol>
                <a:gridCol w="2442408">
                  <a:extLst>
                    <a:ext uri="{9D8B030D-6E8A-4147-A177-3AD203B41FA5}">
                      <a16:colId xmlns="" xmlns:a16="http://schemas.microsoft.com/office/drawing/2014/main" val="20003"/>
                    </a:ext>
                  </a:extLst>
                </a:gridCol>
                <a:gridCol w="777239">
                  <a:extLst>
                    <a:ext uri="{9D8B030D-6E8A-4147-A177-3AD203B41FA5}">
                      <a16:colId xmlns="" xmlns:a16="http://schemas.microsoft.com/office/drawing/2014/main" val="20004"/>
                    </a:ext>
                  </a:extLst>
                </a:gridCol>
              </a:tblGrid>
              <a:tr h="529441">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 xmlns:a16="http://schemas.microsoft.com/office/drawing/2014/main" val="10000"/>
                  </a:ext>
                </a:extLst>
              </a:tr>
              <a:tr h="4708900">
                <a:tc>
                  <a:txBody>
                    <a:bodyPr/>
                    <a:lstStyle/>
                    <a:p>
                      <a:pPr algn="ctr">
                        <a:lnSpc>
                          <a:spcPct val="115000"/>
                        </a:lnSpc>
                        <a:spcAft>
                          <a:spcPts val="0"/>
                        </a:spcAft>
                      </a:pPr>
                      <a:r>
                        <a:rPr lang="pl-PL" sz="1800" b="1" dirty="0" smtClean="0">
                          <a:effectLst/>
                          <a:latin typeface="+mn-lt"/>
                          <a:ea typeface="Calibri"/>
                          <a:cs typeface="Times New Roman"/>
                        </a:rPr>
                        <a:t>2.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smtClean="0">
                          <a:solidFill>
                            <a:schemeClr val="dk1"/>
                          </a:solidFill>
                          <a:effectLst/>
                          <a:latin typeface="+mn-lt"/>
                          <a:ea typeface="+mn-ea"/>
                          <a:cs typeface="+mn-cs"/>
                        </a:rPr>
                        <a:t>Transfer technologii między jednostkami naukowymi a </a:t>
                      </a:r>
                      <a:r>
                        <a:rPr lang="pl-PL" sz="1800" kern="1200" dirty="0" err="1" smtClean="0">
                          <a:solidFill>
                            <a:schemeClr val="dk1"/>
                          </a:solidFill>
                          <a:effectLst/>
                          <a:latin typeface="+mn-lt"/>
                          <a:ea typeface="+mn-ea"/>
                          <a:cs typeface="+mn-cs"/>
                        </a:rPr>
                        <a:t>przedsiębior-stwami</a:t>
                      </a:r>
                      <a:endParaRPr lang="pl-PL" sz="18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Zgodnie z RPO WM 2014 – 2020, kryterium promuje transfer technologii w wyniku współpracy Wnioskodawcy z jednostką naukową.</a:t>
                      </a:r>
                    </a:p>
                    <a:p>
                      <a:r>
                        <a:rPr lang="pl-PL" sz="1800" kern="1200" dirty="0" smtClean="0">
                          <a:solidFill>
                            <a:schemeClr val="dk1"/>
                          </a:solidFill>
                          <a:effectLst/>
                          <a:latin typeface="+mn-lt"/>
                          <a:ea typeface="+mn-ea"/>
                          <a:cs typeface="+mn-cs"/>
                        </a:rPr>
                        <a:t>Promowana jest trwała i ścisła współpraca Wnioskodawcy z jednostką naukową, potwierdzona np. realizacją wspólnych badań wykraczających poza przedmiotowy projekt. </a:t>
                      </a:r>
                    </a:p>
                    <a:p>
                      <a:r>
                        <a:rPr lang="pl-PL" sz="1800" kern="1200" dirty="0" smtClean="0">
                          <a:solidFill>
                            <a:schemeClr val="dk1"/>
                          </a:solidFill>
                          <a:effectLst/>
                          <a:latin typeface="+mn-lt"/>
                          <a:ea typeface="+mn-ea"/>
                          <a:cs typeface="+mn-cs"/>
                        </a:rPr>
                        <a:t>Współpraca realizowana jest w oparciu o umowę/porozumienie zawarte przed złożeniem wniosku o dofinasowanie. </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a:lnSpc>
                          <a:spcPct val="115000"/>
                        </a:lnSpc>
                        <a:spcAft>
                          <a:spcPts val="600"/>
                        </a:spcAft>
                      </a:pPr>
                      <a:r>
                        <a:rPr lang="pl-PL" sz="1200" dirty="0">
                          <a:effectLst/>
                          <a:latin typeface="+mn-lt"/>
                          <a:ea typeface="Calibri" panose="020F0502020204030204" pitchFamily="34" charset="0"/>
                          <a:cs typeface="Times New Roman" panose="02020603050405020304" pitchFamily="18" charset="0"/>
                        </a:rPr>
                        <a:t>Jednostka naukowa posiada kategorię co najmniej A+ - 10 pkt;</a:t>
                      </a:r>
                    </a:p>
                    <a:p>
                      <a:pPr>
                        <a:lnSpc>
                          <a:spcPct val="115000"/>
                        </a:lnSpc>
                        <a:spcAft>
                          <a:spcPts val="600"/>
                        </a:spcAft>
                      </a:pPr>
                      <a:r>
                        <a:rPr lang="pl-PL" sz="1200" dirty="0">
                          <a:effectLst/>
                          <a:latin typeface="+mn-lt"/>
                          <a:ea typeface="Calibri" panose="020F0502020204030204" pitchFamily="34" charset="0"/>
                          <a:cs typeface="Times New Roman" panose="02020603050405020304" pitchFamily="18" charset="0"/>
                        </a:rPr>
                        <a:t>Jednostka naukowa posiada kategorię co najmniej A - 8 pkt;</a:t>
                      </a:r>
                    </a:p>
                    <a:p>
                      <a:pPr>
                        <a:lnSpc>
                          <a:spcPct val="115000"/>
                        </a:lnSpc>
                        <a:spcAft>
                          <a:spcPts val="600"/>
                        </a:spcAft>
                      </a:pPr>
                      <a:r>
                        <a:rPr lang="pl-PL" sz="1200" dirty="0">
                          <a:effectLst/>
                          <a:latin typeface="+mn-lt"/>
                          <a:ea typeface="Calibri" panose="020F0502020204030204" pitchFamily="34" charset="0"/>
                          <a:cs typeface="Times New Roman" panose="02020603050405020304" pitchFamily="18" charset="0"/>
                        </a:rPr>
                        <a:t>Wspólna agenda badawcza wykraczająca poza przedmiotowy projekt – 7 pkt;</a:t>
                      </a:r>
                    </a:p>
                    <a:p>
                      <a:pPr>
                        <a:lnSpc>
                          <a:spcPct val="115000"/>
                        </a:lnSpc>
                        <a:spcAft>
                          <a:spcPts val="600"/>
                        </a:spcAft>
                      </a:pPr>
                      <a:r>
                        <a:rPr lang="pl-PL" sz="1200" dirty="0">
                          <a:effectLst/>
                          <a:latin typeface="+mn-lt"/>
                          <a:ea typeface="Calibri" panose="020F0502020204030204" pitchFamily="34" charset="0"/>
                          <a:cs typeface="Times New Roman" panose="02020603050405020304" pitchFamily="18" charset="0"/>
                        </a:rPr>
                        <a:t>Udokumentowana wcześniejsza współpraca wnioskodawcy z jednostką naukową w ciągu ostatnich trzech lat przed złożeniem wniosku o dofinansowanie - 3 </a:t>
                      </a:r>
                      <a:r>
                        <a:rPr lang="pl-PL" sz="1200" dirty="0" smtClean="0">
                          <a:effectLst/>
                          <a:latin typeface="+mn-lt"/>
                          <a:ea typeface="Calibri" panose="020F0502020204030204" pitchFamily="34" charset="0"/>
                          <a:cs typeface="Times New Roman" panose="02020603050405020304" pitchFamily="18" charset="0"/>
                        </a:rPr>
                        <a:t>pkt;</a:t>
                      </a:r>
                      <a:endParaRPr lang="pl-PL" sz="1200" dirty="0">
                        <a:effectLst/>
                        <a:latin typeface="+mn-lt"/>
                        <a:ea typeface="Calibri" panose="020F0502020204030204" pitchFamily="34" charset="0"/>
                        <a:cs typeface="Times New Roman" panose="02020603050405020304" pitchFamily="18" charset="0"/>
                      </a:endParaRPr>
                    </a:p>
                    <a:p>
                      <a:pPr>
                        <a:lnSpc>
                          <a:spcPct val="115000"/>
                        </a:lnSpc>
                        <a:spcAft>
                          <a:spcPts val="600"/>
                        </a:spcAft>
                      </a:pPr>
                      <a:r>
                        <a:rPr lang="pl-PL" sz="1200" dirty="0">
                          <a:effectLst/>
                          <a:latin typeface="+mn-lt"/>
                          <a:ea typeface="Calibri" panose="020F0502020204030204" pitchFamily="34" charset="0"/>
                          <a:cs typeface="Times New Roman" panose="02020603050405020304" pitchFamily="18" charset="0"/>
                        </a:rPr>
                        <a:t>Wnioskodawca lub partner jest MŚP – 2 </a:t>
                      </a:r>
                      <a:r>
                        <a:rPr lang="pl-PL" sz="1200" dirty="0" smtClean="0">
                          <a:effectLst/>
                          <a:latin typeface="+mn-lt"/>
                          <a:ea typeface="Calibri" panose="020F0502020204030204" pitchFamily="34" charset="0"/>
                          <a:cs typeface="Times New Roman" panose="02020603050405020304" pitchFamily="18" charset="0"/>
                        </a:rPr>
                        <a:t>pkt.</a:t>
                      </a:r>
                      <a:endParaRPr lang="pl-PL" sz="1200" dirty="0">
                        <a:effectLst/>
                        <a:latin typeface="+mn-lt"/>
                        <a:ea typeface="Calibri" panose="020F0502020204030204" pitchFamily="34" charset="0"/>
                        <a:cs typeface="Times New Roman" panose="02020603050405020304" pitchFamily="18" charset="0"/>
                      </a:endParaRPr>
                    </a:p>
                    <a:p>
                      <a:pPr>
                        <a:lnSpc>
                          <a:spcPct val="115000"/>
                        </a:lnSpc>
                        <a:spcAft>
                          <a:spcPts val="600"/>
                        </a:spcAft>
                      </a:pPr>
                      <a:r>
                        <a:rPr lang="pl-PL" sz="1200" dirty="0">
                          <a:effectLst/>
                          <a:latin typeface="+mn-lt"/>
                          <a:ea typeface="Calibri" panose="020F0502020204030204" pitchFamily="34" charset="0"/>
                          <a:cs typeface="Times New Roman" panose="02020603050405020304" pitchFamily="18" charset="0"/>
                        </a:rPr>
                        <a:t>Punkty sumują się, jednak ich suma nie może przekroczyć 22 pkt.</a:t>
                      </a:r>
                    </a:p>
                    <a:p>
                      <a:pPr>
                        <a:lnSpc>
                          <a:spcPct val="115000"/>
                        </a:lnSpc>
                        <a:spcAft>
                          <a:spcPts val="600"/>
                        </a:spcAft>
                      </a:pPr>
                      <a:r>
                        <a:rPr lang="pl-PL" sz="1200" dirty="0">
                          <a:effectLst/>
                          <a:latin typeface="+mn-lt"/>
                          <a:ea typeface="Calibri" panose="020F0502020204030204" pitchFamily="34" charset="0"/>
                          <a:cs typeface="Times New Roman" panose="02020603050405020304" pitchFamily="18" charset="0"/>
                        </a:rPr>
                        <a:t>Brak spełnienia ww. warunków lub brak informacji w tym zakresie – 0 pkt.</a:t>
                      </a:r>
                    </a:p>
                  </a:txBody>
                  <a:tcPr marL="68580" marR="68580" marT="0" marB="0" anchor="ctr">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22</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pic>
        <p:nvPicPr>
          <p:cNvPr id="4" name="Symbol zastępczy zawartości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0070" y="177141"/>
            <a:ext cx="5838877" cy="554577"/>
          </a:xfrm>
        </p:spPr>
      </p:pic>
    </p:spTree>
    <p:extLst>
      <p:ext uri="{BB962C8B-B14F-4D97-AF65-F5344CB8AC3E}">
        <p14:creationId xmlns:p14="http://schemas.microsoft.com/office/powerpoint/2010/main" val="3534469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647948196"/>
              </p:ext>
            </p:extLst>
          </p:nvPr>
        </p:nvGraphicFramePr>
        <p:xfrm>
          <a:off x="77724" y="1727804"/>
          <a:ext cx="8971223" cy="3572693"/>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565716">
                  <a:extLst>
                    <a:ext uri="{9D8B030D-6E8A-4147-A177-3AD203B41FA5}">
                      <a16:colId xmlns="" xmlns:a16="http://schemas.microsoft.com/office/drawing/2014/main" val="20001"/>
                    </a:ext>
                  </a:extLst>
                </a:gridCol>
                <a:gridCol w="3668904">
                  <a:extLst>
                    <a:ext uri="{9D8B030D-6E8A-4147-A177-3AD203B41FA5}">
                      <a16:colId xmlns="" xmlns:a16="http://schemas.microsoft.com/office/drawing/2014/main" val="20002"/>
                    </a:ext>
                  </a:extLst>
                </a:gridCol>
                <a:gridCol w="2442408">
                  <a:extLst>
                    <a:ext uri="{9D8B030D-6E8A-4147-A177-3AD203B41FA5}">
                      <a16:colId xmlns="" xmlns:a16="http://schemas.microsoft.com/office/drawing/2014/main" val="20003"/>
                    </a:ext>
                  </a:extLst>
                </a:gridCol>
                <a:gridCol w="777239">
                  <a:extLst>
                    <a:ext uri="{9D8B030D-6E8A-4147-A177-3AD203B41FA5}">
                      <a16:colId xmlns="" xmlns:a16="http://schemas.microsoft.com/office/drawing/2014/main" val="20004"/>
                    </a:ext>
                  </a:extLst>
                </a:gridCol>
              </a:tblGrid>
              <a:tr h="555173">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 xmlns:a16="http://schemas.microsoft.com/office/drawing/2014/main" val="10000"/>
                  </a:ext>
                </a:extLst>
              </a:tr>
              <a:tr h="2323313">
                <a:tc>
                  <a:txBody>
                    <a:bodyPr/>
                    <a:lstStyle/>
                    <a:p>
                      <a:pPr algn="ctr">
                        <a:lnSpc>
                          <a:spcPct val="115000"/>
                        </a:lnSpc>
                        <a:spcAft>
                          <a:spcPts val="0"/>
                        </a:spcAft>
                      </a:pPr>
                      <a:r>
                        <a:rPr lang="pl-PL" sz="1800" b="1" dirty="0" smtClean="0">
                          <a:effectLst/>
                          <a:latin typeface="+mn-lt"/>
                          <a:ea typeface="Calibri"/>
                          <a:cs typeface="Times New Roman"/>
                        </a:rPr>
                        <a:t>3.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Przewidywane ryzyka</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Wnioskodawca zidentyfikował ryzyka na etapie:</a:t>
                      </a:r>
                    </a:p>
                    <a:p>
                      <a:pPr marL="285750" lvl="0" indent="-285750">
                        <a:buFont typeface="Arial" panose="020B0604020202020204" pitchFamily="34" charset="0"/>
                        <a:buChar char="•"/>
                      </a:pPr>
                      <a:r>
                        <a:rPr lang="pl-PL" sz="1800" kern="1200" dirty="0" smtClean="0">
                          <a:solidFill>
                            <a:schemeClr val="dk1"/>
                          </a:solidFill>
                          <a:effectLst/>
                          <a:latin typeface="+mn-lt"/>
                          <a:ea typeface="+mn-ea"/>
                          <a:cs typeface="+mn-cs"/>
                        </a:rPr>
                        <a:t>przeprowadzenia badań,</a:t>
                      </a:r>
                    </a:p>
                    <a:p>
                      <a:pPr marL="285750" lvl="0" indent="-285750">
                        <a:buFont typeface="Arial" panose="020B0604020202020204" pitchFamily="34" charset="0"/>
                        <a:buChar char="•"/>
                      </a:pPr>
                      <a:r>
                        <a:rPr lang="pl-PL" sz="1800" kern="1200" dirty="0" smtClean="0">
                          <a:solidFill>
                            <a:schemeClr val="dk1"/>
                          </a:solidFill>
                          <a:effectLst/>
                          <a:latin typeface="+mn-lt"/>
                          <a:ea typeface="+mn-ea"/>
                          <a:cs typeface="+mn-cs"/>
                        </a:rPr>
                        <a:t>wprowadzenia na rynek nowych lub znacząco ulepszonych produktów (wyrobów, usług) lub technologii produkcji, powstałych w wyniku zakładanego wdrożenia prac B+R.</a:t>
                      </a:r>
                    </a:p>
                    <a:p>
                      <a:r>
                        <a:rPr lang="pl-PL" sz="1800" kern="1200" dirty="0" smtClean="0">
                          <a:solidFill>
                            <a:schemeClr val="dk1"/>
                          </a:solidFill>
                          <a:effectLst/>
                          <a:latin typeface="+mn-lt"/>
                          <a:ea typeface="+mn-ea"/>
                          <a:cs typeface="+mn-cs"/>
                        </a:rPr>
                        <a:t>Przedstawiono adekwatny sposób ich minimalizacji. </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Spełnienie każdego z warunków – 2 pkt.</a:t>
                      </a:r>
                    </a:p>
                    <a:p>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Punkty w ramach kryterium sumują się.</a:t>
                      </a:r>
                    </a:p>
                    <a:p>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Brak spełnienia ww. warunków lub brak informacji w tym zakresie – 0 pkt.</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4</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pic>
        <p:nvPicPr>
          <p:cNvPr id="4" name="Symbol zastępczy zawartości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0070" y="177140"/>
            <a:ext cx="5838877" cy="554577"/>
          </a:xfrm>
        </p:spPr>
      </p:pic>
    </p:spTree>
    <p:extLst>
      <p:ext uri="{BB962C8B-B14F-4D97-AF65-F5344CB8AC3E}">
        <p14:creationId xmlns:p14="http://schemas.microsoft.com/office/powerpoint/2010/main" val="4008548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600907832"/>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324555">
                  <a:extLst>
                    <a:ext uri="{9D8B030D-6E8A-4147-A177-3AD203B41FA5}">
                      <a16:colId xmlns="" xmlns:a16="http://schemas.microsoft.com/office/drawing/2014/main" val="20001"/>
                    </a:ext>
                  </a:extLst>
                </a:gridCol>
                <a:gridCol w="3910065">
                  <a:extLst>
                    <a:ext uri="{9D8B030D-6E8A-4147-A177-3AD203B41FA5}">
                      <a16:colId xmlns="" xmlns:a16="http://schemas.microsoft.com/office/drawing/2014/main" val="20002"/>
                    </a:ext>
                  </a:extLst>
                </a:gridCol>
                <a:gridCol w="2442408">
                  <a:extLst>
                    <a:ext uri="{9D8B030D-6E8A-4147-A177-3AD203B41FA5}">
                      <a16:colId xmlns="" xmlns:a16="http://schemas.microsoft.com/office/drawing/2014/main" val="20003"/>
                    </a:ext>
                  </a:extLst>
                </a:gridCol>
                <a:gridCol w="777239">
                  <a:extLst>
                    <a:ext uri="{9D8B030D-6E8A-4147-A177-3AD203B41FA5}">
                      <a16:colId xmlns="" xmlns:a16="http://schemas.microsoft.com/office/drawing/2014/main"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 xmlns:a16="http://schemas.microsoft.com/office/drawing/2014/main"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4.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smtClean="0">
                          <a:solidFill>
                            <a:schemeClr val="dk1"/>
                          </a:solidFill>
                          <a:effectLst/>
                          <a:latin typeface="+mn-lt"/>
                          <a:ea typeface="+mn-ea"/>
                          <a:cs typeface="+mn-cs"/>
                        </a:rPr>
                        <a:t>Efektywność kosztowa</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20955">
                        <a:lnSpc>
                          <a:spcPct val="115000"/>
                        </a:lnSpc>
                        <a:spcAft>
                          <a:spcPts val="0"/>
                        </a:spcAft>
                      </a:pPr>
                      <a:r>
                        <a:rPr lang="pl-PL" sz="1600" dirty="0">
                          <a:effectLst/>
                          <a:latin typeface="+mn-lt"/>
                          <a:ea typeface="Calibri" panose="020F0502020204030204" pitchFamily="34" charset="0"/>
                          <a:cs typeface="Times New Roman" panose="02020603050405020304" pitchFamily="18" charset="0"/>
                        </a:rPr>
                        <a:t>Zgodnie z RPO WM 2014-2020, w</a:t>
                      </a:r>
                      <a:r>
                        <a:rPr lang="pl-PL" sz="1600" dirty="0">
                          <a:solidFill>
                            <a:srgbClr val="0D0D0D"/>
                          </a:solidFill>
                          <a:effectLst/>
                          <a:latin typeface="+mn-lt"/>
                          <a:ea typeface="Times New Roman" panose="02020603050405020304" pitchFamily="18" charset="0"/>
                          <a:cs typeface="Times New Roman" panose="02020603050405020304" pitchFamily="18" charset="0"/>
                        </a:rPr>
                        <a:t>skaźnik: „Liczba nowych naukowców we wspieranych jednostkach (CI 24) [EPC]”</a:t>
                      </a:r>
                      <a:r>
                        <a:rPr lang="pl-PL" sz="1600" dirty="0">
                          <a:solidFill>
                            <a:srgbClr val="0D0D0D"/>
                          </a:solidFill>
                          <a:effectLst/>
                          <a:latin typeface="+mn-lt"/>
                          <a:ea typeface="Calibri" panose="020F0502020204030204" pitchFamily="34" charset="0"/>
                          <a:cs typeface="Times New Roman" panose="02020603050405020304" pitchFamily="18" charset="0"/>
                        </a:rPr>
                        <a:t> będzie służył KE do oceny realizacji celów RPO WM.</a:t>
                      </a:r>
                      <a:endParaRPr lang="pl-PL" sz="1600" dirty="0">
                        <a:effectLst/>
                        <a:latin typeface="+mn-lt"/>
                        <a:ea typeface="Calibri" panose="020F0502020204030204" pitchFamily="34" charset="0"/>
                        <a:cs typeface="Times New Roman" panose="02020603050405020304" pitchFamily="18" charset="0"/>
                      </a:endParaRPr>
                    </a:p>
                    <a:p>
                      <a:pPr marL="20955">
                        <a:lnSpc>
                          <a:spcPct val="115000"/>
                        </a:lnSpc>
                        <a:spcAft>
                          <a:spcPts val="0"/>
                        </a:spcAft>
                      </a:pPr>
                      <a:r>
                        <a:rPr lang="pl-PL" sz="1600" dirty="0">
                          <a:effectLst/>
                          <a:latin typeface="+mn-lt"/>
                          <a:ea typeface="Times New Roman" panose="02020603050405020304" pitchFamily="18" charset="0"/>
                          <a:cs typeface="Times New Roman" panose="02020603050405020304" pitchFamily="18" charset="0"/>
                        </a:rPr>
                        <a:t>Kryterium jest liczone zgodnie z poniższym wzorem:</a:t>
                      </a:r>
                      <a:endParaRPr lang="pl-PL" sz="1600" dirty="0">
                        <a:effectLst/>
                        <a:latin typeface="+mn-lt"/>
                        <a:ea typeface="Calibri" panose="020F0502020204030204" pitchFamily="34" charset="0"/>
                        <a:cs typeface="Times New Roman" panose="02020603050405020304" pitchFamily="18" charset="0"/>
                      </a:endParaRPr>
                    </a:p>
                    <a:p>
                      <a:pPr marL="20955">
                        <a:lnSpc>
                          <a:spcPct val="115000"/>
                        </a:lnSpc>
                        <a:spcAft>
                          <a:spcPts val="0"/>
                        </a:spcAft>
                      </a:pPr>
                      <a:r>
                        <a:rPr lang="pl-PL" sz="1000" dirty="0">
                          <a:solidFill>
                            <a:srgbClr val="000000"/>
                          </a:solidFill>
                          <a:effectLst/>
                          <a:latin typeface="Arial" panose="020B0604020202020204" pitchFamily="34" charset="0"/>
                          <a:ea typeface="Times New Roman" panose="02020603050405020304" pitchFamily="18" charset="0"/>
                        </a:rPr>
                        <a:t> </a:t>
                      </a:r>
                      <a:endParaRPr lang="pl-PL" sz="1200" dirty="0">
                        <a:solidFill>
                          <a:srgbClr val="000000"/>
                        </a:solidFill>
                        <a:effectLst/>
                        <a:latin typeface="Times New Roman" panose="02020603050405020304" pitchFamily="18" charset="0"/>
                        <a:ea typeface="Calibri" panose="020F0502020204030204" pitchFamily="34" charset="0"/>
                      </a:endParaRPr>
                    </a:p>
                    <a:p>
                      <a:pPr marL="20955">
                        <a:lnSpc>
                          <a:spcPct val="115000"/>
                        </a:lnSpc>
                        <a:spcAft>
                          <a:spcPts val="0"/>
                        </a:spcAft>
                      </a:pPr>
                      <a:r>
                        <a:rPr lang="pl-PL" sz="800" dirty="0">
                          <a:solidFill>
                            <a:srgbClr val="000000"/>
                          </a:solidFill>
                          <a:effectLst/>
                          <a:latin typeface="Arial" panose="020B0604020202020204" pitchFamily="34" charset="0"/>
                          <a:ea typeface="Times New Roman" panose="02020603050405020304" pitchFamily="18" charset="0"/>
                        </a:rPr>
                        <a:t>Wartość dofinansowania UE projektu (euro)</a:t>
                      </a:r>
                      <a:endParaRPr lang="pl-PL" sz="1200" dirty="0">
                        <a:solidFill>
                          <a:srgbClr val="000000"/>
                        </a:solidFill>
                        <a:effectLst/>
                        <a:latin typeface="Times New Roman" panose="02020603050405020304" pitchFamily="18" charset="0"/>
                        <a:ea typeface="Calibri" panose="020F0502020204030204" pitchFamily="34" charset="0"/>
                      </a:endParaRPr>
                    </a:p>
                    <a:p>
                      <a:pPr marL="20955">
                        <a:lnSpc>
                          <a:spcPct val="115000"/>
                        </a:lnSpc>
                        <a:spcAft>
                          <a:spcPts val="0"/>
                        </a:spcAft>
                      </a:pPr>
                      <a:r>
                        <a:rPr lang="pl-PL" sz="800" dirty="0" smtClean="0">
                          <a:solidFill>
                            <a:srgbClr val="000000"/>
                          </a:solidFill>
                          <a:effectLst/>
                          <a:latin typeface="Arial" panose="020B0604020202020204" pitchFamily="34" charset="0"/>
                          <a:ea typeface="Times New Roman" panose="02020603050405020304" pitchFamily="18" charset="0"/>
                        </a:rPr>
                        <a:t>---------------------------------------------------------------------------------------- </a:t>
                      </a:r>
                      <a:r>
                        <a:rPr lang="pl-PL" sz="800" dirty="0">
                          <a:solidFill>
                            <a:srgbClr val="000000"/>
                          </a:solidFill>
                          <a:effectLst/>
                          <a:latin typeface="Arial" panose="020B0604020202020204" pitchFamily="34" charset="0"/>
                          <a:ea typeface="Times New Roman" panose="02020603050405020304" pitchFamily="18" charset="0"/>
                        </a:rPr>
                        <a:t>&lt;= </a:t>
                      </a:r>
                      <a:r>
                        <a:rPr lang="pl-PL" sz="800" dirty="0">
                          <a:solidFill>
                            <a:srgbClr val="0D0D0D"/>
                          </a:solidFill>
                          <a:effectLst/>
                          <a:latin typeface="Arial" panose="020B0604020202020204" pitchFamily="34" charset="0"/>
                          <a:ea typeface="Times New Roman" panose="02020603050405020304" pitchFamily="18" charset="0"/>
                        </a:rPr>
                        <a:t>309 804 </a:t>
                      </a:r>
                      <a:r>
                        <a:rPr lang="pl-PL" sz="800" dirty="0">
                          <a:solidFill>
                            <a:srgbClr val="000000"/>
                          </a:solidFill>
                          <a:effectLst/>
                          <a:latin typeface="Arial" panose="020B0604020202020204" pitchFamily="34" charset="0"/>
                          <a:ea typeface="Calibri" panose="020F0502020204030204" pitchFamily="34" charset="0"/>
                        </a:rPr>
                        <a:t>euro</a:t>
                      </a:r>
                      <a:endParaRPr lang="pl-PL" sz="1200" dirty="0">
                        <a:solidFill>
                          <a:srgbClr val="000000"/>
                        </a:solidFill>
                        <a:effectLst/>
                        <a:latin typeface="Times New Roman" panose="02020603050405020304" pitchFamily="18" charset="0"/>
                        <a:ea typeface="Calibri" panose="020F0502020204030204" pitchFamily="34" charset="0"/>
                      </a:endParaRPr>
                    </a:p>
                    <a:p>
                      <a:pPr>
                        <a:lnSpc>
                          <a:spcPct val="115000"/>
                        </a:lnSpc>
                        <a:spcAft>
                          <a:spcPts val="0"/>
                        </a:spcAft>
                      </a:pPr>
                      <a:r>
                        <a:rPr lang="pl-PL" sz="800" dirty="0">
                          <a:solidFill>
                            <a:srgbClr val="0D0D0D"/>
                          </a:solidFill>
                          <a:effectLst/>
                          <a:latin typeface="Arial" panose="020B0604020202020204" pitchFamily="34" charset="0"/>
                          <a:ea typeface="Times New Roman" panose="02020603050405020304" pitchFamily="18" charset="0"/>
                        </a:rPr>
                        <a:t>Wartości docelowa wskaźnika w ramach projektu:</a:t>
                      </a:r>
                      <a:endParaRPr lang="pl-PL" sz="1200" dirty="0">
                        <a:solidFill>
                          <a:srgbClr val="000000"/>
                        </a:solidFill>
                        <a:effectLst/>
                        <a:latin typeface="Times New Roman" panose="02020603050405020304" pitchFamily="18" charset="0"/>
                        <a:ea typeface="Calibri" panose="020F0502020204030204" pitchFamily="34" charset="0"/>
                      </a:endParaRPr>
                    </a:p>
                    <a:p>
                      <a:pPr>
                        <a:lnSpc>
                          <a:spcPct val="115000"/>
                        </a:lnSpc>
                        <a:spcAft>
                          <a:spcPts val="0"/>
                        </a:spcAft>
                      </a:pPr>
                      <a:r>
                        <a:rPr lang="pl-PL" sz="800" dirty="0">
                          <a:solidFill>
                            <a:srgbClr val="0D0D0D"/>
                          </a:solidFill>
                          <a:effectLst/>
                          <a:latin typeface="Arial" panose="020B0604020202020204" pitchFamily="34" charset="0"/>
                          <a:ea typeface="Calibri" panose="020F0502020204030204" pitchFamily="34" charset="0"/>
                        </a:rPr>
                        <a:t>„Liczba nowych naukowców we wspieranych jednostkach (CI 24) [EPC]”</a:t>
                      </a:r>
                      <a:endParaRPr lang="pl-PL" sz="1200" dirty="0">
                        <a:solidFill>
                          <a:srgbClr val="000000"/>
                        </a:solidFill>
                        <a:effectLst/>
                        <a:latin typeface="Times New Roman" panose="02020603050405020304" pitchFamily="18" charset="0"/>
                        <a:ea typeface="Calibri" panose="020F0502020204030204" pitchFamily="34" charset="0"/>
                      </a:endParaRPr>
                    </a:p>
                    <a:p>
                      <a:pPr>
                        <a:lnSpc>
                          <a:spcPct val="115000"/>
                        </a:lnSpc>
                        <a:spcAft>
                          <a:spcPts val="0"/>
                        </a:spcAft>
                      </a:pPr>
                      <a:r>
                        <a:rPr lang="pl-PL" sz="10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pl-PL" sz="1600" dirty="0">
                          <a:solidFill>
                            <a:srgbClr val="0D0D0D"/>
                          </a:solidFill>
                          <a:effectLst/>
                          <a:latin typeface="+mn-lt"/>
                          <a:ea typeface="Times New Roman" panose="02020603050405020304" pitchFamily="18" charset="0"/>
                          <a:cs typeface="Times New Roman" panose="02020603050405020304" pitchFamily="18" charset="0"/>
                        </a:rPr>
                        <a:t>Wartość dofinansowania UE wsparcia w przeliczeniu na jednego nowego naukowca nie może przekroczyć kwoty 309 804 </a:t>
                      </a:r>
                      <a:r>
                        <a:rPr lang="pl-PL" sz="1600" dirty="0">
                          <a:solidFill>
                            <a:srgbClr val="0D0D0D"/>
                          </a:solidFill>
                          <a:effectLst/>
                          <a:latin typeface="+mn-lt"/>
                          <a:ea typeface="Calibri" panose="020F0502020204030204" pitchFamily="34" charset="0"/>
                          <a:cs typeface="Times New Roman" panose="02020603050405020304" pitchFamily="18" charset="0"/>
                        </a:rPr>
                        <a:t>euro. </a:t>
                      </a:r>
                      <a:r>
                        <a:rPr lang="pl-PL" sz="1600" dirty="0">
                          <a:solidFill>
                            <a:srgbClr val="0D0D0D"/>
                          </a:solidFill>
                          <a:effectLst/>
                          <a:latin typeface="+mn-lt"/>
                          <a:ea typeface="Times New Roman" panose="02020603050405020304" pitchFamily="18" charset="0"/>
                          <a:cs typeface="Times New Roman" panose="02020603050405020304" pitchFamily="18" charset="0"/>
                        </a:rPr>
                        <a:t>Koszt należy przeliczyć kursem euro podanym w regulaminie konkursu.</a:t>
                      </a:r>
                      <a:endParaRPr lang="pl-PL"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pl-PL" sz="1600" kern="1200" dirty="0" smtClean="0">
                          <a:solidFill>
                            <a:schemeClr val="dk1"/>
                          </a:solidFill>
                          <a:effectLst/>
                          <a:latin typeface="+mn-lt"/>
                          <a:ea typeface="+mn-ea"/>
                          <a:cs typeface="+mn-cs"/>
                        </a:rPr>
                        <a:t>Średnia wartość dofinansowania UE w przeliczeniu na 1 nowego naukowca w projekcie:</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poniżej lub równe 228 985 euro – 4 pkt;</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powyżej 228 985 euro i poniżej 269 395 euro  – 3 pkt;</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powyżej lub równe 269 395 euro i poniżej 309 804 euro – 2 pkt.</a:t>
                      </a:r>
                    </a:p>
                    <a:p>
                      <a:r>
                        <a:rPr lang="pl-PL" sz="1600" kern="1200" dirty="0" smtClean="0">
                          <a:solidFill>
                            <a:schemeClr val="dk1"/>
                          </a:solidFill>
                          <a:effectLst/>
                          <a:latin typeface="+mn-lt"/>
                          <a:ea typeface="+mn-ea"/>
                          <a:cs typeface="+mn-cs"/>
                        </a:rPr>
                        <a:t>Brak spełnienia wyżej wymienionych warunków lub brak informacji w tym zakresie –  0 pkt.</a:t>
                      </a:r>
                      <a:endParaRPr lang="pl-PL" sz="16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4</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pic>
        <p:nvPicPr>
          <p:cNvPr id="4" name="Symbol zastępczy zawartości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10070" y="157044"/>
            <a:ext cx="5838877" cy="554577"/>
          </a:xfrm>
        </p:spPr>
      </p:pic>
    </p:spTree>
    <p:extLst>
      <p:ext uri="{BB962C8B-B14F-4D97-AF65-F5344CB8AC3E}">
        <p14:creationId xmlns:p14="http://schemas.microsoft.com/office/powerpoint/2010/main" val="1337230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484730270"/>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324555">
                  <a:extLst>
                    <a:ext uri="{9D8B030D-6E8A-4147-A177-3AD203B41FA5}">
                      <a16:colId xmlns="" xmlns:a16="http://schemas.microsoft.com/office/drawing/2014/main" val="20001"/>
                    </a:ext>
                  </a:extLst>
                </a:gridCol>
                <a:gridCol w="3910065">
                  <a:extLst>
                    <a:ext uri="{9D8B030D-6E8A-4147-A177-3AD203B41FA5}">
                      <a16:colId xmlns="" xmlns:a16="http://schemas.microsoft.com/office/drawing/2014/main" val="20002"/>
                    </a:ext>
                  </a:extLst>
                </a:gridCol>
                <a:gridCol w="2442408">
                  <a:extLst>
                    <a:ext uri="{9D8B030D-6E8A-4147-A177-3AD203B41FA5}">
                      <a16:colId xmlns="" xmlns:a16="http://schemas.microsoft.com/office/drawing/2014/main" val="20003"/>
                    </a:ext>
                  </a:extLst>
                </a:gridCol>
                <a:gridCol w="777239">
                  <a:extLst>
                    <a:ext uri="{9D8B030D-6E8A-4147-A177-3AD203B41FA5}">
                      <a16:colId xmlns="" xmlns:a16="http://schemas.microsoft.com/office/drawing/2014/main"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 xmlns:a16="http://schemas.microsoft.com/office/drawing/2014/main"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5.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smtClean="0">
                          <a:solidFill>
                            <a:schemeClr val="dk1"/>
                          </a:solidFill>
                          <a:effectLst/>
                          <a:latin typeface="+mn-lt"/>
                          <a:ea typeface="+mn-ea"/>
                          <a:cs typeface="+mn-cs"/>
                        </a:rPr>
                        <a:t>Wdrożenia wyników projektu </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Kryterium promuje przedsiębiorców, którzy zakładają wdrożenie do swojej działalności pozytywnych wyników badań przemysłowych lub prac rozwojowych realizowanych w ramach projektu. </a:t>
                      </a:r>
                    </a:p>
                    <a:p>
                      <a:r>
                        <a:rPr lang="pl-PL" sz="1800" kern="1200" dirty="0" smtClean="0">
                          <a:solidFill>
                            <a:schemeClr val="dk1"/>
                          </a:solidFill>
                          <a:effectLst/>
                          <a:latin typeface="+mn-lt"/>
                          <a:ea typeface="+mn-ea"/>
                          <a:cs typeface="+mn-cs"/>
                        </a:rPr>
                        <a:t>W odniesieniu do projektów partnerskich wdrożenie może nastąpić u przedsiębiorcy, tj. Wnioskodawcy. </a:t>
                      </a:r>
                    </a:p>
                    <a:p>
                      <a:r>
                        <a:rPr lang="pl-PL" sz="1800" kern="1200" dirty="0" smtClean="0">
                          <a:solidFill>
                            <a:schemeClr val="dk1"/>
                          </a:solidFill>
                          <a:effectLst/>
                          <a:latin typeface="+mn-lt"/>
                          <a:ea typeface="+mn-ea"/>
                          <a:cs typeface="+mn-cs"/>
                        </a:rPr>
                        <a:t>Jednocześnie premiowane są projekty, które przewidują komercjalizację bezpośrednią wyników prac B+R. </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000" kern="1200" dirty="0" smtClean="0">
                          <a:solidFill>
                            <a:schemeClr val="dk1"/>
                          </a:solidFill>
                          <a:effectLst/>
                          <a:latin typeface="+mn-lt"/>
                          <a:ea typeface="+mn-ea"/>
                          <a:cs typeface="+mn-cs"/>
                        </a:rPr>
                        <a:t>Wdrożenie wyników badań przemysłowych i prac rozwojowych rozumiane jako:</a:t>
                      </a:r>
                    </a:p>
                    <a:p>
                      <a:pPr marL="171450" lvl="0" indent="-171450">
                        <a:buFont typeface="Arial" panose="020B0604020202020204" pitchFamily="34" charset="0"/>
                        <a:buChar char="•"/>
                      </a:pPr>
                      <a:r>
                        <a:rPr lang="pl-PL" sz="1000" kern="1200" dirty="0" smtClean="0">
                          <a:solidFill>
                            <a:schemeClr val="dk1"/>
                          </a:solidFill>
                          <a:effectLst/>
                          <a:latin typeface="+mn-lt"/>
                          <a:ea typeface="+mn-ea"/>
                          <a:cs typeface="+mn-cs"/>
                        </a:rPr>
                        <a:t>wprowadzenie wyników badań lub prac do własnej działalności gospodarczej przedsiębiorcy poprzez rozpoczęcie produkcji lub świadczenia usług na bazie uzyskanych wyników projektu – 6 pkt;</a:t>
                      </a:r>
                    </a:p>
                    <a:p>
                      <a:pPr marL="171450" lvl="0" indent="-171450">
                        <a:buFont typeface="Arial" panose="020B0604020202020204" pitchFamily="34" charset="0"/>
                        <a:buChar char="•"/>
                      </a:pPr>
                      <a:r>
                        <a:rPr lang="pl-PL" sz="1000" kern="1200" dirty="0" smtClean="0">
                          <a:solidFill>
                            <a:schemeClr val="dk1"/>
                          </a:solidFill>
                          <a:effectLst/>
                          <a:latin typeface="+mn-lt"/>
                          <a:ea typeface="+mn-ea"/>
                          <a:cs typeface="+mn-cs"/>
                        </a:rPr>
                        <a:t>udzielenie licencji (na zasadach rynkowych) na korzystanie z przysługujących Wnioskodawcy lub Partnerowi praw własności intelektualnej w działalności gospodarczej prowadzonej przez innego przedsiębiorcę – 2 pkt;</a:t>
                      </a:r>
                    </a:p>
                    <a:p>
                      <a:pPr marL="171450" lvl="0" indent="-171450">
                        <a:buFont typeface="Arial" panose="020B0604020202020204" pitchFamily="34" charset="0"/>
                        <a:buChar char="•"/>
                      </a:pPr>
                      <a:r>
                        <a:rPr lang="pl-PL" sz="1000" kern="1200" dirty="0" smtClean="0">
                          <a:solidFill>
                            <a:schemeClr val="dk1"/>
                          </a:solidFill>
                          <a:effectLst/>
                          <a:latin typeface="+mn-lt"/>
                          <a:ea typeface="+mn-ea"/>
                          <a:cs typeface="+mn-cs"/>
                        </a:rPr>
                        <a:t>sprzedaż (na zasadach rynkowych) praw do wyników badań lub prac rozwojowych w celu wprowadzenia ich do działalności gospodarczej innego przedsiębiorcy (z zastrzeżeniem, że za wdrożenie wyników badań lub prac rozwojowych nie uznaje się zbycia wyników badań lub prac w celu ich dalszej odsprzedaży) – 2 pkt.</a:t>
                      </a:r>
                    </a:p>
                    <a:p>
                      <a:pPr marL="171450" lvl="0" indent="-171450">
                        <a:buFont typeface="Arial" panose="020B0604020202020204" pitchFamily="34" charset="0"/>
                        <a:buChar char="•"/>
                      </a:pPr>
                      <a:endParaRPr lang="pl-PL" sz="1000" kern="1200" dirty="0" smtClean="0">
                        <a:solidFill>
                          <a:schemeClr val="dk1"/>
                        </a:solidFill>
                        <a:effectLst/>
                        <a:latin typeface="+mn-lt"/>
                        <a:ea typeface="+mn-ea"/>
                        <a:cs typeface="+mn-cs"/>
                      </a:endParaRPr>
                    </a:p>
                    <a:p>
                      <a:r>
                        <a:rPr lang="pl-PL" sz="1000" kern="1200" dirty="0" smtClean="0">
                          <a:solidFill>
                            <a:schemeClr val="dk1"/>
                          </a:solidFill>
                          <a:effectLst/>
                          <a:latin typeface="+mn-lt"/>
                          <a:ea typeface="+mn-ea"/>
                          <a:cs typeface="+mn-cs"/>
                        </a:rPr>
                        <a:t>Punkty w ramach kryterium sumują się, jednak ich suma nie może przekroczyć 8 pkt.</a:t>
                      </a:r>
                    </a:p>
                    <a:p>
                      <a:endParaRPr lang="pl-PL" sz="1000" kern="1200" dirty="0" smtClean="0">
                        <a:solidFill>
                          <a:schemeClr val="dk1"/>
                        </a:solidFill>
                        <a:effectLst/>
                        <a:latin typeface="+mn-lt"/>
                        <a:ea typeface="+mn-ea"/>
                        <a:cs typeface="+mn-cs"/>
                      </a:endParaRPr>
                    </a:p>
                    <a:p>
                      <a:r>
                        <a:rPr lang="pl-PL" sz="1000" kern="1200" dirty="0" smtClean="0">
                          <a:solidFill>
                            <a:schemeClr val="dk1"/>
                          </a:solidFill>
                          <a:effectLst/>
                          <a:latin typeface="+mn-lt"/>
                          <a:ea typeface="+mn-ea"/>
                          <a:cs typeface="+mn-cs"/>
                        </a:rPr>
                        <a:t>Brak spełnienia wyżej wymienionych warunków lub brak informacji w tym zakresie – 0 pkt.</a:t>
                      </a:r>
                      <a:endParaRPr lang="pl-PL" sz="10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8</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pic>
        <p:nvPicPr>
          <p:cNvPr id="4" name="Symbol zastępczy zawartości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60260" y="187189"/>
            <a:ext cx="5838877" cy="554577"/>
          </a:xfrm>
        </p:spPr>
      </p:pic>
    </p:spTree>
    <p:extLst>
      <p:ext uri="{BB962C8B-B14F-4D97-AF65-F5344CB8AC3E}">
        <p14:creationId xmlns:p14="http://schemas.microsoft.com/office/powerpoint/2010/main" val="239656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679953654"/>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324555">
                  <a:extLst>
                    <a:ext uri="{9D8B030D-6E8A-4147-A177-3AD203B41FA5}">
                      <a16:colId xmlns="" xmlns:a16="http://schemas.microsoft.com/office/drawing/2014/main" val="20001"/>
                    </a:ext>
                  </a:extLst>
                </a:gridCol>
                <a:gridCol w="3910065">
                  <a:extLst>
                    <a:ext uri="{9D8B030D-6E8A-4147-A177-3AD203B41FA5}">
                      <a16:colId xmlns="" xmlns:a16="http://schemas.microsoft.com/office/drawing/2014/main" val="20002"/>
                    </a:ext>
                  </a:extLst>
                </a:gridCol>
                <a:gridCol w="2442408">
                  <a:extLst>
                    <a:ext uri="{9D8B030D-6E8A-4147-A177-3AD203B41FA5}">
                      <a16:colId xmlns="" xmlns:a16="http://schemas.microsoft.com/office/drawing/2014/main" val="20003"/>
                    </a:ext>
                  </a:extLst>
                </a:gridCol>
                <a:gridCol w="777239">
                  <a:extLst>
                    <a:ext uri="{9D8B030D-6E8A-4147-A177-3AD203B41FA5}">
                      <a16:colId xmlns="" xmlns:a16="http://schemas.microsoft.com/office/drawing/2014/main"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 xmlns:a16="http://schemas.microsoft.com/office/drawing/2014/main"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6.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err="1" smtClean="0">
                          <a:solidFill>
                            <a:schemeClr val="dk1"/>
                          </a:solidFill>
                          <a:effectLst/>
                          <a:latin typeface="+mn-lt"/>
                          <a:ea typeface="+mn-ea"/>
                          <a:cs typeface="+mn-cs"/>
                        </a:rPr>
                        <a:t>Zapotrzebo-wanie</a:t>
                      </a:r>
                      <a:r>
                        <a:rPr lang="pl-PL" sz="1800" kern="1200" dirty="0" smtClean="0">
                          <a:solidFill>
                            <a:schemeClr val="dk1"/>
                          </a:solidFill>
                          <a:effectLst/>
                          <a:latin typeface="+mn-lt"/>
                          <a:ea typeface="+mn-ea"/>
                          <a:cs typeface="+mn-cs"/>
                        </a:rPr>
                        <a:t> rynkowe na rezultaty projektu </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a:lnSpc>
                          <a:spcPct val="115000"/>
                        </a:lnSpc>
                        <a:spcAft>
                          <a:spcPts val="0"/>
                        </a:spcAft>
                      </a:pPr>
                      <a:r>
                        <a:rPr lang="pl-PL" sz="1500" dirty="0">
                          <a:effectLst/>
                          <a:latin typeface="+mn-lt"/>
                          <a:ea typeface="Calibri" panose="020F0502020204030204" pitchFamily="34" charset="0"/>
                          <a:cs typeface="Times New Roman" panose="02020603050405020304" pitchFamily="18" charset="0"/>
                        </a:rPr>
                        <a:t>Zgodnie z RPO WM 2014 – 2020, wykorzystanie w sferze gospodarczej wyników projektów badawczo-rozwojowych jest możliwe i zasadne z punktu widzenia potrzeb rynkowych.</a:t>
                      </a:r>
                    </a:p>
                    <a:p>
                      <a:pPr>
                        <a:lnSpc>
                          <a:spcPct val="115000"/>
                        </a:lnSpc>
                        <a:spcAft>
                          <a:spcPts val="0"/>
                        </a:spcAft>
                      </a:pPr>
                      <a:r>
                        <a:rPr lang="pl-PL" sz="1500" dirty="0">
                          <a:effectLst/>
                          <a:latin typeface="+mn-lt"/>
                          <a:ea typeface="Calibri" panose="020F0502020204030204" pitchFamily="34" charset="0"/>
                          <a:cs typeface="Times New Roman" panose="02020603050405020304" pitchFamily="18" charset="0"/>
                        </a:rPr>
                        <a:t>Wnioskodawca wykaże, że istnieje zapotrzebowanie rynkowe na wyniki badań przemysłowych lub prac rozwojowych.</a:t>
                      </a:r>
                    </a:p>
                    <a:p>
                      <a:pPr>
                        <a:lnSpc>
                          <a:spcPct val="115000"/>
                        </a:lnSpc>
                        <a:spcAft>
                          <a:spcPts val="0"/>
                        </a:spcAft>
                      </a:pPr>
                      <a:r>
                        <a:rPr lang="pl-PL" sz="1500" dirty="0">
                          <a:effectLst/>
                          <a:latin typeface="+mn-lt"/>
                          <a:ea typeface="Calibri" panose="020F0502020204030204" pitchFamily="34" charset="0"/>
                          <a:cs typeface="Times New Roman" panose="02020603050405020304" pitchFamily="18" charset="0"/>
                        </a:rPr>
                        <a:t>W przypadku badań i rozwoju ocenie będzie podlegała praktyczna przydatność użytkowa produktu oraz czy produkt posiada dodatkową funkcjonalność, czy zaspokaja inne potrzeby, czy wprowadza nowe unikalne korzyści dla odbiorcy. Ocena następuje na podstawie analizy danych dotyczących cech rynku docelowego oraz użytkowych i funkcjonalnych cech produktów spełniających podobną funkcję podstawową istniejących na rynku docelowym. </a:t>
                      </a:r>
                    </a:p>
                  </a:txBody>
                  <a:tcPr marL="68580" marR="68580" marT="0" marB="0">
                    <a:solidFill>
                      <a:schemeClr val="accent1">
                        <a:lumMod val="20000"/>
                        <a:lumOff val="80000"/>
                      </a:schemeClr>
                    </a:solidFill>
                  </a:tcPr>
                </a:tc>
                <a:tc>
                  <a:txBody>
                    <a:bodyPr/>
                    <a:lstStyle/>
                    <a:p>
                      <a:pPr>
                        <a:lnSpc>
                          <a:spcPct val="115000"/>
                        </a:lnSpc>
                        <a:spcAft>
                          <a:spcPts val="0"/>
                        </a:spcAft>
                      </a:pPr>
                      <a:r>
                        <a:rPr lang="pl-PL" sz="1600" dirty="0">
                          <a:solidFill>
                            <a:srgbClr val="000000"/>
                          </a:solidFill>
                          <a:effectLst/>
                          <a:latin typeface="+mn-lt"/>
                          <a:ea typeface="Calibri" panose="020F0502020204030204" pitchFamily="34" charset="0"/>
                        </a:rPr>
                        <a:t>Liczba przyznanych punktów oznacza, że projekt spełnia dane kryterium w stopniu: </a:t>
                      </a:r>
                    </a:p>
                    <a:p>
                      <a:pPr marL="342900" lvl="0" indent="-342900">
                        <a:lnSpc>
                          <a:spcPct val="115000"/>
                        </a:lnSpc>
                        <a:spcAft>
                          <a:spcPts val="0"/>
                        </a:spcAft>
                        <a:buFont typeface="Symbol" panose="05050102010706020507" pitchFamily="18" charset="2"/>
                        <a:buChar char=""/>
                      </a:pPr>
                      <a:r>
                        <a:rPr lang="pl-PL" sz="1600" dirty="0">
                          <a:solidFill>
                            <a:srgbClr val="000000"/>
                          </a:solidFill>
                          <a:effectLst/>
                          <a:latin typeface="+mn-lt"/>
                          <a:ea typeface="Calibri" panose="020F0502020204030204" pitchFamily="34" charset="0"/>
                        </a:rPr>
                        <a:t>bardzo dobrym - 10 pkt;</a:t>
                      </a:r>
                    </a:p>
                    <a:p>
                      <a:pPr marL="342900" lvl="0" indent="-342900">
                        <a:lnSpc>
                          <a:spcPct val="115000"/>
                        </a:lnSpc>
                        <a:spcAft>
                          <a:spcPts val="0"/>
                        </a:spcAft>
                        <a:buFont typeface="Symbol" panose="05050102010706020507" pitchFamily="18" charset="2"/>
                        <a:buChar char=""/>
                      </a:pPr>
                      <a:r>
                        <a:rPr lang="pl-PL" sz="1600" dirty="0">
                          <a:solidFill>
                            <a:srgbClr val="000000"/>
                          </a:solidFill>
                          <a:effectLst/>
                          <a:latin typeface="+mn-lt"/>
                          <a:ea typeface="Calibri" panose="020F0502020204030204" pitchFamily="34" charset="0"/>
                        </a:rPr>
                        <a:t>dobrym – 5 pkt;</a:t>
                      </a:r>
                    </a:p>
                    <a:p>
                      <a:pPr marL="342900" lvl="0" indent="-342900">
                        <a:lnSpc>
                          <a:spcPct val="115000"/>
                        </a:lnSpc>
                        <a:spcAft>
                          <a:spcPts val="0"/>
                        </a:spcAft>
                        <a:buFont typeface="Symbol" panose="05050102010706020507" pitchFamily="18" charset="2"/>
                        <a:buChar char=""/>
                      </a:pPr>
                      <a:r>
                        <a:rPr lang="pl-PL" sz="1600" dirty="0">
                          <a:solidFill>
                            <a:srgbClr val="000000"/>
                          </a:solidFill>
                          <a:effectLst/>
                          <a:latin typeface="+mn-lt"/>
                          <a:ea typeface="Calibri" panose="020F0502020204030204" pitchFamily="34" charset="0"/>
                        </a:rPr>
                        <a:t>niskim lub brak informacji w tym zakresie - 0 pkt. </a:t>
                      </a: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10</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pic>
        <p:nvPicPr>
          <p:cNvPr id="4" name="Symbol zastępczy zawartości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10070" y="177141"/>
            <a:ext cx="5838877" cy="554577"/>
          </a:xfrm>
        </p:spPr>
      </p:pic>
    </p:spTree>
    <p:extLst>
      <p:ext uri="{BB962C8B-B14F-4D97-AF65-F5344CB8AC3E}">
        <p14:creationId xmlns:p14="http://schemas.microsoft.com/office/powerpoint/2010/main" val="4231601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266112015"/>
              </p:ext>
            </p:extLst>
          </p:nvPr>
        </p:nvGraphicFramePr>
        <p:xfrm>
          <a:off x="77724" y="1373474"/>
          <a:ext cx="8971223" cy="5209504"/>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324555">
                  <a:extLst>
                    <a:ext uri="{9D8B030D-6E8A-4147-A177-3AD203B41FA5}">
                      <a16:colId xmlns="" xmlns:a16="http://schemas.microsoft.com/office/drawing/2014/main" val="20001"/>
                    </a:ext>
                  </a:extLst>
                </a:gridCol>
                <a:gridCol w="3910065">
                  <a:extLst>
                    <a:ext uri="{9D8B030D-6E8A-4147-A177-3AD203B41FA5}">
                      <a16:colId xmlns="" xmlns:a16="http://schemas.microsoft.com/office/drawing/2014/main" val="20002"/>
                    </a:ext>
                  </a:extLst>
                </a:gridCol>
                <a:gridCol w="2442408">
                  <a:extLst>
                    <a:ext uri="{9D8B030D-6E8A-4147-A177-3AD203B41FA5}">
                      <a16:colId xmlns="" xmlns:a16="http://schemas.microsoft.com/office/drawing/2014/main" val="20003"/>
                    </a:ext>
                  </a:extLst>
                </a:gridCol>
                <a:gridCol w="777239">
                  <a:extLst>
                    <a:ext uri="{9D8B030D-6E8A-4147-A177-3AD203B41FA5}">
                      <a16:colId xmlns="" xmlns:a16="http://schemas.microsoft.com/office/drawing/2014/main"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 xmlns:a16="http://schemas.microsoft.com/office/drawing/2014/main"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7.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Nowość rezultatów prac B+R</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Wnioskodawca przedstawił wiarygodne analizy, wskazujące, że zakładane nowe lub znacząco ulepszone produkty (wyroby, usługi) lub technologie produkcji, powstałe w wyniku zakładanego wdrożenia/komercjalizacji prac B+R, nie są jeszcze dostępne lub też są dostępne, ale oferują one nowe, innowacyjne funkcjonalności co najmniej w skali rynku, na którym konkuruje przedsiębiorstwo z wyłączeniem rynku lokalnego.</a:t>
                      </a:r>
                      <a:endParaRPr lang="pl-PL" sz="15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a:lnSpc>
                          <a:spcPct val="115000"/>
                        </a:lnSpc>
                        <a:spcAft>
                          <a:spcPts val="0"/>
                        </a:spcAft>
                      </a:pPr>
                      <a:r>
                        <a:rPr lang="pl-PL" sz="1200" dirty="0">
                          <a:solidFill>
                            <a:srgbClr val="000000"/>
                          </a:solidFill>
                          <a:effectLst/>
                          <a:latin typeface="+mn-lt"/>
                          <a:ea typeface="Calibri" panose="020F0502020204030204" pitchFamily="34" charset="0"/>
                        </a:rPr>
                        <a:t>Liczba przyznanych punktów oznacza, że projekt spełnia dane kryterium w stopniu:</a:t>
                      </a:r>
                    </a:p>
                    <a:p>
                      <a:pPr marL="342900" lvl="0" indent="-342900">
                        <a:lnSpc>
                          <a:spcPct val="115000"/>
                        </a:lnSpc>
                        <a:spcAft>
                          <a:spcPts val="0"/>
                        </a:spcAft>
                        <a:buFont typeface="Symbol" panose="05050102010706020507" pitchFamily="18" charset="2"/>
                        <a:buChar char=""/>
                      </a:pPr>
                      <a:r>
                        <a:rPr lang="pl-PL" sz="1200" dirty="0">
                          <a:solidFill>
                            <a:srgbClr val="000000"/>
                          </a:solidFill>
                          <a:effectLst/>
                          <a:latin typeface="+mn-lt"/>
                          <a:ea typeface="Calibri" panose="020F0502020204030204" pitchFamily="34" charset="0"/>
                        </a:rPr>
                        <a:t>bardzo dobrym, gdy mamy do czynienia z produktami/technologiami/usługami nie występującymi na rynku, na którym konkuruje przedsiębiorstwo z wyłączeniem rynku lokalnego – 10 pkt;</a:t>
                      </a:r>
                    </a:p>
                    <a:p>
                      <a:pPr marL="342900" lvl="0" indent="-342900">
                        <a:lnSpc>
                          <a:spcPct val="115000"/>
                        </a:lnSpc>
                        <a:spcAft>
                          <a:spcPts val="0"/>
                        </a:spcAft>
                        <a:buFont typeface="Symbol" panose="05050102010706020507" pitchFamily="18" charset="2"/>
                        <a:buChar char=""/>
                      </a:pPr>
                      <a:r>
                        <a:rPr lang="pl-PL" sz="1200" dirty="0">
                          <a:solidFill>
                            <a:srgbClr val="000000"/>
                          </a:solidFill>
                          <a:effectLst/>
                          <a:latin typeface="+mn-lt"/>
                          <a:ea typeface="Calibri" panose="020F0502020204030204" pitchFamily="34" charset="0"/>
                        </a:rPr>
                        <a:t>dobrym, gdy oferowane produkty/technologie/usługi są dostępne na rynku ale zawierają nową funkcjonalność co najmniej w skali rynku, na którym konkuruje przedsiębiorstwo z wyłączeniem rynku lokalnego - 5 pkt;</a:t>
                      </a:r>
                    </a:p>
                    <a:p>
                      <a:pPr marL="342900" lvl="0" indent="-342900">
                        <a:lnSpc>
                          <a:spcPct val="115000"/>
                        </a:lnSpc>
                        <a:spcAft>
                          <a:spcPts val="0"/>
                        </a:spcAft>
                        <a:buFont typeface="Symbol" panose="05050102010706020507" pitchFamily="18" charset="2"/>
                        <a:buChar char=""/>
                      </a:pPr>
                      <a:r>
                        <a:rPr lang="pl-PL" sz="1200" dirty="0">
                          <a:solidFill>
                            <a:srgbClr val="000000"/>
                          </a:solidFill>
                          <a:effectLst/>
                          <a:latin typeface="+mn-lt"/>
                          <a:ea typeface="Calibri" panose="020F0502020204030204" pitchFamily="34" charset="0"/>
                        </a:rPr>
                        <a:t>brak informacji w tym zakresie - 0 pkt. </a:t>
                      </a: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10</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pic>
        <p:nvPicPr>
          <p:cNvPr id="4" name="Symbol zastępczy zawartości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10070" y="167092"/>
            <a:ext cx="5838877" cy="554577"/>
          </a:xfrm>
        </p:spPr>
      </p:pic>
    </p:spTree>
    <p:extLst>
      <p:ext uri="{BB962C8B-B14F-4D97-AF65-F5344CB8AC3E}">
        <p14:creationId xmlns:p14="http://schemas.microsoft.com/office/powerpoint/2010/main" val="1751856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763062587"/>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505425">
                  <a:extLst>
                    <a:ext uri="{9D8B030D-6E8A-4147-A177-3AD203B41FA5}">
                      <a16:colId xmlns="" xmlns:a16="http://schemas.microsoft.com/office/drawing/2014/main" val="20001"/>
                    </a:ext>
                  </a:extLst>
                </a:gridCol>
                <a:gridCol w="3729195">
                  <a:extLst>
                    <a:ext uri="{9D8B030D-6E8A-4147-A177-3AD203B41FA5}">
                      <a16:colId xmlns="" xmlns:a16="http://schemas.microsoft.com/office/drawing/2014/main" val="20002"/>
                    </a:ext>
                  </a:extLst>
                </a:gridCol>
                <a:gridCol w="2442408">
                  <a:extLst>
                    <a:ext uri="{9D8B030D-6E8A-4147-A177-3AD203B41FA5}">
                      <a16:colId xmlns="" xmlns:a16="http://schemas.microsoft.com/office/drawing/2014/main" val="20003"/>
                    </a:ext>
                  </a:extLst>
                </a:gridCol>
                <a:gridCol w="777239">
                  <a:extLst>
                    <a:ext uri="{9D8B030D-6E8A-4147-A177-3AD203B41FA5}">
                      <a16:colId xmlns="" xmlns:a16="http://schemas.microsoft.com/office/drawing/2014/main"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 xmlns:a16="http://schemas.microsoft.com/office/drawing/2014/main"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8.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Siedziba </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Kryterium promuje Wnioskodawców oraz jednostki naukowe posiadające na dzień ogłoszenia konkursu siedzibę na terenie województwa mazowieckiego, co zwiększy prawdopodobieństwo pozytywnego wpływu na rozwój infrastruktury B+R przyczyniając się do rozwoju ekonomicznego regionu. </a:t>
                      </a:r>
                      <a:endParaRPr lang="pl-PL" sz="13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a:lnSpc>
                          <a:spcPct val="115000"/>
                        </a:lnSpc>
                        <a:spcAft>
                          <a:spcPts val="600"/>
                        </a:spcAft>
                      </a:pPr>
                      <a:r>
                        <a:rPr lang="pl-PL" sz="1600" dirty="0">
                          <a:solidFill>
                            <a:srgbClr val="000000"/>
                          </a:solidFill>
                          <a:effectLst/>
                          <a:latin typeface="+mn-lt"/>
                          <a:ea typeface="Calibri" panose="020F0502020204030204" pitchFamily="34" charset="0"/>
                        </a:rPr>
                        <a:t>Wnioskodawca posiada siedzibę na terenie województwa mazowieckiego – 10 pkt.</a:t>
                      </a:r>
                    </a:p>
                    <a:p>
                      <a:pPr>
                        <a:lnSpc>
                          <a:spcPct val="115000"/>
                        </a:lnSpc>
                        <a:spcAft>
                          <a:spcPts val="600"/>
                        </a:spcAft>
                      </a:pPr>
                      <a:r>
                        <a:rPr lang="pl-PL" sz="1600" dirty="0">
                          <a:effectLst/>
                          <a:latin typeface="+mn-lt"/>
                          <a:ea typeface="Calibri" panose="020F0502020204030204" pitchFamily="34" charset="0"/>
                          <a:cs typeface="Times New Roman" panose="02020603050405020304" pitchFamily="18" charset="0"/>
                        </a:rPr>
                        <a:t>Jednostka naukowa posiada siedzibę na terenie województwa mazowieckiego – 10 pkt.</a:t>
                      </a:r>
                    </a:p>
                    <a:p>
                      <a:pPr>
                        <a:lnSpc>
                          <a:spcPct val="115000"/>
                        </a:lnSpc>
                        <a:spcAft>
                          <a:spcPts val="600"/>
                        </a:spcAft>
                      </a:pPr>
                      <a:r>
                        <a:rPr lang="pl-PL" sz="1600" dirty="0">
                          <a:effectLst/>
                          <a:latin typeface="+mn-lt"/>
                          <a:ea typeface="Calibri" panose="020F0502020204030204" pitchFamily="34" charset="0"/>
                          <a:cs typeface="Times New Roman" panose="02020603050405020304" pitchFamily="18" charset="0"/>
                        </a:rPr>
                        <a:t>Punkty w ramach kryterium sumują się.</a:t>
                      </a:r>
                    </a:p>
                    <a:p>
                      <a:pPr>
                        <a:lnSpc>
                          <a:spcPct val="115000"/>
                        </a:lnSpc>
                        <a:spcAft>
                          <a:spcPts val="600"/>
                        </a:spcAft>
                      </a:pPr>
                      <a:r>
                        <a:rPr lang="pl-PL" sz="1600" dirty="0">
                          <a:solidFill>
                            <a:srgbClr val="000000"/>
                          </a:solidFill>
                          <a:effectLst/>
                          <a:latin typeface="+mn-lt"/>
                          <a:ea typeface="Calibri" panose="020F0502020204030204" pitchFamily="34" charset="0"/>
                        </a:rPr>
                        <a:t>Brak spełnienia ww. warunku lub brak informacji w tym zakresie – 0 pkt.</a:t>
                      </a: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20</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pic>
        <p:nvPicPr>
          <p:cNvPr id="6" name="Symbol zastępczy zawartości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10070" y="187189"/>
            <a:ext cx="5838877" cy="554577"/>
          </a:xfrm>
        </p:spPr>
      </p:pic>
    </p:spTree>
    <p:extLst>
      <p:ext uri="{BB962C8B-B14F-4D97-AF65-F5344CB8AC3E}">
        <p14:creationId xmlns:p14="http://schemas.microsoft.com/office/powerpoint/2010/main" val="558722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179990338"/>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505425">
                  <a:extLst>
                    <a:ext uri="{9D8B030D-6E8A-4147-A177-3AD203B41FA5}">
                      <a16:colId xmlns="" xmlns:a16="http://schemas.microsoft.com/office/drawing/2014/main" val="20001"/>
                    </a:ext>
                  </a:extLst>
                </a:gridCol>
                <a:gridCol w="3729195">
                  <a:extLst>
                    <a:ext uri="{9D8B030D-6E8A-4147-A177-3AD203B41FA5}">
                      <a16:colId xmlns="" xmlns:a16="http://schemas.microsoft.com/office/drawing/2014/main" val="20002"/>
                    </a:ext>
                  </a:extLst>
                </a:gridCol>
                <a:gridCol w="2442408">
                  <a:extLst>
                    <a:ext uri="{9D8B030D-6E8A-4147-A177-3AD203B41FA5}">
                      <a16:colId xmlns="" xmlns:a16="http://schemas.microsoft.com/office/drawing/2014/main" val="20003"/>
                    </a:ext>
                  </a:extLst>
                </a:gridCol>
                <a:gridCol w="777239">
                  <a:extLst>
                    <a:ext uri="{9D8B030D-6E8A-4147-A177-3AD203B41FA5}">
                      <a16:colId xmlns="" xmlns:a16="http://schemas.microsoft.com/office/drawing/2014/main"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 xmlns:a16="http://schemas.microsoft.com/office/drawing/2014/main"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9.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Realizacja projektu w oparciu o metody projektowania </a:t>
                      </a:r>
                      <a:r>
                        <a:rPr lang="pl-PL" sz="1800" kern="1200" dirty="0" err="1" smtClean="0">
                          <a:solidFill>
                            <a:schemeClr val="dk1"/>
                          </a:solidFill>
                          <a:effectLst/>
                          <a:latin typeface="+mn-lt"/>
                          <a:ea typeface="+mn-ea"/>
                          <a:cs typeface="+mn-cs"/>
                        </a:rPr>
                        <a:t>zorientowa-nego</a:t>
                      </a:r>
                      <a:r>
                        <a:rPr lang="pl-PL" sz="1800" kern="1200" dirty="0" smtClean="0">
                          <a:solidFill>
                            <a:schemeClr val="dk1"/>
                          </a:solidFill>
                          <a:effectLst/>
                          <a:latin typeface="+mn-lt"/>
                          <a:ea typeface="+mn-ea"/>
                          <a:cs typeface="+mn-cs"/>
                        </a:rPr>
                        <a:t> na użytkownika </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Kryterium promuje projekty obejmujące włączenie końcowych użytkowników (w rozumieniu ostatecznych odbiorców produktów) w proces tworzenia nowego lub znacząco ulepszonego produktu (wyrobu, usługi) lub technologii produkcji poprzez ich udział w testowaniu, recenzowaniu, opiniowaniu, identyfikacji potrzeb w zakresie nowego rozwiązania, usługi, prototypu wyrobu.</a:t>
                      </a:r>
                      <a:endParaRPr lang="pl-PL" sz="13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zakłada włączenie końcowych użytkowników w proces tworzenia nowego lub znacząco ulepszonego produktu (wyrobu, usługi) lub technologii produkcji – 2 pkt.</a:t>
                      </a:r>
                    </a:p>
                    <a:p>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Brak spełnienia ww. warunku lub brak informacji w tym zakresie – 0 pkt.</a:t>
                      </a:r>
                      <a:endParaRPr lang="pl-PL" sz="1600" dirty="0">
                        <a:solidFill>
                          <a:srgbClr val="000000"/>
                        </a:solidFill>
                        <a:effectLst/>
                        <a:latin typeface="+mn-lt"/>
                        <a:ea typeface="Calibri" panose="020F0502020204030204" pitchFamily="34" charset="0"/>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2</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pic>
        <p:nvPicPr>
          <p:cNvPr id="4" name="Symbol zastępczy zawartości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10070" y="177141"/>
            <a:ext cx="5838877" cy="554577"/>
          </a:xfrm>
        </p:spPr>
      </p:pic>
    </p:spTree>
    <p:extLst>
      <p:ext uri="{BB962C8B-B14F-4D97-AF65-F5344CB8AC3E}">
        <p14:creationId xmlns:p14="http://schemas.microsoft.com/office/powerpoint/2010/main" val="3689259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25425" y="2025650"/>
            <a:ext cx="8545513" cy="3416300"/>
          </a:xfrm>
          <a:prstGeom prst="rect">
            <a:avLst/>
          </a:prstGeom>
          <a:noFill/>
        </p:spPr>
        <p:txBody>
          <a:bodyPr>
            <a:spAutoFit/>
          </a:bodyPr>
          <a:lstStyle/>
          <a:p>
            <a:pPr algn="ctr" eaLnBrk="0" hangingPunct="0">
              <a:defRPr/>
            </a:pPr>
            <a:r>
              <a:rPr lang="pl-PL" sz="3600" dirty="0">
                <a:latin typeface="+mn-lt"/>
              </a:rPr>
              <a:t>Kryteria szczegółowe wyboru projektów konkursowych </a:t>
            </a:r>
            <a:r>
              <a:rPr lang="pl-PL" sz="3600" dirty="0" smtClean="0">
                <a:latin typeface="+mn-lt"/>
              </a:rPr>
              <a:t>w </a:t>
            </a:r>
            <a:r>
              <a:rPr lang="pl-PL" sz="3600" dirty="0">
                <a:latin typeface="+mn-lt"/>
              </a:rPr>
              <a:t>ramach Regionalnego Programu Operacyjnego Województwa Mazowieckiego na lata 2014 – 2020 </a:t>
            </a:r>
            <a:r>
              <a:rPr lang="pl-PL" sz="3600" dirty="0" smtClean="0">
                <a:latin typeface="+mn-lt"/>
              </a:rPr>
              <a:t/>
            </a:r>
            <a:br>
              <a:rPr lang="pl-PL" sz="3600" dirty="0" smtClean="0">
                <a:latin typeface="+mn-lt"/>
              </a:rPr>
            </a:br>
            <a:r>
              <a:rPr lang="pl-PL" sz="3600" dirty="0" smtClean="0">
                <a:latin typeface="+mn-lt"/>
              </a:rPr>
              <a:t>ze </a:t>
            </a:r>
            <a:r>
              <a:rPr lang="pl-PL" sz="3600" dirty="0">
                <a:latin typeface="+mn-lt"/>
              </a:rPr>
              <a:t>środków </a:t>
            </a:r>
            <a:r>
              <a:rPr lang="pl-PL" sz="3600" dirty="0" smtClean="0">
                <a:latin typeface="+mn-lt"/>
              </a:rPr>
              <a:t>EFRR</a:t>
            </a:r>
          </a:p>
          <a:p>
            <a:pPr algn="ctr" eaLnBrk="0" hangingPunct="0">
              <a:defRPr/>
            </a:pPr>
            <a:r>
              <a:rPr lang="pl-PL" sz="3600" dirty="0" smtClean="0">
                <a:latin typeface="+mn-lt"/>
              </a:rPr>
              <a:t>Działanie 1.2</a:t>
            </a:r>
            <a:endParaRPr lang="pl-PL" sz="3600" dirty="0">
              <a:latin typeface="+mn-lt"/>
            </a:endParaRPr>
          </a:p>
        </p:txBody>
      </p:sp>
      <p:pic>
        <p:nvPicPr>
          <p:cNvPr id="3" name="Symbol zastępczy zawartości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62779" y="197238"/>
            <a:ext cx="5838877" cy="554577"/>
          </a:xfrm>
        </p:spPr>
      </p:pic>
    </p:spTree>
    <p:extLst>
      <p:ext uri="{BB962C8B-B14F-4D97-AF65-F5344CB8AC3E}">
        <p14:creationId xmlns:p14="http://schemas.microsoft.com/office/powerpoint/2010/main" val="561008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751669133"/>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505425">
                  <a:extLst>
                    <a:ext uri="{9D8B030D-6E8A-4147-A177-3AD203B41FA5}">
                      <a16:colId xmlns="" xmlns:a16="http://schemas.microsoft.com/office/drawing/2014/main" val="20001"/>
                    </a:ext>
                  </a:extLst>
                </a:gridCol>
                <a:gridCol w="3729195">
                  <a:extLst>
                    <a:ext uri="{9D8B030D-6E8A-4147-A177-3AD203B41FA5}">
                      <a16:colId xmlns="" xmlns:a16="http://schemas.microsoft.com/office/drawing/2014/main" val="20002"/>
                    </a:ext>
                  </a:extLst>
                </a:gridCol>
                <a:gridCol w="2442408">
                  <a:extLst>
                    <a:ext uri="{9D8B030D-6E8A-4147-A177-3AD203B41FA5}">
                      <a16:colId xmlns="" xmlns:a16="http://schemas.microsoft.com/office/drawing/2014/main" val="20003"/>
                    </a:ext>
                  </a:extLst>
                </a:gridCol>
                <a:gridCol w="777239">
                  <a:extLst>
                    <a:ext uri="{9D8B030D-6E8A-4147-A177-3AD203B41FA5}">
                      <a16:colId xmlns="" xmlns:a16="http://schemas.microsoft.com/office/drawing/2014/main"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 xmlns:a16="http://schemas.microsoft.com/office/drawing/2014/main"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10.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Promowanie </a:t>
                      </a:r>
                      <a:r>
                        <a:rPr lang="pl-PL" sz="1800" kern="1200" dirty="0" err="1" smtClean="0">
                          <a:solidFill>
                            <a:schemeClr val="dk1"/>
                          </a:solidFill>
                          <a:effectLst/>
                          <a:latin typeface="+mn-lt"/>
                          <a:ea typeface="+mn-ea"/>
                          <a:cs typeface="+mn-cs"/>
                        </a:rPr>
                        <a:t>niskoemisyj-ności</a:t>
                      </a:r>
                      <a:r>
                        <a:rPr lang="pl-PL" sz="1800" kern="1200" dirty="0" smtClean="0">
                          <a:solidFill>
                            <a:schemeClr val="dk1"/>
                          </a:solidFill>
                          <a:effectLst/>
                          <a:latin typeface="+mn-lt"/>
                          <a:ea typeface="+mn-ea"/>
                          <a:cs typeface="+mn-cs"/>
                        </a:rPr>
                        <a:t>, oszczędności energii i efektywnego wykorzystania zasobów naturalnych</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250" kern="1200" dirty="0" smtClean="0">
                          <a:solidFill>
                            <a:schemeClr val="dk1"/>
                          </a:solidFill>
                          <a:effectLst/>
                          <a:latin typeface="+mn-lt"/>
                          <a:ea typeface="+mn-ea"/>
                          <a:cs typeface="+mn-cs"/>
                        </a:rPr>
                        <a:t>Zgodnie z RPO WM 2014-2020, promowane są projekty, w których Wnioskodawca udowodni, że:</a:t>
                      </a:r>
                    </a:p>
                    <a:p>
                      <a:pPr marL="285750" lvl="0" indent="-285750">
                        <a:buFont typeface="Arial" panose="020B0604020202020204" pitchFamily="34" charset="0"/>
                        <a:buChar char="•"/>
                      </a:pPr>
                      <a:r>
                        <a:rPr lang="pl-PL" sz="1250" kern="1200" dirty="0" smtClean="0">
                          <a:solidFill>
                            <a:schemeClr val="dk1"/>
                          </a:solidFill>
                          <a:effectLst/>
                          <a:latin typeface="+mn-lt"/>
                          <a:ea typeface="+mn-ea"/>
                          <a:cs typeface="+mn-cs"/>
                        </a:rPr>
                        <a:t>sposób realizacji projektu zapewnia wybór rozwiązań/metod eksploatacji urządzeń/sposobów realizacji prac B+R, mających pozytywny wpływ na ochronę środowiska, w szczególności poprzez dokonywanie zakupów dostaw i usług niezbędnych do realizacji projektu, w oparciu o wybór ofert (dostaw i usług) najbardziej korzystnych pod względem gospodarczym i zarazem najbardziej korzystnych, gdy chodzi o oddziaływanie na środowisko (np. mniejsza energochłonność, zużycie wody, wykorzystanie materiałów pochodzących z recyclingu etc.),</a:t>
                      </a:r>
                    </a:p>
                    <a:p>
                      <a:pPr marL="285750" indent="-285750">
                        <a:buFont typeface="Arial" panose="020B0604020202020204" pitchFamily="34" charset="0"/>
                        <a:buChar char="•"/>
                      </a:pPr>
                      <a:r>
                        <a:rPr lang="pl-PL" sz="1250" kern="1200" dirty="0" smtClean="0">
                          <a:solidFill>
                            <a:schemeClr val="dk1"/>
                          </a:solidFill>
                          <a:effectLst/>
                          <a:latin typeface="+mn-lt"/>
                          <a:ea typeface="+mn-ea"/>
                          <a:cs typeface="+mn-cs"/>
                        </a:rPr>
                        <a:t>przewidywanym rezultatem projektu jest powstanie rozwiązania (produktu/technologii/usługi) pozytywnie oddziałującego na ochronę środowiska; dotyczy to w szczególności projektów dotyczących następujących obszarów: czyste procesy, materiały i produkty, produkcja czystej energii, wykorzystanie odpadów w procesie produkcyjnym, zamknięcie obiegu wodnego i ściekowego w ramach projektu etc.</a:t>
                      </a:r>
                      <a:endParaRPr lang="pl-PL" sz="125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Spełnienie każdego z warunków – 2 pkt.</a:t>
                      </a:r>
                    </a:p>
                    <a:p>
                      <a:r>
                        <a:rPr lang="pl-PL" sz="1800" kern="1200" dirty="0" smtClean="0">
                          <a:solidFill>
                            <a:schemeClr val="dk1"/>
                          </a:solidFill>
                          <a:effectLst/>
                          <a:latin typeface="+mn-lt"/>
                          <a:ea typeface="+mn-ea"/>
                          <a:cs typeface="+mn-cs"/>
                        </a:rPr>
                        <a:t>Punkty w ramach kryterium sumują się.</a:t>
                      </a:r>
                    </a:p>
                    <a:p>
                      <a:r>
                        <a:rPr lang="pl-PL" sz="1800" kern="1200" dirty="0" smtClean="0">
                          <a:solidFill>
                            <a:schemeClr val="dk1"/>
                          </a:solidFill>
                          <a:effectLst/>
                          <a:latin typeface="+mn-lt"/>
                          <a:ea typeface="+mn-ea"/>
                          <a:cs typeface="+mn-cs"/>
                        </a:rPr>
                        <a:t>Brak spełnienia ww. warunków lub brak informacji w tym zakresie – 0 pkt.</a:t>
                      </a:r>
                      <a:endParaRPr lang="pl-PL" sz="1600" dirty="0">
                        <a:solidFill>
                          <a:srgbClr val="000000"/>
                        </a:solidFill>
                        <a:effectLst/>
                        <a:latin typeface="+mn-lt"/>
                        <a:ea typeface="Calibri" panose="020F0502020204030204" pitchFamily="34" charset="0"/>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4</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pic>
        <p:nvPicPr>
          <p:cNvPr id="4" name="Symbol zastępczy zawartości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10070" y="187189"/>
            <a:ext cx="5838877" cy="554577"/>
          </a:xfrm>
        </p:spPr>
      </p:pic>
    </p:spTree>
    <p:extLst>
      <p:ext uri="{BB962C8B-B14F-4D97-AF65-F5344CB8AC3E}">
        <p14:creationId xmlns:p14="http://schemas.microsoft.com/office/powerpoint/2010/main" val="2718997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1476375"/>
          </a:xfrm>
          <a:prstGeom prst="rect">
            <a:avLst/>
          </a:prstGeom>
        </p:spPr>
        <p:txBody>
          <a:bodyPr>
            <a:spAutoFit/>
          </a:bodyPr>
          <a:lstStyle/>
          <a:p>
            <a:pPr algn="ctr">
              <a:defRPr/>
            </a:pPr>
            <a:r>
              <a:rPr lang="pl-PL" altLang="pl-PL" dirty="0">
                <a:latin typeface="+mn-lt"/>
              </a:rPr>
              <a:t>Departament Rozwoju Regionalnego i Funduszy Europejskich </a:t>
            </a:r>
          </a:p>
          <a:p>
            <a:pPr algn="ctr">
              <a:defRPr/>
            </a:pPr>
            <a:r>
              <a:rPr lang="pl-PL" altLang="pl-PL" dirty="0">
                <a:latin typeface="+mn-lt"/>
              </a:rPr>
              <a:t>UMWM w Warszawie</a:t>
            </a:r>
          </a:p>
          <a:p>
            <a:pPr algn="ctr">
              <a:defRPr/>
            </a:pPr>
            <a:r>
              <a:rPr lang="pl-PL" altLang="pl-PL" dirty="0">
                <a:latin typeface="+mn-lt"/>
              </a:rPr>
              <a:t>al. Solidarności 61</a:t>
            </a:r>
          </a:p>
          <a:p>
            <a:pPr algn="ctr">
              <a:defRPr/>
            </a:pPr>
            <a:r>
              <a:rPr lang="pl-PL" altLang="pl-PL" dirty="0">
                <a:latin typeface="+mn-lt"/>
              </a:rPr>
              <a:t>03-402 Warszawa</a:t>
            </a:r>
          </a:p>
          <a:p>
            <a:pPr algn="ctr">
              <a:defRPr/>
            </a:pPr>
            <a:r>
              <a:rPr lang="pl-PL" altLang="pl-PL" dirty="0">
                <a:latin typeface="+mn-lt"/>
              </a:rPr>
              <a:t>dsrr@mazovia.pl</a:t>
            </a:r>
          </a:p>
        </p:txBody>
      </p:sp>
      <p:sp>
        <p:nvSpPr>
          <p:cNvPr id="6" name="Prostokąt 5"/>
          <p:cNvSpPr/>
          <p:nvPr/>
        </p:nvSpPr>
        <p:spPr>
          <a:xfrm>
            <a:off x="0" y="2401888"/>
            <a:ext cx="9144000" cy="831850"/>
          </a:xfrm>
          <a:prstGeom prst="rect">
            <a:avLst/>
          </a:prstGeom>
        </p:spPr>
        <p:txBody>
          <a:bodyPr>
            <a:spAutoFit/>
          </a:bodyPr>
          <a:lstStyle/>
          <a:p>
            <a:pPr algn="ctr" eaLnBrk="0" hangingPunct="0">
              <a:defRPr/>
            </a:pPr>
            <a:r>
              <a:rPr lang="pl-PL" sz="2400" dirty="0">
                <a:latin typeface="+mn-lt"/>
              </a:rPr>
              <a:t>Dziękuję za uwagę!</a:t>
            </a:r>
            <a:br>
              <a:rPr lang="pl-PL" sz="2400" dirty="0">
                <a:latin typeface="+mn-lt"/>
              </a:rPr>
            </a:br>
            <a:endParaRPr lang="pl-PL" sz="2400" dirty="0">
              <a:latin typeface="+mn-lt"/>
            </a:endParaRPr>
          </a:p>
        </p:txBody>
      </p:sp>
      <p:pic>
        <p:nvPicPr>
          <p:cNvPr id="7" name="Symbol zastępczy zawartości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13021" y="197238"/>
            <a:ext cx="5838877" cy="55457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88487" y="2561678"/>
            <a:ext cx="8545513" cy="1018740"/>
          </a:xfrm>
          <a:prstGeom prst="rect">
            <a:avLst/>
          </a:prstGeom>
          <a:noFill/>
        </p:spPr>
        <p:txBody>
          <a:bodyPr>
            <a:spAutoFit/>
          </a:bodyPr>
          <a:lstStyle/>
          <a:p>
            <a:pPr algn="ctr"/>
            <a:r>
              <a:rPr lang="pl-PL" sz="2800" b="1" dirty="0"/>
              <a:t>D</a:t>
            </a:r>
            <a:r>
              <a:rPr lang="pl-PL" sz="2800" b="1" dirty="0" smtClean="0"/>
              <a:t>ziałanie 1.2</a:t>
            </a:r>
            <a:endParaRPr lang="pl-PL" sz="2800" b="1" dirty="0"/>
          </a:p>
          <a:p>
            <a:pPr algn="ctr">
              <a:lnSpc>
                <a:spcPct val="115000"/>
              </a:lnSpc>
              <a:spcAft>
                <a:spcPts val="1000"/>
              </a:spcAft>
            </a:pPr>
            <a:r>
              <a:rPr lang="pl-PL" sz="2800" dirty="0" smtClean="0"/>
              <a:t>Typ </a:t>
            </a:r>
            <a:r>
              <a:rPr lang="pl-PL" sz="2800" dirty="0"/>
              <a:t>projektu </a:t>
            </a:r>
            <a:r>
              <a:rPr lang="pl-PL" sz="2800" dirty="0" smtClean="0"/>
              <a:t>– </a:t>
            </a:r>
            <a:r>
              <a:rPr lang="pl-PL" sz="2800" dirty="0" smtClean="0"/>
              <a:t>Projekty badawczo-rozwojowe</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Symbol zastępczy zawartości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3117" y="146996"/>
            <a:ext cx="5838877" cy="554577"/>
          </a:xfrm>
        </p:spPr>
      </p:pic>
    </p:spTree>
    <p:extLst>
      <p:ext uri="{BB962C8B-B14F-4D97-AF65-F5344CB8AC3E}">
        <p14:creationId xmlns:p14="http://schemas.microsoft.com/office/powerpoint/2010/main" val="2182828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804911510"/>
              </p:ext>
            </p:extLst>
          </p:nvPr>
        </p:nvGraphicFramePr>
        <p:xfrm>
          <a:off x="77724" y="1486644"/>
          <a:ext cx="8971223" cy="5273040"/>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615957">
                  <a:extLst>
                    <a:ext uri="{9D8B030D-6E8A-4147-A177-3AD203B41FA5}">
                      <a16:colId xmlns="" xmlns:a16="http://schemas.microsoft.com/office/drawing/2014/main" val="20001"/>
                    </a:ext>
                  </a:extLst>
                </a:gridCol>
                <a:gridCol w="4662436">
                  <a:extLst>
                    <a:ext uri="{9D8B030D-6E8A-4147-A177-3AD203B41FA5}">
                      <a16:colId xmlns="" xmlns:a16="http://schemas.microsoft.com/office/drawing/2014/main" val="20002"/>
                    </a:ext>
                  </a:extLst>
                </a:gridCol>
                <a:gridCol w="1095270">
                  <a:extLst>
                    <a:ext uri="{9D8B030D-6E8A-4147-A177-3AD203B41FA5}">
                      <a16:colId xmlns="" xmlns:a16="http://schemas.microsoft.com/office/drawing/2014/main" val="20003"/>
                    </a:ext>
                  </a:extLst>
                </a:gridCol>
                <a:gridCol w="1080604">
                  <a:extLst>
                    <a:ext uri="{9D8B030D-6E8A-4147-A177-3AD203B41FA5}">
                      <a16:colId xmlns="" xmlns:a16="http://schemas.microsoft.com/office/drawing/2014/main" val="20004"/>
                    </a:ext>
                  </a:extLst>
                </a:gridCol>
              </a:tblGrid>
              <a:tr h="546621">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Ocena kryterium</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Możliwość uzupełnienia</a:t>
                      </a:r>
                      <a:endParaRPr lang="pl-PL" sz="1200" dirty="0" smtClean="0">
                        <a:latin typeface="+mn-lt"/>
                      </a:endParaRPr>
                    </a:p>
                  </a:txBody>
                  <a:tcPr anchor="ctr"/>
                </a:tc>
                <a:extLst>
                  <a:ext uri="{0D108BD9-81ED-4DB2-BD59-A6C34878D82A}">
                    <a16:rowId xmlns="" xmlns:a16="http://schemas.microsoft.com/office/drawing/2014/main" val="10000"/>
                  </a:ext>
                </a:extLst>
              </a:tr>
              <a:tr h="2287526">
                <a:tc>
                  <a:txBody>
                    <a:bodyPr/>
                    <a:lstStyle/>
                    <a:p>
                      <a:pPr algn="ctr">
                        <a:lnSpc>
                          <a:spcPct val="115000"/>
                        </a:lnSpc>
                        <a:spcAft>
                          <a:spcPts val="0"/>
                        </a:spcAft>
                      </a:pPr>
                      <a:r>
                        <a:rPr lang="pl-PL" sz="1800" b="1" dirty="0" smtClean="0">
                          <a:effectLst/>
                          <a:latin typeface="+mn-lt"/>
                          <a:ea typeface="Calibri"/>
                          <a:cs typeface="Times New Roman"/>
                        </a:rPr>
                        <a:t>1.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smtClean="0">
                          <a:solidFill>
                            <a:schemeClr val="dk1"/>
                          </a:solidFill>
                          <a:effectLst/>
                          <a:latin typeface="+mn-lt"/>
                          <a:ea typeface="+mn-ea"/>
                          <a:cs typeface="+mn-cs"/>
                        </a:rPr>
                        <a:t>Potencjał Wnioskodawcy</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600" kern="1200" dirty="0" smtClean="0">
                          <a:solidFill>
                            <a:schemeClr val="dk1"/>
                          </a:solidFill>
                          <a:effectLst/>
                          <a:latin typeface="+mn-lt"/>
                          <a:ea typeface="+mn-ea"/>
                          <a:cs typeface="+mn-cs"/>
                        </a:rPr>
                        <a:t>Wnioskodawca w ramach ocenianego kryterium wykazuje potencjał do prowadzenia prac badawczo-rozwojowych przewidzianych w projekcie. W szczególności ocenie będzie poddane czy:</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dotychczasowe doświadczenie Wnioskodawcy lub/i Partnera w prowadzeniu prac badawczo-rozwojowych (samodzielnie lub na zlecenie) pozwolą na merytoryczną i terminową realizację projektu,</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Wnioskodawca lub/i Partner zapewniają zasoby kadrowe, w tym kluczowy personel zaangażowany w realizację projektu oraz zasoby rzeczowe, w tym infrastrukturę naukowo – badawczą (pomieszczenia, aparatura naukowo – badawcza oraz inne wyposażenie niezbędne do realizacji prac w projekcie), które pozwolą na merytoryczną i terminową realizację projektu. </a:t>
                      </a:r>
                    </a:p>
                    <a:p>
                      <a:r>
                        <a:rPr lang="pl-PL" sz="1600" kern="1200" dirty="0" smtClean="0">
                          <a:solidFill>
                            <a:schemeClr val="dk1"/>
                          </a:solidFill>
                          <a:effectLst/>
                          <a:latin typeface="+mn-lt"/>
                          <a:ea typeface="+mn-ea"/>
                          <a:cs typeface="+mn-cs"/>
                        </a:rPr>
                        <a:t>Wnioskodawca musi opisać zasoby, które są niezbędne dla realizacji projektu oraz podać uzasadnienie. </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algn="ctr"/>
                      <a:r>
                        <a:rPr lang="pl-PL" sz="1800" kern="1200" dirty="0" smtClean="0">
                          <a:solidFill>
                            <a:schemeClr val="dk1"/>
                          </a:solidFill>
                          <a:effectLst/>
                          <a:latin typeface="+mn-lt"/>
                          <a:ea typeface="+mn-ea"/>
                          <a:cs typeface="+mn-cs"/>
                        </a:rPr>
                        <a:t>0/1</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kern="1200" dirty="0" smtClean="0">
                          <a:solidFill>
                            <a:schemeClr val="dk1"/>
                          </a:solidFill>
                          <a:effectLst/>
                          <a:latin typeface="+mn-lt"/>
                          <a:ea typeface="+mn-ea"/>
                          <a:cs typeface="+mn-cs"/>
                        </a:rPr>
                        <a:t>TAK</a:t>
                      </a:r>
                      <a:endParaRPr lang="pl-PL" sz="1800" b="1"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14191"/>
            <a:ext cx="2074479"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a:t>
            </a:r>
            <a:r>
              <a:rPr lang="pl-PL" b="1" dirty="0">
                <a:latin typeface="Calibri" pitchFamily="34" charset="0"/>
                <a:cs typeface="Calibri" pitchFamily="34" charset="0"/>
              </a:rPr>
              <a:t>DOSTĘPU</a:t>
            </a:r>
            <a:endParaRPr lang="pl-PL" dirty="0">
              <a:latin typeface="Calibri" pitchFamily="34" charset="0"/>
            </a:endParaRPr>
          </a:p>
        </p:txBody>
      </p:sp>
      <p:pic>
        <p:nvPicPr>
          <p:cNvPr id="4" name="Symbol zastępczy zawartości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0070" y="217335"/>
            <a:ext cx="5838877" cy="554577"/>
          </a:xfrm>
        </p:spPr>
      </p:pic>
    </p:spTree>
    <p:extLst>
      <p:ext uri="{BB962C8B-B14F-4D97-AF65-F5344CB8AC3E}">
        <p14:creationId xmlns:p14="http://schemas.microsoft.com/office/powerpoint/2010/main" val="948763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457156154"/>
              </p:ext>
            </p:extLst>
          </p:nvPr>
        </p:nvGraphicFramePr>
        <p:xfrm>
          <a:off x="77724" y="1486643"/>
          <a:ext cx="8971223" cy="5197999"/>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615957">
                  <a:extLst>
                    <a:ext uri="{9D8B030D-6E8A-4147-A177-3AD203B41FA5}">
                      <a16:colId xmlns="" xmlns:a16="http://schemas.microsoft.com/office/drawing/2014/main" val="20001"/>
                    </a:ext>
                  </a:extLst>
                </a:gridCol>
                <a:gridCol w="4662436">
                  <a:extLst>
                    <a:ext uri="{9D8B030D-6E8A-4147-A177-3AD203B41FA5}">
                      <a16:colId xmlns="" xmlns:a16="http://schemas.microsoft.com/office/drawing/2014/main" val="20002"/>
                    </a:ext>
                  </a:extLst>
                </a:gridCol>
                <a:gridCol w="1095270">
                  <a:extLst>
                    <a:ext uri="{9D8B030D-6E8A-4147-A177-3AD203B41FA5}">
                      <a16:colId xmlns="" xmlns:a16="http://schemas.microsoft.com/office/drawing/2014/main" val="20003"/>
                    </a:ext>
                  </a:extLst>
                </a:gridCol>
                <a:gridCol w="1080604">
                  <a:extLst>
                    <a:ext uri="{9D8B030D-6E8A-4147-A177-3AD203B41FA5}">
                      <a16:colId xmlns="" xmlns:a16="http://schemas.microsoft.com/office/drawing/2014/main" val="20004"/>
                    </a:ext>
                  </a:extLst>
                </a:gridCol>
              </a:tblGrid>
              <a:tr h="108319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Ocena kryterium</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Możliwość uzupełnienia</a:t>
                      </a:r>
                      <a:endParaRPr lang="pl-PL" sz="1200" dirty="0" smtClean="0">
                        <a:latin typeface="+mn-lt"/>
                      </a:endParaRPr>
                    </a:p>
                  </a:txBody>
                  <a:tcPr anchor="ctr"/>
                </a:tc>
                <a:extLst>
                  <a:ext uri="{0D108BD9-81ED-4DB2-BD59-A6C34878D82A}">
                    <a16:rowId xmlns="" xmlns:a16="http://schemas.microsoft.com/office/drawing/2014/main" val="10000"/>
                  </a:ext>
                </a:extLst>
              </a:tr>
              <a:tr h="3871150">
                <a:tc>
                  <a:txBody>
                    <a:bodyPr/>
                    <a:lstStyle/>
                    <a:p>
                      <a:pPr algn="ctr">
                        <a:lnSpc>
                          <a:spcPct val="115000"/>
                        </a:lnSpc>
                        <a:spcAft>
                          <a:spcPts val="0"/>
                        </a:spcAft>
                      </a:pPr>
                      <a:r>
                        <a:rPr lang="pl-PL" sz="1800" b="1" dirty="0" smtClean="0">
                          <a:effectLst/>
                          <a:latin typeface="+mn-lt"/>
                          <a:ea typeface="Calibri"/>
                          <a:cs typeface="Times New Roman"/>
                        </a:rPr>
                        <a:t>2.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smtClean="0">
                          <a:solidFill>
                            <a:schemeClr val="dk1"/>
                          </a:solidFill>
                          <a:effectLst/>
                          <a:latin typeface="+mn-lt"/>
                          <a:ea typeface="+mn-ea"/>
                          <a:cs typeface="+mn-cs"/>
                        </a:rPr>
                        <a:t>Regionalna inteligentna specjalizacja i priorytetowe kierunki badań</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Zgodnie z RPO WM 2014-2020 w ramach kryterium:</a:t>
                      </a:r>
                    </a:p>
                    <a:p>
                      <a:pPr marL="285750" lvl="0" indent="-285750">
                        <a:buFont typeface="Arial" panose="020B0604020202020204" pitchFamily="34" charset="0"/>
                        <a:buChar char="•"/>
                      </a:pPr>
                      <a:r>
                        <a:rPr lang="pl-PL" sz="1800" kern="1200" dirty="0" smtClean="0">
                          <a:solidFill>
                            <a:schemeClr val="dk1"/>
                          </a:solidFill>
                          <a:effectLst/>
                          <a:latin typeface="+mn-lt"/>
                          <a:ea typeface="+mn-ea"/>
                          <a:cs typeface="+mn-cs"/>
                        </a:rPr>
                        <a:t>oceniana będzie zgodność projektu z kierunkami rozwoju innowacyjności w województwie mazowieckim wskazanymi poprzez obszary inteligentnej specjalizacji (załącznik nr 1 do Regionalnej Strategii Innowacji dla Mazowsza do 2020 roku), </a:t>
                      </a:r>
                    </a:p>
                    <a:p>
                      <a:pPr marL="285750" indent="-285750">
                        <a:buFont typeface="Arial" panose="020B0604020202020204" pitchFamily="34" charset="0"/>
                        <a:buChar char="•"/>
                      </a:pPr>
                      <a:r>
                        <a:rPr lang="pl-PL" sz="1800" kern="1200" dirty="0" smtClean="0">
                          <a:solidFill>
                            <a:schemeClr val="dk1"/>
                          </a:solidFill>
                          <a:effectLst/>
                          <a:latin typeface="+mn-lt"/>
                          <a:ea typeface="+mn-ea"/>
                          <a:cs typeface="+mn-cs"/>
                        </a:rPr>
                        <a:t>weryfikowane będzie czy projekt przewiduje bezpośrednią realizację co najmniej jednego celu badawczego określonego dla co najmniej jednego z priorytetowych kierunków badań w ramach inteligentnej specjalizacji województwa mazowieckiego (załącznik Regulaminu konkursu).</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0/1</a:t>
                      </a:r>
                    </a:p>
                    <a:p>
                      <a:pPr algn="ct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TAK</a:t>
                      </a:r>
                      <a:endParaRPr lang="pl-PL" sz="1800" b="1" kern="1200" dirty="0" smtClean="0">
                        <a:solidFill>
                          <a:schemeClr val="dk1"/>
                        </a:solidFill>
                        <a:effectLst/>
                        <a:latin typeface="+mn-lt"/>
                        <a:ea typeface="Calibri"/>
                        <a:cs typeface="Times New Roman"/>
                      </a:endParaRPr>
                    </a:p>
                    <a:p>
                      <a:pPr marL="0" algn="ctr" defTabSz="914400" rtl="0" eaLnBrk="1" latinLnBrk="0" hangingPunct="1">
                        <a:lnSpc>
                          <a:spcPct val="115000"/>
                        </a:lnSpc>
                        <a:spcAft>
                          <a:spcPts val="0"/>
                        </a:spcAft>
                      </a:pPr>
                      <a:endParaRPr lang="pl-PL" sz="1800" b="1"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14191"/>
            <a:ext cx="2074479"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a:t>
            </a:r>
            <a:r>
              <a:rPr lang="pl-PL" b="1" dirty="0">
                <a:latin typeface="Calibri" pitchFamily="34" charset="0"/>
                <a:cs typeface="Calibri" pitchFamily="34" charset="0"/>
              </a:rPr>
              <a:t>DOSTĘPU</a:t>
            </a:r>
            <a:endParaRPr lang="pl-PL" dirty="0">
              <a:latin typeface="Calibri" pitchFamily="34" charset="0"/>
            </a:endParaRPr>
          </a:p>
        </p:txBody>
      </p:sp>
      <p:pic>
        <p:nvPicPr>
          <p:cNvPr id="4" name="Symbol zastępczy zawartości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0070" y="187189"/>
            <a:ext cx="5838877" cy="554577"/>
          </a:xfrm>
        </p:spPr>
      </p:pic>
    </p:spTree>
    <p:extLst>
      <p:ext uri="{BB962C8B-B14F-4D97-AF65-F5344CB8AC3E}">
        <p14:creationId xmlns:p14="http://schemas.microsoft.com/office/powerpoint/2010/main" val="214703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748199671"/>
              </p:ext>
            </p:extLst>
          </p:nvPr>
        </p:nvGraphicFramePr>
        <p:xfrm>
          <a:off x="77724" y="1486643"/>
          <a:ext cx="8971223" cy="5060839"/>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615957">
                  <a:extLst>
                    <a:ext uri="{9D8B030D-6E8A-4147-A177-3AD203B41FA5}">
                      <a16:colId xmlns="" xmlns:a16="http://schemas.microsoft.com/office/drawing/2014/main" val="20001"/>
                    </a:ext>
                  </a:extLst>
                </a:gridCol>
                <a:gridCol w="4662436">
                  <a:extLst>
                    <a:ext uri="{9D8B030D-6E8A-4147-A177-3AD203B41FA5}">
                      <a16:colId xmlns="" xmlns:a16="http://schemas.microsoft.com/office/drawing/2014/main" val="20002"/>
                    </a:ext>
                  </a:extLst>
                </a:gridCol>
                <a:gridCol w="1095270">
                  <a:extLst>
                    <a:ext uri="{9D8B030D-6E8A-4147-A177-3AD203B41FA5}">
                      <a16:colId xmlns="" xmlns:a16="http://schemas.microsoft.com/office/drawing/2014/main" val="20003"/>
                    </a:ext>
                  </a:extLst>
                </a:gridCol>
                <a:gridCol w="1080604">
                  <a:extLst>
                    <a:ext uri="{9D8B030D-6E8A-4147-A177-3AD203B41FA5}">
                      <a16:colId xmlns="" xmlns:a16="http://schemas.microsoft.com/office/drawing/2014/main" val="20004"/>
                    </a:ext>
                  </a:extLst>
                </a:gridCol>
              </a:tblGrid>
              <a:tr h="108319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Ocena kryterium</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Możliwość uzupełnienia</a:t>
                      </a:r>
                      <a:endParaRPr lang="pl-PL" sz="1200" dirty="0" smtClean="0">
                        <a:latin typeface="+mn-lt"/>
                      </a:endParaRPr>
                    </a:p>
                  </a:txBody>
                  <a:tcPr anchor="ctr"/>
                </a:tc>
                <a:extLst>
                  <a:ext uri="{0D108BD9-81ED-4DB2-BD59-A6C34878D82A}">
                    <a16:rowId xmlns="" xmlns:a16="http://schemas.microsoft.com/office/drawing/2014/main" val="10000"/>
                  </a:ext>
                </a:extLst>
              </a:tr>
              <a:tr h="3871150">
                <a:tc>
                  <a:txBody>
                    <a:bodyPr/>
                    <a:lstStyle/>
                    <a:p>
                      <a:pPr algn="ctr">
                        <a:lnSpc>
                          <a:spcPct val="115000"/>
                        </a:lnSpc>
                        <a:spcAft>
                          <a:spcPts val="0"/>
                        </a:spcAft>
                      </a:pPr>
                      <a:r>
                        <a:rPr lang="pl-PL" sz="1800" b="1" dirty="0" smtClean="0">
                          <a:effectLst/>
                          <a:latin typeface="+mn-lt"/>
                          <a:ea typeface="Calibri"/>
                          <a:cs typeface="Times New Roman"/>
                        </a:rPr>
                        <a:t>3.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smtClean="0">
                          <a:solidFill>
                            <a:schemeClr val="dk1"/>
                          </a:solidFill>
                          <a:effectLst/>
                          <a:latin typeface="+mn-lt"/>
                          <a:ea typeface="+mn-ea"/>
                          <a:cs typeface="+mn-cs"/>
                        </a:rPr>
                        <a:t>Prace B+R </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Prace B+R ujęte w projekcie obejmują jedynie badania przemysłowe</a:t>
                      </a:r>
                      <a:r>
                        <a:rPr lang="pl-PL" sz="1000" kern="1200" dirty="0" smtClean="0">
                          <a:solidFill>
                            <a:schemeClr val="dk1"/>
                          </a:solidFill>
                          <a:effectLst/>
                          <a:latin typeface="+mn-lt"/>
                          <a:ea typeface="+mn-ea"/>
                          <a:cs typeface="+mn-cs"/>
                        </a:rPr>
                        <a:t>1</a:t>
                      </a:r>
                      <a:r>
                        <a:rPr lang="pl-PL" sz="1800" kern="1200" dirty="0" smtClean="0">
                          <a:solidFill>
                            <a:schemeClr val="dk1"/>
                          </a:solidFill>
                          <a:effectLst/>
                          <a:latin typeface="+mn-lt"/>
                          <a:ea typeface="+mn-ea"/>
                          <a:cs typeface="+mn-cs"/>
                        </a:rPr>
                        <a:t> i prace rozwojowe</a:t>
                      </a:r>
                      <a:r>
                        <a:rPr lang="pl-PL" sz="1000" kern="1200" dirty="0" smtClean="0">
                          <a:solidFill>
                            <a:schemeClr val="dk1"/>
                          </a:solidFill>
                          <a:effectLst/>
                          <a:latin typeface="+mn-lt"/>
                          <a:ea typeface="+mn-ea"/>
                          <a:cs typeface="+mn-cs"/>
                        </a:rPr>
                        <a:t>2</a:t>
                      </a:r>
                      <a:r>
                        <a:rPr lang="pl-PL" sz="1800" kern="1200" dirty="0" smtClean="0">
                          <a:solidFill>
                            <a:schemeClr val="dk1"/>
                          </a:solidFill>
                          <a:effectLst/>
                          <a:latin typeface="+mn-lt"/>
                          <a:ea typeface="+mn-ea"/>
                          <a:cs typeface="+mn-cs"/>
                        </a:rPr>
                        <a:t> lub prace rozwojowe.</a:t>
                      </a:r>
                    </a:p>
                    <a:p>
                      <a:r>
                        <a:rPr lang="pl-PL" sz="900" kern="1200" dirty="0" smtClean="0">
                          <a:solidFill>
                            <a:schemeClr val="dk1"/>
                          </a:solidFill>
                          <a:effectLst/>
                          <a:latin typeface="+mn-lt"/>
                          <a:ea typeface="+mn-ea"/>
                          <a:cs typeface="+mn-cs"/>
                        </a:rPr>
                        <a:t>1 Badania mające na celu zdobycie nowej wiedzy oraz umiejętności w celu opracowywania nowych produktów, procesów i usług lub wprowadzania znaczących ulepszeń do istniejących produktów, procesów i usług; badania te uwzględniają tworzenie elementów składowych systemów złożonych, budowę prototypów w środowisku laboratoryjnym lub w środowisku symulującym istniejące systemy, szczególnie do oceny przydatności danych rodzajów technologii, a także budowę niezbędnych w tych badaniach linii pilotażowych, w tym do uzyskania dowodu w przypadku technologii generycznych.</a:t>
                      </a:r>
                    </a:p>
                    <a:p>
                      <a:r>
                        <a:rPr lang="pl-PL" sz="900" kern="1200" dirty="0" smtClean="0">
                          <a:solidFill>
                            <a:schemeClr val="dk1"/>
                          </a:solidFill>
                          <a:effectLst/>
                          <a:latin typeface="+mn-lt"/>
                          <a:ea typeface="+mn-ea"/>
                          <a:cs typeface="+mn-cs"/>
                        </a:rPr>
                        <a:t>2 Nabywanie, łączenie, kształtowanie i wykorzystywanie dostępnej aktualnie wiedzy i umiejętności z dziedziny nauki, technologii i działalności gospodarczej oraz innej wiedzy i umiejętności do planowania produkcji oraz tworzenia i projektowania nowych, zmienionych lub ulepszonych produktów, procesów i usług, z wyłączeniem prac obejmujących rutynowe i okresowe zmiany wprowadzane do produktów, linii produkcyjnych, procesów wytwórczych, istniejących usług oraz innych operacji w toku, nawet jeżeli takie zmiany mają charakter ulepszeń, w szczególności: </a:t>
                      </a:r>
                    </a:p>
                    <a:p>
                      <a:r>
                        <a:rPr lang="pl-PL" sz="900" kern="1200" dirty="0" smtClean="0">
                          <a:solidFill>
                            <a:schemeClr val="dk1"/>
                          </a:solidFill>
                          <a:effectLst/>
                          <a:latin typeface="+mn-lt"/>
                          <a:ea typeface="+mn-ea"/>
                          <a:cs typeface="+mn-cs"/>
                        </a:rPr>
                        <a:t>a) opracowywanie prototypów i projektów pilotażowych oraz demonstracje, testowanie i walidację nowych lub ulepszonych produktów, procesów lub usług w otoczeniu stanowiącym model warunków rzeczywistego funkcjonowania, których głównym celem jest dalsze udoskonalenie techniczne produktów, procesów lub usług, których ostateczny kształt nie został określony, </a:t>
                      </a:r>
                    </a:p>
                    <a:p>
                      <a:r>
                        <a:rPr lang="pl-PL" sz="900" kern="1200" dirty="0" smtClean="0">
                          <a:solidFill>
                            <a:schemeClr val="dk1"/>
                          </a:solidFill>
                          <a:effectLst/>
                          <a:latin typeface="+mn-lt"/>
                          <a:ea typeface="+mn-ea"/>
                          <a:cs typeface="+mn-cs"/>
                        </a:rPr>
                        <a:t>b) opracowywanie prototypów i projektów pilotażowych, które można wykorzystać do celów komercyjnych, w przypadku gdy prototyp lub projekt pilotażowy stanowi produkt końcowy gotowy do wykorzystania komercyjnego, a jego produkcja wyłącznie do celów demonstracyjnych i walidacyjnych jest zbyt kosztowna.</a:t>
                      </a:r>
                    </a:p>
                  </a:txBody>
                  <a:tcPr marL="68580" marR="68580" marT="0" marB="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0/1</a:t>
                      </a:r>
                    </a:p>
                    <a:p>
                      <a:pPr algn="ct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TAK</a:t>
                      </a:r>
                      <a:endParaRPr lang="pl-PL" sz="1800" b="1" kern="1200" dirty="0" smtClean="0">
                        <a:solidFill>
                          <a:schemeClr val="dk1"/>
                        </a:solidFill>
                        <a:effectLst/>
                        <a:latin typeface="+mn-lt"/>
                        <a:ea typeface="Calibri"/>
                        <a:cs typeface="Times New Roman"/>
                      </a:endParaRPr>
                    </a:p>
                    <a:p>
                      <a:pPr marL="0" algn="ctr" defTabSz="914400" rtl="0" eaLnBrk="1" latinLnBrk="0" hangingPunct="1">
                        <a:lnSpc>
                          <a:spcPct val="115000"/>
                        </a:lnSpc>
                        <a:spcAft>
                          <a:spcPts val="0"/>
                        </a:spcAft>
                      </a:pPr>
                      <a:endParaRPr lang="pl-PL" sz="1800" b="1"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14191"/>
            <a:ext cx="2074479"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a:t>
            </a:r>
            <a:r>
              <a:rPr lang="pl-PL" b="1" dirty="0">
                <a:latin typeface="Calibri" pitchFamily="34" charset="0"/>
                <a:cs typeface="Calibri" pitchFamily="34" charset="0"/>
              </a:rPr>
              <a:t>DOSTĘPU</a:t>
            </a:r>
            <a:endParaRPr lang="pl-PL" dirty="0">
              <a:latin typeface="Calibri" pitchFamily="34" charset="0"/>
            </a:endParaRPr>
          </a:p>
        </p:txBody>
      </p:sp>
      <p:pic>
        <p:nvPicPr>
          <p:cNvPr id="4" name="Symbol zastępczy zawartości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0070" y="207286"/>
            <a:ext cx="5838877" cy="554577"/>
          </a:xfrm>
        </p:spPr>
      </p:pic>
    </p:spTree>
    <p:extLst>
      <p:ext uri="{BB962C8B-B14F-4D97-AF65-F5344CB8AC3E}">
        <p14:creationId xmlns:p14="http://schemas.microsoft.com/office/powerpoint/2010/main" val="3949993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180799820"/>
              </p:ext>
            </p:extLst>
          </p:nvPr>
        </p:nvGraphicFramePr>
        <p:xfrm>
          <a:off x="77724" y="1486643"/>
          <a:ext cx="8971223" cy="5228479"/>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615957">
                  <a:extLst>
                    <a:ext uri="{9D8B030D-6E8A-4147-A177-3AD203B41FA5}">
                      <a16:colId xmlns="" xmlns:a16="http://schemas.microsoft.com/office/drawing/2014/main" val="20001"/>
                    </a:ext>
                  </a:extLst>
                </a:gridCol>
                <a:gridCol w="4662436">
                  <a:extLst>
                    <a:ext uri="{9D8B030D-6E8A-4147-A177-3AD203B41FA5}">
                      <a16:colId xmlns="" xmlns:a16="http://schemas.microsoft.com/office/drawing/2014/main" val="20002"/>
                    </a:ext>
                  </a:extLst>
                </a:gridCol>
                <a:gridCol w="1095270">
                  <a:extLst>
                    <a:ext uri="{9D8B030D-6E8A-4147-A177-3AD203B41FA5}">
                      <a16:colId xmlns="" xmlns:a16="http://schemas.microsoft.com/office/drawing/2014/main" val="20003"/>
                    </a:ext>
                  </a:extLst>
                </a:gridCol>
                <a:gridCol w="1080604">
                  <a:extLst>
                    <a:ext uri="{9D8B030D-6E8A-4147-A177-3AD203B41FA5}">
                      <a16:colId xmlns="" xmlns:a16="http://schemas.microsoft.com/office/drawing/2014/main" val="20004"/>
                    </a:ext>
                  </a:extLst>
                </a:gridCol>
              </a:tblGrid>
              <a:tr h="108319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Ocena kryterium</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Możliwość uzupełnienia</a:t>
                      </a:r>
                      <a:endParaRPr lang="pl-PL" sz="1200" dirty="0" smtClean="0">
                        <a:latin typeface="+mn-lt"/>
                      </a:endParaRPr>
                    </a:p>
                  </a:txBody>
                  <a:tcPr anchor="ctr"/>
                </a:tc>
                <a:extLst>
                  <a:ext uri="{0D108BD9-81ED-4DB2-BD59-A6C34878D82A}">
                    <a16:rowId xmlns="" xmlns:a16="http://schemas.microsoft.com/office/drawing/2014/main" val="10000"/>
                  </a:ext>
                </a:extLst>
              </a:tr>
              <a:tr h="3871150">
                <a:tc>
                  <a:txBody>
                    <a:bodyPr/>
                    <a:lstStyle/>
                    <a:p>
                      <a:pPr algn="ctr">
                        <a:lnSpc>
                          <a:spcPct val="115000"/>
                        </a:lnSpc>
                        <a:spcAft>
                          <a:spcPts val="0"/>
                        </a:spcAft>
                      </a:pPr>
                      <a:r>
                        <a:rPr lang="pl-PL" sz="1800" b="1" dirty="0" smtClean="0">
                          <a:effectLst/>
                          <a:latin typeface="+mn-lt"/>
                          <a:ea typeface="Calibri"/>
                          <a:cs typeface="Times New Roman"/>
                        </a:rPr>
                        <a:t>4.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smtClean="0">
                          <a:solidFill>
                            <a:schemeClr val="dk1"/>
                          </a:solidFill>
                          <a:effectLst/>
                          <a:latin typeface="+mn-lt"/>
                          <a:ea typeface="+mn-ea"/>
                          <a:cs typeface="+mn-cs"/>
                        </a:rPr>
                        <a:t>Wykonalność finansowa</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600" kern="1200" dirty="0" smtClean="0">
                          <a:solidFill>
                            <a:schemeClr val="dk1"/>
                          </a:solidFill>
                          <a:effectLst/>
                          <a:latin typeface="+mn-lt"/>
                          <a:ea typeface="+mn-ea"/>
                          <a:cs typeface="+mn-cs"/>
                        </a:rPr>
                        <a:t>Wnioskodawca przedstawił wiarygodne analizy wskazujące, że:</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koszty są kwalifikowalne w ramach działania oraz niezbędne do realizacji projektu i osiągnięcia jego celów,</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analiza finansowa i ekonomiczna jest poprawna, założenia do analizy, w szczególności – analizy przychodów, są uzasadnione i rzetelne (ocena uwzględnia sytuację finansową Wnioskodawcy i Partnera),</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sytuacja finansowa Wnioskodawcy i Partnera gwarantuje zdolność do realizacji projektu,</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harmonogram rzeczowo-finansowy projektu jest czytelny i realny do przeprowadzenia, umożliwia prawidłową i terminową realizację przedsięwzięcia.</a:t>
                      </a:r>
                    </a:p>
                    <a:p>
                      <a:r>
                        <a:rPr lang="pl-PL" sz="1600" kern="1200" dirty="0" smtClean="0">
                          <a:solidFill>
                            <a:schemeClr val="dk1"/>
                          </a:solidFill>
                          <a:effectLst/>
                          <a:latin typeface="+mn-lt"/>
                          <a:ea typeface="+mn-ea"/>
                          <a:cs typeface="+mn-cs"/>
                        </a:rPr>
                        <a:t>Kryterium uznaje się za spełnione w sytuacji, gdy zostały spełnione wszystkie ww. warunki.</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0/1</a:t>
                      </a:r>
                    </a:p>
                    <a:p>
                      <a:pPr algn="ct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TAK</a:t>
                      </a:r>
                      <a:endParaRPr lang="pl-PL" sz="1800" b="1" kern="1200" dirty="0" smtClean="0">
                        <a:solidFill>
                          <a:schemeClr val="dk1"/>
                        </a:solidFill>
                        <a:effectLst/>
                        <a:latin typeface="+mn-lt"/>
                        <a:ea typeface="Calibri"/>
                        <a:cs typeface="Times New Roman"/>
                      </a:endParaRPr>
                    </a:p>
                    <a:p>
                      <a:pPr marL="0" algn="ctr" defTabSz="914400" rtl="0" eaLnBrk="1" latinLnBrk="0" hangingPunct="1">
                        <a:lnSpc>
                          <a:spcPct val="115000"/>
                        </a:lnSpc>
                        <a:spcAft>
                          <a:spcPts val="0"/>
                        </a:spcAft>
                      </a:pPr>
                      <a:endParaRPr lang="pl-PL" sz="1800" b="1"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14191"/>
            <a:ext cx="2074479"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a:t>
            </a:r>
            <a:r>
              <a:rPr lang="pl-PL" b="1" dirty="0">
                <a:latin typeface="Calibri" pitchFamily="34" charset="0"/>
                <a:cs typeface="Calibri" pitchFamily="34" charset="0"/>
              </a:rPr>
              <a:t>DOSTĘPU</a:t>
            </a:r>
            <a:endParaRPr lang="pl-PL" dirty="0">
              <a:latin typeface="Calibri" pitchFamily="34" charset="0"/>
            </a:endParaRPr>
          </a:p>
        </p:txBody>
      </p:sp>
      <p:pic>
        <p:nvPicPr>
          <p:cNvPr id="4" name="Symbol zastępczy zawartości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0070" y="197237"/>
            <a:ext cx="5838877" cy="554577"/>
          </a:xfrm>
        </p:spPr>
      </p:pic>
    </p:spTree>
    <p:extLst>
      <p:ext uri="{BB962C8B-B14F-4D97-AF65-F5344CB8AC3E}">
        <p14:creationId xmlns:p14="http://schemas.microsoft.com/office/powerpoint/2010/main" val="3205618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539270163"/>
              </p:ext>
            </p:extLst>
          </p:nvPr>
        </p:nvGraphicFramePr>
        <p:xfrm>
          <a:off x="77724" y="1486643"/>
          <a:ext cx="8971223" cy="4954349"/>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615957">
                  <a:extLst>
                    <a:ext uri="{9D8B030D-6E8A-4147-A177-3AD203B41FA5}">
                      <a16:colId xmlns="" xmlns:a16="http://schemas.microsoft.com/office/drawing/2014/main" val="20001"/>
                    </a:ext>
                  </a:extLst>
                </a:gridCol>
                <a:gridCol w="4662436">
                  <a:extLst>
                    <a:ext uri="{9D8B030D-6E8A-4147-A177-3AD203B41FA5}">
                      <a16:colId xmlns="" xmlns:a16="http://schemas.microsoft.com/office/drawing/2014/main" val="20002"/>
                    </a:ext>
                  </a:extLst>
                </a:gridCol>
                <a:gridCol w="1095270">
                  <a:extLst>
                    <a:ext uri="{9D8B030D-6E8A-4147-A177-3AD203B41FA5}">
                      <a16:colId xmlns="" xmlns:a16="http://schemas.microsoft.com/office/drawing/2014/main" val="20003"/>
                    </a:ext>
                  </a:extLst>
                </a:gridCol>
                <a:gridCol w="1080604">
                  <a:extLst>
                    <a:ext uri="{9D8B030D-6E8A-4147-A177-3AD203B41FA5}">
                      <a16:colId xmlns="" xmlns:a16="http://schemas.microsoft.com/office/drawing/2014/main" val="20004"/>
                    </a:ext>
                  </a:extLst>
                </a:gridCol>
              </a:tblGrid>
              <a:tr h="108319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Ocena kryterium</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Możliwość uzupełnienia</a:t>
                      </a:r>
                      <a:endParaRPr lang="pl-PL" sz="1200" dirty="0" smtClean="0">
                        <a:latin typeface="+mn-lt"/>
                      </a:endParaRPr>
                    </a:p>
                  </a:txBody>
                  <a:tcPr anchor="ctr"/>
                </a:tc>
                <a:extLst>
                  <a:ext uri="{0D108BD9-81ED-4DB2-BD59-A6C34878D82A}">
                    <a16:rowId xmlns="" xmlns:a16="http://schemas.microsoft.com/office/drawing/2014/main" val="10000"/>
                  </a:ext>
                </a:extLst>
              </a:tr>
              <a:tr h="3871150">
                <a:tc>
                  <a:txBody>
                    <a:bodyPr/>
                    <a:lstStyle/>
                    <a:p>
                      <a:pPr algn="ctr">
                        <a:lnSpc>
                          <a:spcPct val="115000"/>
                        </a:lnSpc>
                        <a:spcAft>
                          <a:spcPts val="0"/>
                        </a:spcAft>
                      </a:pPr>
                      <a:r>
                        <a:rPr lang="pl-PL" sz="1800" b="1" dirty="0" smtClean="0">
                          <a:effectLst/>
                          <a:latin typeface="+mn-lt"/>
                          <a:ea typeface="Calibri"/>
                          <a:cs typeface="Times New Roman"/>
                        </a:rPr>
                        <a:t>5.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smtClean="0">
                          <a:solidFill>
                            <a:schemeClr val="dk1"/>
                          </a:solidFill>
                          <a:effectLst/>
                          <a:latin typeface="+mn-lt"/>
                          <a:ea typeface="+mn-ea"/>
                          <a:cs typeface="+mn-cs"/>
                        </a:rPr>
                        <a:t>Wsparcie dużych przedsiębiorstw </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a:lnSpc>
                          <a:spcPct val="115000"/>
                        </a:lnSpc>
                        <a:spcAft>
                          <a:spcPts val="0"/>
                        </a:spcAft>
                      </a:pPr>
                      <a:r>
                        <a:rPr lang="pl-PL" sz="1200" dirty="0">
                          <a:solidFill>
                            <a:srgbClr val="000000"/>
                          </a:solidFill>
                          <a:effectLst/>
                          <a:latin typeface="+mn-lt"/>
                          <a:ea typeface="Calibri" panose="020F0502020204030204" pitchFamily="34" charset="0"/>
                        </a:rPr>
                        <a:t>Zgodnie z RPO WM 2014-2020 w ramach kryterium weryfikowane będzie, czy Wnioskodawca spełnia warunki uzyskania wsparcia związane z wielkością przedsiębiorstwa. W przypadku, gdy Wnioskodawca należy do sektora MŚP kryterium uważa się za spełnione. W innym przypadku ocena w ramach kryterium obejmuje weryfikację, czy Wnioskodawca wykazał spełnienie następujących warunków: </a:t>
                      </a:r>
                    </a:p>
                    <a:p>
                      <a:pPr marL="342900" lvl="0" indent="-342900">
                        <a:lnSpc>
                          <a:spcPct val="115000"/>
                        </a:lnSpc>
                        <a:spcAft>
                          <a:spcPts val="0"/>
                        </a:spcAft>
                        <a:buFont typeface="Symbol" panose="05050102010706020507" pitchFamily="18" charset="2"/>
                        <a:buChar char=""/>
                      </a:pPr>
                      <a:r>
                        <a:rPr lang="pl-PL" sz="1200" dirty="0">
                          <a:solidFill>
                            <a:srgbClr val="000000"/>
                          </a:solidFill>
                          <a:effectLst/>
                          <a:latin typeface="+mn-lt"/>
                          <a:ea typeface="Calibri" panose="020F0502020204030204" pitchFamily="34" charset="0"/>
                        </a:rPr>
                        <a:t>zapewnienie, że w wyniku realizacji projektu wystąpią konkretne efekty dyfuzji działalności badawczo-rozwojowej i innowacyjnej do polskiej gospodarki, m.in. poprzez planowaną współpracę z MŚP w trakcie realizacji projektu lub w ciągu 3 lat po rzeczowym zakończeniu projektu, nie później niż po zakończeniu okresu trwałości,</a:t>
                      </a:r>
                    </a:p>
                    <a:p>
                      <a:pPr marL="342900" lvl="0" indent="-342900">
                        <a:lnSpc>
                          <a:spcPct val="115000"/>
                        </a:lnSpc>
                        <a:spcAft>
                          <a:spcPts val="0"/>
                        </a:spcAft>
                        <a:buFont typeface="Symbol" panose="05050102010706020507" pitchFamily="18" charset="2"/>
                        <a:buChar char=""/>
                      </a:pPr>
                      <a:r>
                        <a:rPr lang="pl-PL" sz="1200" dirty="0">
                          <a:solidFill>
                            <a:srgbClr val="000000"/>
                          </a:solidFill>
                          <a:effectLst/>
                          <a:latin typeface="+mn-lt"/>
                          <a:ea typeface="Calibri" panose="020F0502020204030204" pitchFamily="34" charset="0"/>
                        </a:rPr>
                        <a:t>zapewnienie, że wkład finansowy z funduszy europejskich, udzielony w przypadku wyboru projektu do dofinansowania, nie spowoduje – pośrednio lub bezpośrednio, znacznego ubytku liczby miejsc pracy w istniejących lokalizacjach Wnioskodawcy na terytorium Unii Europejskiej, przy czym znacząca utrata miejsc pracy oznacza utratę co najmniej 100 miejsc pracy. </a:t>
                      </a:r>
                    </a:p>
                  </a:txBody>
                  <a:tcPr marL="68580" marR="68580" marT="0"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0/1</a:t>
                      </a:r>
                    </a:p>
                    <a:p>
                      <a:pPr algn="ct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TAK</a:t>
                      </a:r>
                      <a:endParaRPr lang="pl-PL" sz="1800" b="1" kern="1200" dirty="0" smtClean="0">
                        <a:solidFill>
                          <a:schemeClr val="dk1"/>
                        </a:solidFill>
                        <a:effectLst/>
                        <a:latin typeface="+mn-lt"/>
                        <a:ea typeface="Calibri"/>
                        <a:cs typeface="Times New Roman"/>
                      </a:endParaRPr>
                    </a:p>
                    <a:p>
                      <a:pPr marL="0" algn="ctr" defTabSz="914400" rtl="0" eaLnBrk="1" latinLnBrk="0" hangingPunct="1">
                        <a:lnSpc>
                          <a:spcPct val="115000"/>
                        </a:lnSpc>
                        <a:spcAft>
                          <a:spcPts val="0"/>
                        </a:spcAft>
                      </a:pPr>
                      <a:endParaRPr lang="pl-PL" sz="1800" b="1"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14191"/>
            <a:ext cx="2074479"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a:t>
            </a:r>
            <a:r>
              <a:rPr lang="pl-PL" b="1" dirty="0">
                <a:latin typeface="Calibri" pitchFamily="34" charset="0"/>
                <a:cs typeface="Calibri" pitchFamily="34" charset="0"/>
              </a:rPr>
              <a:t>DOSTĘPU</a:t>
            </a:r>
            <a:endParaRPr lang="pl-PL" dirty="0">
              <a:latin typeface="Calibri" pitchFamily="34" charset="0"/>
            </a:endParaRPr>
          </a:p>
        </p:txBody>
      </p:sp>
      <p:pic>
        <p:nvPicPr>
          <p:cNvPr id="4" name="Symbol zastępczy zawartości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0070" y="167092"/>
            <a:ext cx="5838877" cy="554577"/>
          </a:xfrm>
        </p:spPr>
      </p:pic>
    </p:spTree>
    <p:extLst>
      <p:ext uri="{BB962C8B-B14F-4D97-AF65-F5344CB8AC3E}">
        <p14:creationId xmlns:p14="http://schemas.microsoft.com/office/powerpoint/2010/main" val="1160542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695606856"/>
              </p:ext>
            </p:extLst>
          </p:nvPr>
        </p:nvGraphicFramePr>
        <p:xfrm>
          <a:off x="77724" y="1383523"/>
          <a:ext cx="8971223" cy="5345061"/>
        </p:xfrm>
        <a:graphic>
          <a:graphicData uri="http://schemas.openxmlformats.org/drawingml/2006/table">
            <a:tbl>
              <a:tblPr firstRow="1" bandRow="1">
                <a:tableStyleId>{5C22544A-7EE6-4342-B048-85BDC9FD1C3A}</a:tableStyleId>
              </a:tblPr>
              <a:tblGrid>
                <a:gridCol w="516956">
                  <a:extLst>
                    <a:ext uri="{9D8B030D-6E8A-4147-A177-3AD203B41FA5}">
                      <a16:colId xmlns="" xmlns:a16="http://schemas.microsoft.com/office/drawing/2014/main" val="20000"/>
                    </a:ext>
                  </a:extLst>
                </a:gridCol>
                <a:gridCol w="1615957">
                  <a:extLst>
                    <a:ext uri="{9D8B030D-6E8A-4147-A177-3AD203B41FA5}">
                      <a16:colId xmlns="" xmlns:a16="http://schemas.microsoft.com/office/drawing/2014/main" val="20001"/>
                    </a:ext>
                  </a:extLst>
                </a:gridCol>
                <a:gridCol w="4662436">
                  <a:extLst>
                    <a:ext uri="{9D8B030D-6E8A-4147-A177-3AD203B41FA5}">
                      <a16:colId xmlns="" xmlns:a16="http://schemas.microsoft.com/office/drawing/2014/main" val="20002"/>
                    </a:ext>
                  </a:extLst>
                </a:gridCol>
                <a:gridCol w="1095270">
                  <a:extLst>
                    <a:ext uri="{9D8B030D-6E8A-4147-A177-3AD203B41FA5}">
                      <a16:colId xmlns="" xmlns:a16="http://schemas.microsoft.com/office/drawing/2014/main" val="20003"/>
                    </a:ext>
                  </a:extLst>
                </a:gridCol>
                <a:gridCol w="1080604">
                  <a:extLst>
                    <a:ext uri="{9D8B030D-6E8A-4147-A177-3AD203B41FA5}">
                      <a16:colId xmlns="" xmlns:a16="http://schemas.microsoft.com/office/drawing/2014/main" val="20004"/>
                    </a:ext>
                  </a:extLst>
                </a:gridCol>
              </a:tblGrid>
              <a:tr h="1104508">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Ocena kryterium</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Możliwość uzupełnienia</a:t>
                      </a:r>
                      <a:endParaRPr lang="pl-PL" sz="1200" dirty="0" smtClean="0">
                        <a:latin typeface="+mn-lt"/>
                      </a:endParaRPr>
                    </a:p>
                  </a:txBody>
                  <a:tcPr anchor="ctr"/>
                </a:tc>
                <a:extLst>
                  <a:ext uri="{0D108BD9-81ED-4DB2-BD59-A6C34878D82A}">
                    <a16:rowId xmlns="" xmlns:a16="http://schemas.microsoft.com/office/drawing/2014/main" val="10000"/>
                  </a:ext>
                </a:extLst>
              </a:tr>
              <a:tr h="4240553">
                <a:tc>
                  <a:txBody>
                    <a:bodyPr/>
                    <a:lstStyle/>
                    <a:p>
                      <a:pPr algn="ctr">
                        <a:lnSpc>
                          <a:spcPct val="115000"/>
                        </a:lnSpc>
                        <a:spcAft>
                          <a:spcPts val="0"/>
                        </a:spcAft>
                      </a:pPr>
                      <a:r>
                        <a:rPr lang="pl-PL" sz="1800" b="1" dirty="0" smtClean="0">
                          <a:effectLst/>
                          <a:latin typeface="+mn-lt"/>
                          <a:ea typeface="Calibri"/>
                          <a:cs typeface="Times New Roman"/>
                        </a:rPr>
                        <a:t>6.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smtClean="0">
                          <a:solidFill>
                            <a:schemeClr val="dk1"/>
                          </a:solidFill>
                          <a:effectLst/>
                          <a:latin typeface="+mn-lt"/>
                          <a:ea typeface="+mn-ea"/>
                          <a:cs typeface="+mn-cs"/>
                        </a:rPr>
                        <a:t>Własność intelektualna</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a:lnSpc>
                          <a:spcPct val="115000"/>
                        </a:lnSpc>
                        <a:spcAft>
                          <a:spcPts val="0"/>
                        </a:spcAft>
                      </a:pPr>
                      <a:r>
                        <a:rPr lang="pl-PL" sz="1800" dirty="0">
                          <a:solidFill>
                            <a:srgbClr val="000000"/>
                          </a:solidFill>
                          <a:effectLst/>
                          <a:latin typeface="+mn-lt"/>
                          <a:ea typeface="Calibri" panose="020F0502020204030204" pitchFamily="34" charset="0"/>
                        </a:rPr>
                        <a:t>W ramach kryterium ocenie podlega, czy Wnioskodawca zapewnił, że prawa własności intelektualnej nie stanowią bariery do realizacji projektu i zakładanego wdrożenia projektu:</a:t>
                      </a:r>
                    </a:p>
                    <a:p>
                      <a:pPr marL="342900" lvl="0" indent="-342900">
                        <a:lnSpc>
                          <a:spcPct val="115000"/>
                        </a:lnSpc>
                        <a:spcAft>
                          <a:spcPts val="0"/>
                        </a:spcAft>
                        <a:buFont typeface="Symbol" panose="05050102010706020507" pitchFamily="18" charset="2"/>
                        <a:buChar char=""/>
                      </a:pPr>
                      <a:r>
                        <a:rPr lang="pl-PL" sz="1800" dirty="0">
                          <a:solidFill>
                            <a:srgbClr val="000000"/>
                          </a:solidFill>
                          <a:effectLst/>
                          <a:latin typeface="+mn-lt"/>
                          <a:ea typeface="Calibri" panose="020F0502020204030204" pitchFamily="34" charset="0"/>
                        </a:rPr>
                        <a:t>Wnioskodawca dysponuje lub pozyska prawa własności intelektualnej, które są niezbędne dla prowadzenia prac B+R zaplanowanych w projekcie; </a:t>
                      </a:r>
                    </a:p>
                    <a:p>
                      <a:pPr marL="342900" lvl="0" indent="-342900">
                        <a:lnSpc>
                          <a:spcPct val="115000"/>
                        </a:lnSpc>
                        <a:spcAft>
                          <a:spcPts val="0"/>
                        </a:spcAft>
                        <a:buFont typeface="Symbol" panose="05050102010706020507" pitchFamily="18" charset="2"/>
                        <a:buChar char=""/>
                      </a:pPr>
                      <a:r>
                        <a:rPr lang="pl-PL" sz="1800" dirty="0">
                          <a:solidFill>
                            <a:srgbClr val="000000"/>
                          </a:solidFill>
                          <a:effectLst/>
                          <a:latin typeface="+mn-lt"/>
                          <a:ea typeface="Calibri" panose="020F0502020204030204" pitchFamily="34" charset="0"/>
                        </a:rPr>
                        <a:t>Wnioskodawca uzasadnił, że zaplanowane wdrożenie rezultatów projektu nie narusza praw własności intelektualnej.</a:t>
                      </a:r>
                    </a:p>
                    <a:p>
                      <a:pPr algn="l">
                        <a:lnSpc>
                          <a:spcPct val="115000"/>
                        </a:lnSpc>
                        <a:spcBef>
                          <a:spcPts val="600"/>
                        </a:spcBef>
                        <a:spcAft>
                          <a:spcPts val="0"/>
                        </a:spcAft>
                      </a:pPr>
                      <a:r>
                        <a:rPr lang="pl-PL" sz="1800" dirty="0">
                          <a:effectLst/>
                          <a:latin typeface="+mn-lt"/>
                          <a:ea typeface="Calibri" panose="020F0502020204030204" pitchFamily="34" charset="0"/>
                        </a:rPr>
                        <a:t>Kryterium uznaje się za spełnione w sytuacji, gdy zostały spełnione wszystkie ww. warunki.</a:t>
                      </a:r>
                    </a:p>
                  </a:txBody>
                  <a:tcPr marL="68580" marR="68580" marT="0" marB="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0/1</a:t>
                      </a:r>
                    </a:p>
                    <a:p>
                      <a:pPr algn="ct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TAK</a:t>
                      </a:r>
                      <a:endParaRPr lang="pl-PL" sz="1800" b="1" kern="1200" dirty="0" smtClean="0">
                        <a:solidFill>
                          <a:schemeClr val="dk1"/>
                        </a:solidFill>
                        <a:effectLst/>
                        <a:latin typeface="+mn-lt"/>
                        <a:ea typeface="Calibri"/>
                        <a:cs typeface="Times New Roman"/>
                      </a:endParaRPr>
                    </a:p>
                    <a:p>
                      <a:pPr marL="0" algn="ctr" defTabSz="914400" rtl="0" eaLnBrk="1" latinLnBrk="0" hangingPunct="1">
                        <a:lnSpc>
                          <a:spcPct val="115000"/>
                        </a:lnSpc>
                        <a:spcAft>
                          <a:spcPts val="0"/>
                        </a:spcAft>
                      </a:pPr>
                      <a:endParaRPr lang="pl-PL" sz="1800" b="1"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77724" y="1014191"/>
            <a:ext cx="2074479"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a:t>
            </a:r>
            <a:r>
              <a:rPr lang="pl-PL" b="1" dirty="0">
                <a:latin typeface="Calibri" pitchFamily="34" charset="0"/>
                <a:cs typeface="Calibri" pitchFamily="34" charset="0"/>
              </a:rPr>
              <a:t>DOSTĘPU</a:t>
            </a:r>
            <a:endParaRPr lang="pl-PL" dirty="0">
              <a:latin typeface="Calibri" pitchFamily="34" charset="0"/>
            </a:endParaRPr>
          </a:p>
        </p:txBody>
      </p:sp>
      <p:pic>
        <p:nvPicPr>
          <p:cNvPr id="4" name="Symbol zastępczy zawartości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0070" y="197237"/>
            <a:ext cx="5838877" cy="554577"/>
          </a:xfrm>
        </p:spPr>
      </p:pic>
    </p:spTree>
    <p:extLst>
      <p:ext uri="{BB962C8B-B14F-4D97-AF65-F5344CB8AC3E}">
        <p14:creationId xmlns:p14="http://schemas.microsoft.com/office/powerpoint/2010/main" val="562036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4658</TotalTime>
  <Words>1951</Words>
  <Application>Microsoft Office PowerPoint</Application>
  <PresentationFormat>Pokaz na ekranie (4:3)</PresentationFormat>
  <Paragraphs>291</Paragraphs>
  <Slides>21</Slides>
  <Notes>10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21</vt:i4>
      </vt:variant>
    </vt:vector>
  </HeadingPairs>
  <TitlesOfParts>
    <vt:vector size="26" baseType="lpstr">
      <vt:lpstr>Arial</vt:lpstr>
      <vt:lpstr>Calibri</vt:lpstr>
      <vt:lpstr>Symbol</vt:lpstr>
      <vt:lpstr>Times New Roman</vt:lpstr>
      <vt:lpstr>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Buła-Kopańska Agnieszka</cp:lastModifiedBy>
  <cp:revision>656</cp:revision>
  <cp:lastPrinted>2018-05-22T11:34:27Z</cp:lastPrinted>
  <dcterms:created xsi:type="dcterms:W3CDTF">2015-04-20T12:46:14Z</dcterms:created>
  <dcterms:modified xsi:type="dcterms:W3CDTF">2018-05-22T11:35:58Z</dcterms:modified>
</cp:coreProperties>
</file>