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07" r:id="rId11"/>
    <p:sldId id="308" r:id="rId12"/>
    <p:sldId id="309" r:id="rId13"/>
    <p:sldId id="311" r:id="rId14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-hotel\UMWM\SR\SR.RPO.III\KAMIENIE%20MILOWE%20-%20RS\dodatkowe\dane%20do%20wykresu%20nt%20kamieni%20III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6.04.18\Dane%20do%20wykresu%20nt%20kamieni%20II.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0" spc="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pl-PL" sz="1600" b="0" i="0" kern="0" baseline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Osiągnięte wartości wskaźników objętych ramami wykonania w OP I - VII </a:t>
            </a:r>
            <a:endParaRPr lang="en-US" sz="1600" b="0" i="0" kern="0" baseline="0" dirty="0">
              <a:solidFill>
                <a:sysClr val="windowText" lastClr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defRPr sz="1600" kern="0">
                <a:solidFill>
                  <a:sysClr val="windowText" lastClr="000000"/>
                </a:solidFill>
                <a:cs typeface="Arial" panose="020B0604020202020204" pitchFamily="34" charset="0"/>
              </a:defRPr>
            </a:pPr>
            <a:r>
              <a:rPr lang="pl-PL" sz="1600" b="0" i="0" kern="0" baseline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marzec 2018</a:t>
            </a:r>
            <a:endParaRPr lang="en-US" sz="1600" b="0" i="0" kern="0" baseline="0" dirty="0">
              <a:solidFill>
                <a:sysClr val="windowText" lastClr="000000"/>
              </a:solidFill>
              <a:effectLst/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747222588017317"/>
          <c:y val="1.5586823281631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0" spc="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5495884357738865"/>
          <c:y val="0.12307127412182285"/>
          <c:w val="0.42247460858437469"/>
          <c:h val="0.81842247698312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Arkusz1!$D$44</c:f>
              <c:strCache>
                <c:ptCount val="1"/>
                <c:pt idx="0">
                  <c:v>lut-18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A8-4A5F-BE30-89D9AD7CD59E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A8-4A5F-BE30-89D9AD7CD59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A8-4A5F-BE30-89D9AD7CD59E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A8-4A5F-BE30-89D9AD7CD59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A8-4A5F-BE30-89D9AD7CD59E}"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A8-4A5F-BE30-89D9AD7CD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Arkusz1!$A$45:$B$62</c:f>
              <c:multiLvlStrCache>
                <c:ptCount val="18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 OP I</c:v>
                  </c:pt>
                  <c:pt idx="2">
                    <c:v>Liczba usług publicznych udostępnionych on-line o stopniu dojrzałości 3 - dwustronna interakcja [szt.]</c:v>
                  </c:pt>
                  <c:pt idx="3">
                    <c:v>Całkowita kwota certyfikowanych wydatków kwalifikowalnych [EUR] OP II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 OP III</c:v>
                  </c:pt>
                  <c:pt idx="6">
                    <c:v>Liczba zmodernizowanych energetycznie budynków [szt.]</c:v>
                  </c:pt>
                  <c:pt idx="7">
                    <c:v>Długość wybudowanych lub przebudowanych dróg dla rowerów [km]</c:v>
                  </c:pt>
                  <c:pt idx="8">
                    <c:v>Liczba wybudowanych lub przebudowanych obiektów "parkuj i jedź" [szt.]</c:v>
                  </c:pt>
                  <c:pt idx="9">
                    <c:v>Całkowita kwota certyfikowanych wydatków kwalifikowalnych [EUR] OP IV</c:v>
                  </c:pt>
                  <c:pt idx="10">
                    <c:v>Liczba wspartych Punktów Selektywnego Zbierania Odpadów Komunalnych [szt.]</c:v>
                  </c:pt>
                  <c:pt idx="11">
                    <c:v>Liczba obiektów zabytkowych objętych wsparciem [szt.]</c:v>
                  </c:pt>
                  <c:pt idx="12">
                    <c:v>Liczba instytucji kultury objętych wsparciem [szt.]</c:v>
                  </c:pt>
                  <c:pt idx="13">
                    <c:v>Całkowita kwota certyfikowanych wydatków kwalifikowalnych [EUR] OP V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 OP VI</c:v>
                  </c:pt>
                  <c:pt idx="16">
                    <c:v>Całkowita długość nowych dróg [km]</c:v>
                  </c:pt>
                  <c:pt idx="17">
                    <c:v>Całkowita kwota certyfikowanych wydatków kwalifikowalnych [EUR] OP VII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4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Arkusz1!$D$45:$D$62</c:f>
              <c:numCache>
                <c:formatCode>0%</c:formatCode>
                <c:ptCount val="18"/>
                <c:pt idx="0">
                  <c:v>7.9108481597071206E-2</c:v>
                </c:pt>
                <c:pt idx="1">
                  <c:v>0.185778591316522</c:v>
                </c:pt>
                <c:pt idx="2">
                  <c:v>2.0416666666666701</c:v>
                </c:pt>
                <c:pt idx="3">
                  <c:v>0.90110871185472596</c:v>
                </c:pt>
                <c:pt idx="4">
                  <c:v>4.95049504950495E-2</c:v>
                </c:pt>
                <c:pt idx="5">
                  <c:v>0.45790880833115599</c:v>
                </c:pt>
                <c:pt idx="6">
                  <c:v>0.34090909090909099</c:v>
                </c:pt>
                <c:pt idx="7">
                  <c:v>0</c:v>
                </c:pt>
                <c:pt idx="8">
                  <c:v>2</c:v>
                </c:pt>
                <c:pt idx="9">
                  <c:v>0.211782151787404</c:v>
                </c:pt>
                <c:pt idx="10">
                  <c:v>8.3333333333333301E-2</c:v>
                </c:pt>
                <c:pt idx="11">
                  <c:v>0</c:v>
                </c:pt>
                <c:pt idx="12">
                  <c:v>0.33333333333333298</c:v>
                </c:pt>
                <c:pt idx="13">
                  <c:v>0.33899972240322601</c:v>
                </c:pt>
                <c:pt idx="14">
                  <c:v>0</c:v>
                </c:pt>
                <c:pt idx="15">
                  <c:v>0.53115425976392605</c:v>
                </c:pt>
                <c:pt idx="16">
                  <c:v>0.98666666666666702</c:v>
                </c:pt>
                <c:pt idx="17">
                  <c:v>0.87086540465405704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A8-4A5F-BE30-89D9AD7CD59E}"/>
            </c:ext>
          </c:extLst>
        </c:ser>
        <c:ser>
          <c:idx val="1"/>
          <c:order val="1"/>
          <c:tx>
            <c:strRef>
              <c:f>Arkusz1!$G$44</c:f>
              <c:strCache>
                <c:ptCount val="1"/>
                <c:pt idx="0">
                  <c:v>wzrost w marcu w pkt. proc.</c:v>
                </c:pt>
              </c:strCache>
            </c:strRef>
          </c:tx>
          <c:spPr>
            <a:pattFill prst="lt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 cap="sq">
              <a:solidFill>
                <a:srgbClr val="00B05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Arkusz1!$A$45:$B$62</c:f>
              <c:multiLvlStrCache>
                <c:ptCount val="18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 OP I</c:v>
                  </c:pt>
                  <c:pt idx="2">
                    <c:v>Liczba usług publicznych udostępnionych on-line o stopniu dojrzałości 3 - dwustronna interakcja [szt.]</c:v>
                  </c:pt>
                  <c:pt idx="3">
                    <c:v>Całkowita kwota certyfikowanych wydatków kwalifikowalnych [EUR] OP II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 OP III</c:v>
                  </c:pt>
                  <c:pt idx="6">
                    <c:v>Liczba zmodernizowanych energetycznie budynków [szt.]</c:v>
                  </c:pt>
                  <c:pt idx="7">
                    <c:v>Długość wybudowanych lub przebudowanych dróg dla rowerów [km]</c:v>
                  </c:pt>
                  <c:pt idx="8">
                    <c:v>Liczba wybudowanych lub przebudowanych obiektów "parkuj i jedź" [szt.]</c:v>
                  </c:pt>
                  <c:pt idx="9">
                    <c:v>Całkowita kwota certyfikowanych wydatków kwalifikowalnych [EUR] OP IV</c:v>
                  </c:pt>
                  <c:pt idx="10">
                    <c:v>Liczba wspartych Punktów Selektywnego Zbierania Odpadów Komunalnych [szt.]</c:v>
                  </c:pt>
                  <c:pt idx="11">
                    <c:v>Liczba obiektów zabytkowych objętych wsparciem [szt.]</c:v>
                  </c:pt>
                  <c:pt idx="12">
                    <c:v>Liczba instytucji kultury objętych wsparciem [szt.]</c:v>
                  </c:pt>
                  <c:pt idx="13">
                    <c:v>Całkowita kwota certyfikowanych wydatków kwalifikowalnych [EUR] OP V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 OP VI</c:v>
                  </c:pt>
                  <c:pt idx="16">
                    <c:v>Całkowita długość nowych dróg [km]</c:v>
                  </c:pt>
                  <c:pt idx="17">
                    <c:v>Całkowita kwota certyfikowanych wydatków kwalifikowalnych [EUR] OP VII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4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Arkusz1!$G$45:$G$62</c:f>
              <c:numCache>
                <c:formatCode>0%</c:formatCode>
                <c:ptCount val="18"/>
                <c:pt idx="0">
                  <c:v>1.5631548837098941E-3</c:v>
                </c:pt>
                <c:pt idx="1">
                  <c:v>2.3899574830948012E-2</c:v>
                </c:pt>
                <c:pt idx="2">
                  <c:v>0.33333333333332993</c:v>
                </c:pt>
                <c:pt idx="3">
                  <c:v>6.637687829781902E-2</c:v>
                </c:pt>
                <c:pt idx="4">
                  <c:v>9.9009900990099028E-3</c:v>
                </c:pt>
                <c:pt idx="5">
                  <c:v>5.7961880260667953E-2</c:v>
                </c:pt>
                <c:pt idx="6">
                  <c:v>0.13636363636363602</c:v>
                </c:pt>
                <c:pt idx="7">
                  <c:v>0</c:v>
                </c:pt>
                <c:pt idx="8">
                  <c:v>0</c:v>
                </c:pt>
                <c:pt idx="9">
                  <c:v>2.3801888237431984E-2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0.11497747198125696</c:v>
                </c:pt>
                <c:pt idx="14">
                  <c:v>0</c:v>
                </c:pt>
                <c:pt idx="15">
                  <c:v>2.4875546891679479E-3</c:v>
                </c:pt>
                <c:pt idx="16">
                  <c:v>3.3333333333329662E-3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A8-4A5F-BE30-89D9AD7CD5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3193688"/>
        <c:axId val="283191336"/>
      </c:barChart>
      <c:catAx>
        <c:axId val="2831936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3191336"/>
        <c:crosses val="autoZero"/>
        <c:auto val="1"/>
        <c:lblAlgn val="ctr"/>
        <c:lblOffset val="100"/>
        <c:noMultiLvlLbl val="0"/>
      </c:catAx>
      <c:valAx>
        <c:axId val="283191336"/>
        <c:scaling>
          <c:orientation val="minMax"/>
          <c:max val="1.4"/>
          <c:min val="0"/>
        </c:scaling>
        <c:delete val="0"/>
        <c:axPos val="t"/>
        <c:majorGridlines>
          <c:spPr>
            <a:ln w="19050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0000"/>
              </a:solidFill>
              <a:prstDash val="dash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B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3193688"/>
        <c:crosses val="autoZero"/>
        <c:crossBetween val="between"/>
        <c:majorUnit val="1"/>
        <c:minorUnit val="0.85000000000000009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Arkusz1!$D$1</c:f>
              <c:strCache>
                <c:ptCount val="1"/>
                <c:pt idx="0">
                  <c:v>marzec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Liczba osób bezrobotnych (łącznie z długotrwale bezrobotnymi) objętych wsparciem w programie [osoby]</c:v>
                </c:pt>
                <c:pt idx="1">
                  <c:v>Liczba osób, które otrzymały bezzwrotne środki na podjęcie działalności gospodarczej w programie [osoby]</c:v>
                </c:pt>
                <c:pt idx="2">
                  <c:v>Całkowita kwota certyfikowanych wydatków kwalifikowalnych [EUR] OP VIII</c:v>
                </c:pt>
                <c:pt idx="3">
                  <c:v>Liczba osób zagrożonych ubóstwem lub wykluczeniem społecznym objętych wsparciem w programie [osoby]</c:v>
                </c:pt>
                <c:pt idx="4">
                  <c:v>Całkowita kwota certyfikowanych wydatków kwalifikowalnych [EUR] OP IX</c:v>
                </c:pt>
                <c:pt idx="5">
                  <c:v>Liczba uczniów objętych wsparciem w zakresie rozwijania kompetencji kluczowych w programie [osoby]</c:v>
                </c:pt>
                <c:pt idx="6">
                  <c:v>Liczba osób o niskich kwalifikacjach objętych wsparciem w programie [osoby]</c:v>
                </c:pt>
                <c:pt idx="7">
                  <c:v>Liczba uczniów szkół i placówek kształcenia zawodowego uczestniczących w stażach i praktykach u pracodawcy [osoby]</c:v>
                </c:pt>
                <c:pt idx="8">
                  <c:v>Całkowita kwota certyfikowanych wydatków kwalifikowalnych [EUR] OP X</c:v>
                </c:pt>
              </c:strCache>
            </c:strRef>
          </c:cat>
          <c:val>
            <c:numRef>
              <c:f>Arkusz1!$D$2:$D$10</c:f>
              <c:numCache>
                <c:formatCode>0%</c:formatCode>
                <c:ptCount val="9"/>
                <c:pt idx="0">
                  <c:v>1.44</c:v>
                </c:pt>
                <c:pt idx="1">
                  <c:v>1.1499999999999999</c:v>
                </c:pt>
                <c:pt idx="2">
                  <c:v>1.01</c:v>
                </c:pt>
                <c:pt idx="3">
                  <c:v>0.46</c:v>
                </c:pt>
                <c:pt idx="4">
                  <c:v>0.23</c:v>
                </c:pt>
                <c:pt idx="5">
                  <c:v>2.27</c:v>
                </c:pt>
                <c:pt idx="6">
                  <c:v>2.6</c:v>
                </c:pt>
                <c:pt idx="7">
                  <c:v>0.25</c:v>
                </c:pt>
                <c:pt idx="8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5-4BA5-9DAD-9DDBA9C015CA}"/>
            </c:ext>
          </c:extLst>
        </c:ser>
        <c:ser>
          <c:idx val="1"/>
          <c:order val="1"/>
          <c:tx>
            <c:strRef>
              <c:f>Arkusz1!$F$1</c:f>
              <c:strCache>
                <c:ptCount val="1"/>
                <c:pt idx="0">
                  <c:v>wzrost w pkt. %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B5-4BA5-9DAD-9DDBA9C015CA}"/>
                </c:ext>
              </c:extLst>
            </c:dLbl>
            <c:dLbl>
              <c:idx val="3"/>
              <c:layout>
                <c:manualLayout>
                  <c:x val="1.2500000000000001E-2"/>
                  <c:y val="-9.41011606520859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B5-4BA5-9DAD-9DDBA9C015CA}"/>
                </c:ext>
              </c:extLst>
            </c:dLbl>
            <c:dLbl>
              <c:idx val="4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B5-4BA5-9DAD-9DDBA9C015CA}"/>
                </c:ext>
              </c:extLst>
            </c:dLbl>
            <c:dLbl>
              <c:idx val="6"/>
              <c:layout>
                <c:manualLayout>
                  <c:x val="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3B5-4BA5-9DAD-9DDBA9C015CA}"/>
                </c:ext>
              </c:extLst>
            </c:dLbl>
            <c:dLbl>
              <c:idx val="7"/>
              <c:layout>
                <c:manualLayout>
                  <c:x val="9.72222222222217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3B5-4BA5-9DAD-9DDBA9C015CA}"/>
                </c:ext>
              </c:extLst>
            </c:dLbl>
            <c:dLbl>
              <c:idx val="8"/>
              <c:layout>
                <c:manualLayout>
                  <c:x val="9.72222222222212E-3"/>
                  <c:y val="-1.1762645081510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3B5-4BA5-9DAD-9DDBA9C01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Liczba osób bezrobotnych (łącznie z długotrwale bezrobotnymi) objętych wsparciem w programie [osoby]</c:v>
                </c:pt>
                <c:pt idx="1">
                  <c:v>Liczba osób, które otrzymały bezzwrotne środki na podjęcie działalności gospodarczej w programie [osoby]</c:v>
                </c:pt>
                <c:pt idx="2">
                  <c:v>Całkowita kwota certyfikowanych wydatków kwalifikowalnych [EUR] OP VIII</c:v>
                </c:pt>
                <c:pt idx="3">
                  <c:v>Liczba osób zagrożonych ubóstwem lub wykluczeniem społecznym objętych wsparciem w programie [osoby]</c:v>
                </c:pt>
                <c:pt idx="4">
                  <c:v>Całkowita kwota certyfikowanych wydatków kwalifikowalnych [EUR] OP IX</c:v>
                </c:pt>
                <c:pt idx="5">
                  <c:v>Liczba uczniów objętych wsparciem w zakresie rozwijania kompetencji kluczowych w programie [osoby]</c:v>
                </c:pt>
                <c:pt idx="6">
                  <c:v>Liczba osób o niskich kwalifikacjach objętych wsparciem w programie [osoby]</c:v>
                </c:pt>
                <c:pt idx="7">
                  <c:v>Liczba uczniów szkół i placówek kształcenia zawodowego uczestniczących w stażach i praktykach u pracodawcy [osoby]</c:v>
                </c:pt>
                <c:pt idx="8">
                  <c:v>Całkowita kwota certyfikowanych wydatków kwalifikowalnych [EUR] OP X</c:v>
                </c:pt>
              </c:strCache>
            </c:strRef>
          </c:cat>
          <c:val>
            <c:numRef>
              <c:f>Arkusz1!$F$2:$F$10</c:f>
              <c:numCache>
                <c:formatCode>0%</c:formatCode>
                <c:ptCount val="9"/>
                <c:pt idx="0">
                  <c:v>3.0000000000000027E-2</c:v>
                </c:pt>
                <c:pt idx="1">
                  <c:v>2.9999999999999805E-2</c:v>
                </c:pt>
                <c:pt idx="2">
                  <c:v>2.0000000000000018E-2</c:v>
                </c:pt>
                <c:pt idx="3">
                  <c:v>5.0000000000000044E-2</c:v>
                </c:pt>
                <c:pt idx="4">
                  <c:v>1.0000000000000009E-2</c:v>
                </c:pt>
                <c:pt idx="5">
                  <c:v>0.39000000000000012</c:v>
                </c:pt>
                <c:pt idx="6">
                  <c:v>9.0000000000000302E-2</c:v>
                </c:pt>
                <c:pt idx="7">
                  <c:v>0</c:v>
                </c:pt>
                <c:pt idx="8">
                  <c:v>1.9999999999999962E-2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B5-4BA5-9DAD-9DDBA9C01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319448"/>
        <c:axId val="280332120"/>
      </c:barChart>
      <c:catAx>
        <c:axId val="280319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280332120"/>
        <c:crosses val="autoZero"/>
        <c:auto val="1"/>
        <c:lblAlgn val="ctr"/>
        <c:lblOffset val="100"/>
        <c:noMultiLvlLbl val="0"/>
      </c:catAx>
      <c:valAx>
        <c:axId val="2803321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80319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36154855643041"/>
          <c:y val="0.3740323870702299"/>
          <c:w val="0.16230511811023621"/>
          <c:h val="0.17237605278994642"/>
        </c:manualLayout>
      </c:layout>
      <c:overlay val="0"/>
      <c:txPr>
        <a:bodyPr/>
        <a:lstStyle/>
        <a:p>
          <a:pPr>
            <a:defRPr sz="1300" baseline="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15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66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71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89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07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3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41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65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523875" y="3021834"/>
            <a:ext cx="80200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Realizacja wskaźników </a:t>
            </a:r>
          </a:p>
          <a:p>
            <a:pPr algn="ctr"/>
            <a:r>
              <a:rPr lang="pl-PL" sz="3600" b="1" dirty="0" smtClean="0"/>
              <a:t>objętych ramami wykonania w ramach</a:t>
            </a:r>
          </a:p>
          <a:p>
            <a:pPr algn="ctr"/>
            <a:r>
              <a:rPr lang="pl-PL" sz="3600" b="1" dirty="0" smtClean="0"/>
              <a:t>RPO WM 2014-2020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2000" dirty="0"/>
              <a:t>s</a:t>
            </a:r>
            <a:r>
              <a:rPr lang="pl-PL" sz="2000" dirty="0" smtClean="0"/>
              <a:t>tan na 31 marca 2018 r.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37656"/>
              </p:ext>
            </p:extLst>
          </p:nvPr>
        </p:nvGraphicFramePr>
        <p:xfrm>
          <a:off x="221145" y="1854211"/>
          <a:ext cx="8671064" cy="4069043"/>
        </p:xfrm>
        <a:graphic>
          <a:graphicData uri="http://schemas.openxmlformats.org/drawingml/2006/table">
            <a:tbl>
              <a:tblPr/>
              <a:tblGrid>
                <a:gridCol w="151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58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5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VIII 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Rynek pracy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bezrobotnych (łącznie z długotrwale bezrobotnymi)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7 309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587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16 505 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865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osób, które otrzymały bezzwrotne środki na podjęcie działalności gospodarczej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3 382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3 893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985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69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35 694 542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36 148 356*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43 021 020,37€**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67152"/>
              </p:ext>
            </p:extLst>
          </p:nvPr>
        </p:nvGraphicFramePr>
        <p:xfrm>
          <a:off x="400874" y="2095368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IX Wspieranie włączenia społecznego i walka z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ubóstwem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zagrożonych ubóstwem lub wykluczeniem społecznym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12 429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5 769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11 161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26 181 822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5 923 654,08*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25 293 086,55€**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60202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971694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43436"/>
              </p:ext>
            </p:extLst>
          </p:nvPr>
        </p:nvGraphicFramePr>
        <p:xfrm>
          <a:off x="165998" y="1395935"/>
          <a:ext cx="8747678" cy="4717787"/>
        </p:xfrm>
        <a:graphic>
          <a:graphicData uri="http://schemas.openxmlformats.org/drawingml/2006/table">
            <a:tbl>
              <a:tblPr/>
              <a:tblGrid>
                <a:gridCol w="139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97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2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X  Edukacja dla rozwoju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objętych wsparciem w zakresie rozwijania kompetencji kluczowych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15 205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34 543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47 843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osób o niskich kwalifikacjach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4 432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530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2560%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13 729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297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szkół i placówek kształcenia zawodowego uczestniczących w stażach i praktykach u pracodawcy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4 962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1 264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6 177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49 145 800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20 425 210,58*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45 072 964,89€**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8225" y="611372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7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719372379"/>
              </p:ext>
            </p:extLst>
          </p:nvPr>
        </p:nvGraphicFramePr>
        <p:xfrm>
          <a:off x="0" y="1752600"/>
          <a:ext cx="9144000" cy="494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78999" y="1075277"/>
            <a:ext cx="7610475" cy="509585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latin typeface="+mn-lt"/>
              </a:rPr>
              <a:t>Wartości </a:t>
            </a:r>
            <a:r>
              <a:rPr lang="pl-PL" sz="1600" dirty="0" smtClean="0">
                <a:latin typeface="+mn-lt"/>
              </a:rPr>
              <a:t>osiągnięte </a:t>
            </a:r>
            <a:r>
              <a:rPr lang="pl-PL" sz="1600" dirty="0" smtClean="0">
                <a:latin typeface="+mn-lt"/>
              </a:rPr>
              <a:t>dla kamieni </a:t>
            </a:r>
            <a:r>
              <a:rPr lang="pl-PL" sz="1600" dirty="0" smtClean="0">
                <a:latin typeface="+mn-lt"/>
              </a:rPr>
              <a:t>milowych w OP VIII - X</a:t>
            </a:r>
            <a:r>
              <a:rPr lang="pl-PL" sz="1600" dirty="0" smtClean="0">
                <a:latin typeface="+mn-lt"/>
              </a:rPr>
              <a:t/>
            </a:r>
            <a:br>
              <a:rPr lang="pl-PL" sz="1600" dirty="0" smtClean="0">
                <a:latin typeface="+mn-lt"/>
              </a:rPr>
            </a:br>
            <a:r>
              <a:rPr lang="pl-PL" sz="1600" dirty="0" smtClean="0">
                <a:latin typeface="+mn-lt"/>
              </a:rPr>
              <a:t>stan na 31 marca </a:t>
            </a:r>
            <a:r>
              <a:rPr lang="pl-PL" sz="1600" dirty="0" smtClean="0">
                <a:latin typeface="+mn-lt"/>
              </a:rPr>
              <a:t>2018 r. i wzrost w stosunku do </a:t>
            </a:r>
            <a:r>
              <a:rPr lang="pl-PL" sz="1600" dirty="0" smtClean="0">
                <a:latin typeface="+mn-lt"/>
              </a:rPr>
              <a:t>stanu z 28 </a:t>
            </a:r>
            <a:r>
              <a:rPr lang="pl-PL" sz="1600" dirty="0" smtClean="0">
                <a:latin typeface="+mn-lt"/>
              </a:rPr>
              <a:t>lutego 2018 r</a:t>
            </a:r>
            <a:r>
              <a:rPr lang="pl-PL" sz="1600" dirty="0" smtClean="0">
                <a:latin typeface="+mn-lt"/>
              </a:rPr>
              <a:t>.</a:t>
            </a:r>
            <a:endParaRPr lang="pl-PL" sz="16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4201"/>
              </p:ext>
            </p:extLst>
          </p:nvPr>
        </p:nvGraphicFramePr>
        <p:xfrm>
          <a:off x="400874" y="2049648"/>
          <a:ext cx="8523224" cy="3647064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42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 </a:t>
                      </a: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Wykorzystanie działalności badawczo-rozwojowej w gospodarce 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Inwestycje prywatne uzupełniające wsparcie publiczne dla przedsiębiorstw (dotacje) [EUR]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13 897 000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1 121 093,73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35 085 561,34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252%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416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88 173 633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18 488 085,7*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76 429 056,9**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69671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57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08507"/>
              </p:ext>
            </p:extLst>
          </p:nvPr>
        </p:nvGraphicFramePr>
        <p:xfrm>
          <a:off x="400874" y="1939920"/>
          <a:ext cx="8523224" cy="3359868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3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Wzrost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e-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potencjału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Mazowsza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usług publicznych udostępnionych on-line o stopniu dojrzałości 3 - dwustronna interakcja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977*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4071%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4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24 692 836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23 889 963**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64 915 169***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263%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299788"/>
            <a:ext cx="852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*W </a:t>
            </a:r>
            <a:r>
              <a:rPr lang="pl-PL" sz="1200" dirty="0"/>
              <a:t>ramach wskaźnika zliczono też e-usługi na poziomie </a:t>
            </a:r>
            <a:r>
              <a:rPr lang="pl-PL" sz="1200" dirty="0" smtClean="0"/>
              <a:t>4 i wyższym, </a:t>
            </a:r>
            <a:r>
              <a:rPr lang="pl-PL" sz="1200" dirty="0"/>
              <a:t>na co uzyskano wstępną zgodę MR</a:t>
            </a:r>
            <a:r>
              <a:rPr lang="pl-PL" sz="1200" dirty="0" smtClean="0"/>
              <a:t>.</a:t>
            </a:r>
          </a:p>
          <a:p>
            <a:r>
              <a:rPr lang="pl-PL" sz="1200" dirty="0" smtClean="0"/>
              <a:t>**Wartość </a:t>
            </a:r>
            <a:r>
              <a:rPr lang="pl-PL" sz="1200" dirty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 smtClean="0"/>
              <a:t>***Wartość </a:t>
            </a:r>
            <a:r>
              <a:rPr lang="pl-PL" sz="1200" dirty="0"/>
              <a:t>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18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180673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 potencjału innowacyjnego i przedsiębiorczości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przedsiębiorstw otrzymujących wsparcie [przedsiębiorstwa]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52 015 256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26 833 145,9*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94 460 093,1**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182%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23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10911"/>
              </p:ext>
            </p:extLst>
          </p:nvPr>
        </p:nvGraphicFramePr>
        <p:xfrm>
          <a:off x="400874" y="1939920"/>
          <a:ext cx="8523224" cy="3705201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IV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Przejście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gospodarkę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niskoemisyjną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zmodernizowanych energetycznie budynków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Długość wybudowanych lub przebudowanych dróg dla rowerów [km]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1906%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wybudowanych lub przebudowanych obiektów "parkuj i jedź"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1650%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115 846 872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27 291 674*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178 064 771**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154%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6939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37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79666"/>
              </p:ext>
            </p:extLst>
          </p:nvPr>
        </p:nvGraphicFramePr>
        <p:xfrm>
          <a:off x="400874" y="1939920"/>
          <a:ext cx="8523224" cy="3411762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przyjazna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środowisku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wspartych Punktów Selektywnego Zbierania Odpadów Komunalnych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obiektów zabytkowych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825%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instytucji kultury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28 303 643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12 849 208,4*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45,4%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53 624 546**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189%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35168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20544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Jakość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życia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obiektów infrastruktury zlokalizowanych na rewitalizowanych obszarach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16 524 296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8 818 055*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15 967 405**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8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33929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regionalnego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systemu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transportowego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Całkowita długość nowych dróg [km]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62 888 014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54 766 995*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65 550 968**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158%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err="1" smtClean="0"/>
              <a:t>finansowowego</a:t>
            </a:r>
            <a:r>
              <a:rPr lang="pl-PL" sz="1200" dirty="0" smtClean="0"/>
              <a:t>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3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graphicFrame>
        <p:nvGraphicFramePr>
          <p:cNvPr id="6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324629"/>
              </p:ext>
            </p:extLst>
          </p:nvPr>
        </p:nvGraphicFramePr>
        <p:xfrm>
          <a:off x="0" y="943428"/>
          <a:ext cx="8789111" cy="580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97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1921</TotalTime>
  <Words>1684</Words>
  <Application>Microsoft Office PowerPoint</Application>
  <PresentationFormat>Pokaz na ekranie (4:3)</PresentationFormat>
  <Paragraphs>309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Programy Regionalne</vt:lpstr>
      <vt:lpstr>Prezentacja programu PowerPoint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Prezentacja programu PowerPoint</vt:lpstr>
      <vt:lpstr>Ramy wykonania dla osi priorytetowych EFS</vt:lpstr>
      <vt:lpstr>Ramy wykonania dla osi priorytetowych EFS</vt:lpstr>
      <vt:lpstr>Ramy wykonania dla osi priorytetowych EFS</vt:lpstr>
      <vt:lpstr>Wartości osiągnięte dla kamieni milowych w OP VIII - X stan na 31 marca 2018 r. i wzrost w stosunku do stanu z 28 lutego 2018 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Zych Agnieszka</cp:lastModifiedBy>
  <cp:revision>142</cp:revision>
  <cp:lastPrinted>2018-02-07T07:41:56Z</cp:lastPrinted>
  <dcterms:created xsi:type="dcterms:W3CDTF">2015-04-20T12:46:14Z</dcterms:created>
  <dcterms:modified xsi:type="dcterms:W3CDTF">2018-05-09T08:37:26Z</dcterms:modified>
</cp:coreProperties>
</file>