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4" r:id="rId1"/>
  </p:sldMasterIdLst>
  <p:notesMasterIdLst>
    <p:notesMasterId r:id="rId17"/>
  </p:notesMasterIdLst>
  <p:handoutMasterIdLst>
    <p:handoutMasterId r:id="rId18"/>
  </p:handoutMasterIdLst>
  <p:sldIdLst>
    <p:sldId id="258" r:id="rId2"/>
    <p:sldId id="392" r:id="rId3"/>
    <p:sldId id="382" r:id="rId4"/>
    <p:sldId id="385" r:id="rId5"/>
    <p:sldId id="390" r:id="rId6"/>
    <p:sldId id="389" r:id="rId7"/>
    <p:sldId id="386" r:id="rId8"/>
    <p:sldId id="388" r:id="rId9"/>
    <p:sldId id="383" r:id="rId10"/>
    <p:sldId id="384" r:id="rId11"/>
    <p:sldId id="394" r:id="rId12"/>
    <p:sldId id="387" r:id="rId13"/>
    <p:sldId id="395" r:id="rId14"/>
    <p:sldId id="391" r:id="rId15"/>
    <p:sldId id="324" r:id="rId16"/>
  </p:sldIdLst>
  <p:sldSz cx="9144000" cy="6858000" type="screen4x3"/>
  <p:notesSz cx="6797675" cy="9928225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87208" autoAdjust="0"/>
  </p:normalViewPr>
  <p:slideViewPr>
    <p:cSldViewPr snapToGrid="0">
      <p:cViewPr varScale="1">
        <p:scale>
          <a:sx n="91" d="100"/>
          <a:sy n="91" d="100"/>
        </p:scale>
        <p:origin x="48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C123F-3768-4046-ADCB-E993A0919F3F}" type="datetimeFigureOut">
              <a:rPr lang="pl-PL" smtClean="0"/>
              <a:t>2018-05-09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2167C-7E77-430F-BDD9-575A2C32B4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569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2018-05-09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9145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Było 21 dni roboczych i 30 -w</a:t>
            </a:r>
            <a:r>
              <a:rPr lang="pl-PL" sz="1200" dirty="0" smtClean="0"/>
              <a:t> szczególnie uzasadnionych przypadkach </a:t>
            </a:r>
            <a:endParaRPr lang="pl-PL" sz="12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9040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3781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64406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8227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9015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97424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83374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4677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02624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3104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Było 21 dni roboczych i 30 -w</a:t>
            </a:r>
            <a:r>
              <a:rPr lang="pl-PL" sz="1200" dirty="0" smtClean="0"/>
              <a:t> szczególnie uzasadnionych przypadkach </a:t>
            </a:r>
            <a:endParaRPr lang="pl-PL" sz="12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55909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just"/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</a:t>
            </a:r>
            <a:r>
              <a:rPr lang="pl-PL" b="1" dirty="0">
                <a:solidFill>
                  <a:schemeClr val="tx1"/>
                </a:solidFill>
                <a:latin typeface="+mj-lt"/>
              </a:rPr>
              <a:t>zmian do Regulaminu prac Komitetu Monitorującego Regionalny Program Operacyjny Województwa Mazowieckiego na lata </a:t>
            </a:r>
            <a:r>
              <a:rPr lang="pl-PL" b="1" dirty="0" smtClean="0">
                <a:solidFill>
                  <a:schemeClr val="tx1"/>
                </a:solidFill>
                <a:latin typeface="+mj-lt"/>
              </a:rPr>
              <a:t>2014-2020</a:t>
            </a:r>
            <a:r>
              <a:rPr lang="pl-PL" dirty="0" smtClean="0"/>
              <a:t> </a:t>
            </a:r>
            <a:endParaRPr lang="pl-PL" dirty="0"/>
          </a:p>
          <a:p>
            <a:pPr algn="ctr">
              <a:defRPr/>
            </a:pP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/>
            </a:r>
            <a:br>
              <a:rPr lang="pl-PL" dirty="0" smtClean="0">
                <a:latin typeface="+mj-lt"/>
              </a:rPr>
            </a:br>
            <a:r>
              <a:rPr lang="pl-PL" dirty="0" smtClean="0">
                <a:latin typeface="+mj-lt"/>
              </a:rPr>
              <a:t>10 maja 2018 r.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  <p:pic>
        <p:nvPicPr>
          <p:cNvPr id="8" name="Obraz 7" descr="Opis: cid:image004.jpg@01D38545.32AFB55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916"/>
            <a:ext cx="5057775" cy="47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693681" y="1702676"/>
            <a:ext cx="78932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l-PL" i="1" dirty="0"/>
              <a:t>7</a:t>
            </a:r>
            <a:r>
              <a:rPr lang="pl-PL" i="1" dirty="0" smtClean="0"/>
              <a:t>) wydłużenie </a:t>
            </a:r>
            <a:r>
              <a:rPr lang="pl-PL" i="1" dirty="0"/>
              <a:t>terminu na sporządzanie protokołu z posiedzeń KM z 21 do 30 dni roboczych (w szczególnie uzasadnionych przypadkach możliwe będzie wydłużenie tego terminu do 40 dni roboczych); </a:t>
            </a:r>
          </a:p>
          <a:p>
            <a:pPr lvl="0">
              <a:spcAft>
                <a:spcPts val="365"/>
              </a:spcAft>
            </a:pPr>
            <a:endParaRPr lang="pl-PL" sz="2800" i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algn="just"/>
            <a:r>
              <a:rPr lang="pl-PL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W </a:t>
            </a:r>
            <a:r>
              <a:rPr lang="pl-PL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§8 ust.14 „Organizacja </a:t>
            </a:r>
            <a:r>
              <a:rPr lang="pl-PL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prac Komitetu </a:t>
            </a:r>
            <a:r>
              <a:rPr lang="pl-PL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Monitorującego” zmieniono liczbę </a:t>
            </a:r>
            <a:r>
              <a:rPr lang="pl-PL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dni.</a:t>
            </a:r>
            <a:endParaRPr lang="pl-PL" sz="20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>
              <a:spcAft>
                <a:spcPts val="365"/>
              </a:spcAft>
            </a:pPr>
            <a:endParaRPr lang="pl-PL" sz="2800" dirty="0" smtClean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lvl="0">
              <a:spcAft>
                <a:spcPts val="365"/>
              </a:spcAft>
            </a:pPr>
            <a:endParaRPr lang="pl-PL" sz="28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365"/>
              </a:spcAft>
              <a:buFont typeface="+mj-lt"/>
              <a:buAutoNum type="arabicParenR"/>
            </a:pPr>
            <a:endParaRPr lang="pl-PL" sz="28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7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540104"/>
              </p:ext>
            </p:extLst>
          </p:nvPr>
        </p:nvGraphicFramePr>
        <p:xfrm>
          <a:off x="155685" y="1202558"/>
          <a:ext cx="8815526" cy="540408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17250"/>
                <a:gridCol w="2736298"/>
                <a:gridCol w="2830989"/>
                <a:gridCol w="2830989"/>
              </a:tblGrid>
              <a:tr h="16245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l.p.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Obowiązujące zapisy w Regulaminie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Proponowane zmiany </a:t>
                      </a:r>
                      <a:r>
                        <a:rPr lang="pl-PL" sz="1800" dirty="0" smtClean="0">
                          <a:effectLst/>
                        </a:rPr>
                        <a:t/>
                      </a:r>
                      <a:br>
                        <a:rPr lang="pl-PL" sz="1800" dirty="0" smtClean="0">
                          <a:effectLst/>
                        </a:rPr>
                      </a:br>
                      <a:r>
                        <a:rPr lang="pl-PL" sz="1800" dirty="0" smtClean="0">
                          <a:effectLst/>
                        </a:rPr>
                        <a:t>w </a:t>
                      </a:r>
                      <a:r>
                        <a:rPr lang="pl-PL" sz="1800" dirty="0">
                          <a:effectLst/>
                        </a:rPr>
                        <a:t>zapisach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marL="651510" indent="-651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 </a:t>
                      </a:r>
                    </a:p>
                    <a:p>
                      <a:pPr marL="651510" indent="-651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Uzasadnienie zmiany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</a:tr>
              <a:tr h="1624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endParaRPr lang="pl-PL" sz="1400" b="1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§ 8 ust. 13</a:t>
                      </a:r>
                      <a:endParaRPr lang="pl-PL" sz="14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lvl="0" algn="l"/>
                      <a:r>
                        <a:rPr lang="pl-PL" sz="1400" dirty="0" smtClean="0"/>
                        <a:t>„ Projekt protokołu sporządzany jest przez Sekretariat Komitetu w terminie </a:t>
                      </a:r>
                      <a:r>
                        <a:rPr lang="pl-PL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r>
                        <a:rPr lang="pl-PL" sz="1400" dirty="0" smtClean="0">
                          <a:solidFill>
                            <a:srgbClr val="FF0000"/>
                          </a:solidFill>
                        </a:rPr>
                        <a:t> dni </a:t>
                      </a:r>
                      <a:r>
                        <a:rPr lang="pl-PL" sz="1400" dirty="0" smtClean="0"/>
                        <a:t>roboczych od dnia posiedzenia, a następnie rozsyłany jest drogą elektroniczną do wszystkich członków, zastępców, obserwatorów w Komitecie oraz przedstawicieli Komisji Europejskiej., którzy uczestniczyli w pracach Komitetu. </a:t>
                      </a:r>
                    </a:p>
                    <a:p>
                      <a:pPr lvl="0" algn="l"/>
                      <a:r>
                        <a:rPr lang="pl-PL" sz="1400" dirty="0" smtClean="0"/>
                        <a:t>W szczególnie uzasadnionych przypadkach możliwe jest wydłużenie terminu na sporządzenie protokołu do </a:t>
                      </a:r>
                      <a:r>
                        <a:rPr lang="pl-PL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30 d</a:t>
                      </a:r>
                      <a:r>
                        <a:rPr lang="pl-PL" sz="1400" dirty="0" smtClean="0">
                          <a:solidFill>
                            <a:srgbClr val="FF0000"/>
                          </a:solidFill>
                        </a:rPr>
                        <a:t>ni </a:t>
                      </a:r>
                      <a:r>
                        <a:rPr lang="pl-PL" sz="1400" dirty="0" smtClean="0"/>
                        <a:t>roboczych</a:t>
                      </a:r>
                      <a:r>
                        <a:rPr lang="pl-PL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endParaRPr lang="pl-PL" sz="1400" b="1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§ 8 ust. 14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„ Projekt protokołu sporządzany jest przez Sekretariat Komitetu w terminie </a:t>
                      </a:r>
                      <a:r>
                        <a:rPr lang="pl-PL" sz="1400" b="1" dirty="0" smtClean="0">
                          <a:solidFill>
                            <a:srgbClr val="FF0000"/>
                          </a:solidFill>
                        </a:rPr>
                        <a:t>30 dni </a:t>
                      </a:r>
                      <a:r>
                        <a:rPr lang="pl-PL" sz="1400" dirty="0" smtClean="0"/>
                        <a:t>roboczych od dnia posiedzenia, a następnie rozsyłany jest drogą elektroniczną do wszystkich członków, zastępców, obserwatorów w Komitecie oraz przedstawicieli Komisji </a:t>
                      </a:r>
                      <a:r>
                        <a:rPr lang="pl-PL" sz="1400" dirty="0" smtClean="0"/>
                        <a:t>Europejskiej, </a:t>
                      </a:r>
                      <a:r>
                        <a:rPr lang="pl-PL" sz="1400" dirty="0" smtClean="0"/>
                        <a:t>którzy uczestniczyli w pracach Komitetu. </a:t>
                      </a:r>
                    </a:p>
                    <a:p>
                      <a:pPr lvl="0" algn="l"/>
                      <a:r>
                        <a:rPr lang="pl-PL" sz="1400" dirty="0" smtClean="0"/>
                        <a:t>W szczególnie uzasadnionych przypadkach możliwe jest wydłużenie terminu na sporządzenie protokołu do </a:t>
                      </a:r>
                      <a:r>
                        <a:rPr lang="pl-PL" sz="1400" b="1" dirty="0" smtClean="0">
                          <a:solidFill>
                            <a:srgbClr val="FF0000"/>
                          </a:solidFill>
                        </a:rPr>
                        <a:t>40 dni </a:t>
                      </a:r>
                      <a:r>
                        <a:rPr lang="pl-PL" sz="1400" dirty="0" smtClean="0"/>
                        <a:t>roboczych</a:t>
                      </a:r>
                    </a:p>
                    <a:p>
                      <a:pPr lvl="0" algn="l"/>
                      <a:endParaRPr lang="pl-PL" sz="1400" b="1" dirty="0" smtClean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lvl="0" algn="l"/>
                      <a:endParaRPr lang="pl-PL" sz="1400" b="1" dirty="0" smtClean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51510" marR="0" lvl="0" indent="-65151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51510" marR="0" lvl="0" indent="-65151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Dostosowanie treści</a:t>
                      </a:r>
                    </a:p>
                    <a:p>
                      <a:pPr marL="651510" indent="-651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</a:tr>
            </a:tbl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6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830316" y="1650124"/>
            <a:ext cx="7893269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/>
              <a:t>8</a:t>
            </a:r>
            <a:r>
              <a:rPr lang="pl-PL" dirty="0" smtClean="0"/>
              <a:t>) dodanie </a:t>
            </a:r>
            <a:r>
              <a:rPr lang="pl-PL" dirty="0"/>
              <a:t>możliwości pełnej lub częściowej refundacji kosztów udziału zastępcy członka KM w posiedzeniu KM, mimo uczestnictwa w nim także członka KM, w sytuacjach, które IZ uzna za uzasadnione; </a:t>
            </a:r>
          </a:p>
          <a:p>
            <a:pPr lvl="0">
              <a:spcAft>
                <a:spcPts val="365"/>
              </a:spcAft>
            </a:pPr>
            <a:endParaRPr lang="pl-PL" sz="28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algn="just"/>
            <a:r>
              <a:rPr lang="pl-PL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W </a:t>
            </a:r>
            <a:r>
              <a:rPr lang="pl-PL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§9 </a:t>
            </a:r>
            <a:r>
              <a:rPr lang="pl-PL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„Finansowanie </a:t>
            </a:r>
            <a:r>
              <a:rPr lang="pl-PL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Komitetu </a:t>
            </a:r>
            <a:r>
              <a:rPr lang="pl-PL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Monitorującego” do ust. 8 dodano następujący zapis: </a:t>
            </a:r>
            <a:endParaRPr lang="pl-PL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endParaRPr lang="pl-PL" sz="20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pl-PL" sz="1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Po zdaniu:</a:t>
            </a:r>
          </a:p>
          <a:p>
            <a:r>
              <a:rPr lang="pl-PL" sz="1400" dirty="0" smtClean="0"/>
              <a:t>„8. W </a:t>
            </a:r>
            <a:r>
              <a:rPr lang="pl-PL" sz="1400" dirty="0"/>
              <a:t>przypadku jednoczesnej obecności na posiedzeniu członka Komitetu i zastępcy refundacja wydatków wymienionych w ust. 4 pkt 1) oraz pkt 2) przysługuje jedynie członkowi Komitetu” </a:t>
            </a:r>
            <a:endParaRPr lang="pl-PL" sz="1400" dirty="0" smtClean="0"/>
          </a:p>
          <a:p>
            <a:endParaRPr lang="pl-PL" sz="1400" dirty="0"/>
          </a:p>
          <a:p>
            <a:r>
              <a:rPr lang="pl-PL" sz="1400" dirty="0" smtClean="0"/>
              <a:t>dodano: </a:t>
            </a:r>
            <a:endParaRPr lang="pl-PL" sz="1400" dirty="0"/>
          </a:p>
          <a:p>
            <a:pPr algn="just">
              <a:spcAft>
                <a:spcPts val="365"/>
              </a:spcAft>
            </a:pPr>
            <a:r>
              <a:rPr lang="pl-PL" sz="1400" dirty="0" smtClean="0">
                <a:solidFill>
                  <a:srgbClr val="FF0000"/>
                </a:solidFill>
              </a:rPr>
              <a:t>„Nie </a:t>
            </a:r>
            <a:r>
              <a:rPr lang="pl-PL" sz="1400" dirty="0">
                <a:solidFill>
                  <a:srgbClr val="FF0000"/>
                </a:solidFill>
              </a:rPr>
              <a:t>wyklucza to sytuacji, w których IZ uzna za uzasadnioną pełną lub częściową refundację kosztów udziału zastępcy członka Komitetu w posiedzeniu </a:t>
            </a:r>
            <a:r>
              <a:rPr lang="pl-PL" sz="1400" dirty="0" smtClean="0">
                <a:solidFill>
                  <a:srgbClr val="FF0000"/>
                </a:solidFill>
              </a:rPr>
              <a:t>Komitetu</a:t>
            </a:r>
            <a:r>
              <a:rPr lang="pl-PL" sz="1400" dirty="0">
                <a:solidFill>
                  <a:srgbClr val="FF0000"/>
                </a:solidFill>
              </a:rPr>
              <a:t>, mimo uczestnictwa w nim także członka Komitetu</a:t>
            </a:r>
            <a:r>
              <a:rPr lang="pl-PL" sz="1400" dirty="0"/>
              <a:t>.</a:t>
            </a:r>
          </a:p>
          <a:p>
            <a:pPr>
              <a:spcAft>
                <a:spcPts val="365"/>
              </a:spcAft>
            </a:pPr>
            <a:endParaRPr lang="pl-PL" sz="1400" dirty="0"/>
          </a:p>
          <a:p>
            <a:pPr>
              <a:spcAft>
                <a:spcPts val="365"/>
              </a:spcAft>
            </a:pPr>
            <a:endParaRPr lang="pl-PL" sz="1400" dirty="0"/>
          </a:p>
          <a:p>
            <a:pPr lvl="0">
              <a:spcAft>
                <a:spcPts val="365"/>
              </a:spcAft>
            </a:pPr>
            <a:endParaRPr lang="pl-PL" sz="28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>
              <a:spcAft>
                <a:spcPts val="365"/>
              </a:spcAft>
            </a:pPr>
            <a:endParaRPr lang="pl-PL" sz="28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365"/>
              </a:spcAft>
              <a:buFont typeface="+mj-lt"/>
              <a:buAutoNum type="arabicParenR"/>
            </a:pPr>
            <a:endParaRPr lang="pl-PL" sz="28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6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549339"/>
              </p:ext>
            </p:extLst>
          </p:nvPr>
        </p:nvGraphicFramePr>
        <p:xfrm>
          <a:off x="155685" y="1202558"/>
          <a:ext cx="8815526" cy="540408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17250"/>
                <a:gridCol w="2736298"/>
                <a:gridCol w="2830989"/>
                <a:gridCol w="2830989"/>
              </a:tblGrid>
              <a:tr h="16245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l.p.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Obowiązujące zapisy w Regulaminie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Proponowane zmiany </a:t>
                      </a:r>
                      <a:r>
                        <a:rPr lang="pl-PL" sz="1800" dirty="0" smtClean="0">
                          <a:effectLst/>
                        </a:rPr>
                        <a:t/>
                      </a:r>
                      <a:br>
                        <a:rPr lang="pl-PL" sz="1800" dirty="0" smtClean="0">
                          <a:effectLst/>
                        </a:rPr>
                      </a:br>
                      <a:r>
                        <a:rPr lang="pl-PL" sz="1800" dirty="0" smtClean="0">
                          <a:effectLst/>
                        </a:rPr>
                        <a:t>w </a:t>
                      </a:r>
                      <a:r>
                        <a:rPr lang="pl-PL" sz="1800" dirty="0">
                          <a:effectLst/>
                        </a:rPr>
                        <a:t>zapisach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marL="651510" indent="-651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 </a:t>
                      </a:r>
                    </a:p>
                    <a:p>
                      <a:pPr marL="651510" indent="-651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Uzasadnienie zmiany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</a:tr>
              <a:tr h="1624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endParaRPr lang="pl-PL" sz="1400" b="1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§9 ust. 8</a:t>
                      </a:r>
                      <a:endParaRPr lang="pl-PL" sz="14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lvl="0" algn="l"/>
                      <a:r>
                        <a:rPr lang="pl-PL" sz="1400" dirty="0" smtClean="0"/>
                        <a:t>W przypadku jednoczesnej obecności na posiedzeniu członka Komitetu i zastępcy refundacja wydatków wymienionych w ust. 4 pkt 1) oraz pkt 2) przysługuje jedynie członkowi Komitetu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endParaRPr lang="pl-PL" sz="1400" b="1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§ 9 ust. 8</a:t>
                      </a:r>
                    </a:p>
                    <a:p>
                      <a:pPr lvl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 przypadku jednoczesnej obecności na posiedzeniu członka Komitetu i zastępcy refundacja wydatków wymienionych w ust. 4 pkt 1) oraz pkt 2) przysługuje jedynie członkowi Komitetu. </a:t>
                      </a:r>
                    </a:p>
                    <a:p>
                      <a:pPr lvl="0"/>
                      <a:endParaRPr lang="pl-PL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pl-PL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Nie wyklucza to sytuacji, w których IZ uzna za uzasadnioną pełną lub częściową refundację kosztów udziału zastępcy członka Komitetu w posiedzeniu komitetu, mimo uczestnictwa w nim także członka Komitetu.</a:t>
                      </a:r>
                    </a:p>
                    <a:p>
                      <a:pPr lvl="0"/>
                      <a:endParaRPr lang="pl-PL" sz="1400" b="1" dirty="0" smtClean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lvl="0"/>
                      <a:endParaRPr lang="pl-PL" sz="1400" b="1" dirty="0" smtClean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51510" marR="0" lvl="0" indent="-65151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51510" marR="0" lvl="0" indent="-65151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Dostosowanie treści</a:t>
                      </a:r>
                    </a:p>
                    <a:p>
                      <a:pPr marL="651510" indent="-651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</a:tr>
            </a:tbl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1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051033" y="1639613"/>
            <a:ext cx="7893269" cy="3621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Ponadto w Regulaminie dokonano aktualizacji publikatorów aktów prawnych </a:t>
            </a:r>
          </a:p>
          <a:p>
            <a:endParaRPr lang="pl-PL" dirty="0" smtClean="0"/>
          </a:p>
          <a:p>
            <a:r>
              <a:rPr lang="pl-PL" dirty="0" smtClean="0"/>
              <a:t>oraz dodano dwa załączniki :</a:t>
            </a:r>
          </a:p>
          <a:p>
            <a:endParaRPr lang="pl-PL" dirty="0" smtClean="0"/>
          </a:p>
          <a:p>
            <a:r>
              <a:rPr lang="pl-PL" sz="1400" dirty="0" smtClean="0">
                <a:solidFill>
                  <a:srgbClr val="FF0000"/>
                </a:solidFill>
              </a:rPr>
              <a:t>Załącznik </a:t>
            </a:r>
            <a:r>
              <a:rPr lang="pl-PL" sz="1400" dirty="0">
                <a:solidFill>
                  <a:srgbClr val="FF0000"/>
                </a:solidFill>
              </a:rPr>
              <a:t>nr 1 Oświadczenie i deklaracja </a:t>
            </a:r>
            <a:r>
              <a:rPr lang="pl-PL" sz="1400" dirty="0" smtClean="0">
                <a:solidFill>
                  <a:srgbClr val="FF0000"/>
                </a:solidFill>
              </a:rPr>
              <a:t>członka </a:t>
            </a:r>
            <a:r>
              <a:rPr lang="pl-PL" sz="1400" dirty="0">
                <a:solidFill>
                  <a:srgbClr val="FF0000"/>
                </a:solidFill>
              </a:rPr>
              <a:t>Komitetu Monitorującego, zastępcy członka Komitetu Monitorującego oraz przedstawiciela podmiotu delegującego upoważnionego do udziału w posiedzeniu Komitetu Monitorującego Regionalny Program Operacyjny Województwa Mazowieckiego na lata 2014-2020.</a:t>
            </a:r>
          </a:p>
          <a:p>
            <a:endParaRPr lang="pl-PL" sz="1400" dirty="0" smtClean="0">
              <a:solidFill>
                <a:srgbClr val="FF0000"/>
              </a:solidFill>
            </a:endParaRPr>
          </a:p>
          <a:p>
            <a:r>
              <a:rPr lang="pl-PL" sz="1400" dirty="0" smtClean="0">
                <a:solidFill>
                  <a:srgbClr val="FF0000"/>
                </a:solidFill>
              </a:rPr>
              <a:t>Załącznik </a:t>
            </a:r>
            <a:r>
              <a:rPr lang="pl-PL" sz="1400" dirty="0">
                <a:solidFill>
                  <a:srgbClr val="FF0000"/>
                </a:solidFill>
              </a:rPr>
              <a:t>nr 2 Oświadczenie i deklaracja </a:t>
            </a:r>
            <a:r>
              <a:rPr lang="pl-PL" sz="1400" dirty="0" smtClean="0">
                <a:solidFill>
                  <a:srgbClr val="FF0000"/>
                </a:solidFill>
              </a:rPr>
              <a:t>obserwatora Komitetu </a:t>
            </a:r>
            <a:r>
              <a:rPr lang="pl-PL" sz="1400" dirty="0">
                <a:solidFill>
                  <a:srgbClr val="FF0000"/>
                </a:solidFill>
              </a:rPr>
              <a:t>Monitorującego Regionalny Program Operacyjny Województwa Mazowieckiego na lata 2014-2020</a:t>
            </a:r>
          </a:p>
          <a:p>
            <a:pPr lvl="0">
              <a:spcAft>
                <a:spcPts val="365"/>
              </a:spcAft>
            </a:pPr>
            <a:endParaRPr lang="pl-PL" sz="28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365"/>
              </a:spcAft>
              <a:buFont typeface="+mj-lt"/>
              <a:buAutoNum type="arabicParenR"/>
            </a:pPr>
            <a:endParaRPr lang="pl-PL" sz="28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37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5908" y="2584450"/>
            <a:ext cx="7886700" cy="933450"/>
          </a:xfrm>
        </p:spPr>
        <p:txBody>
          <a:bodyPr/>
          <a:lstStyle/>
          <a:p>
            <a:pPr algn="ctr"/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>
                <a:solidFill>
                  <a:srgbClr val="FF0000"/>
                </a:solidFill>
              </a:rPr>
              <a:t>ZMIANY </a:t>
            </a:r>
            <a:r>
              <a:rPr lang="pl-PL" b="1" dirty="0">
                <a:solidFill>
                  <a:srgbClr val="FF0000"/>
                </a:solidFill>
              </a:rPr>
              <a:t>W REGULAMINIE PRAC KOMITETU MONITORUJĄCEGO REGIONALNY PROGRAM OPERACYJNY WOJEWÓDZTWA MAZOWIECKIEGO </a:t>
            </a:r>
            <a:r>
              <a:rPr lang="pl-PL" b="1" dirty="0" smtClean="0">
                <a:solidFill>
                  <a:srgbClr val="FF0000"/>
                </a:solidFill>
              </a:rPr>
              <a:t/>
            </a:r>
            <a:br>
              <a:rPr lang="pl-PL" b="1" dirty="0" smtClean="0">
                <a:solidFill>
                  <a:srgbClr val="FF0000"/>
                </a:solidFill>
              </a:rPr>
            </a:br>
            <a:r>
              <a:rPr lang="pl-PL" b="1" dirty="0" smtClean="0">
                <a:solidFill>
                  <a:srgbClr val="FF0000"/>
                </a:solidFill>
              </a:rPr>
              <a:t>NA </a:t>
            </a:r>
            <a:r>
              <a:rPr lang="pl-PL" b="1" dirty="0">
                <a:solidFill>
                  <a:srgbClr val="FF0000"/>
                </a:solidFill>
              </a:rPr>
              <a:t>LATA 2014-2020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15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830316" y="1650124"/>
            <a:ext cx="7893269" cy="4257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i="1" dirty="0" smtClean="0"/>
          </a:p>
          <a:p>
            <a:pPr algn="just"/>
            <a:r>
              <a:rPr lang="pl-PL" dirty="0"/>
              <a:t>Najważniejsze zmiany wprowadzone w </a:t>
            </a:r>
            <a:r>
              <a:rPr lang="pl-PL" i="1" dirty="0" smtClean="0"/>
              <a:t>Regulaminie </a:t>
            </a:r>
            <a:r>
              <a:rPr lang="pl-PL" i="1" dirty="0"/>
              <a:t>prac Komitetu Monitorującego Regionalny Program Operacyjny Województwa Mazowieckiego na lata 2014-2020 </a:t>
            </a:r>
            <a:r>
              <a:rPr lang="pl-PL" dirty="0" smtClean="0"/>
              <a:t>wynikają ze </a:t>
            </a:r>
            <a:r>
              <a:rPr lang="pl-PL" dirty="0"/>
              <a:t>zmian wprowadzonych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Wytycznych w zakresie komitetów monitorujących na lata 2014 – 2020, które obowiązują od </a:t>
            </a:r>
            <a:r>
              <a:rPr lang="pl-PL" dirty="0" smtClean="0"/>
              <a:t>1 </a:t>
            </a:r>
            <a:r>
              <a:rPr lang="pl-PL" dirty="0"/>
              <a:t>marca 2018 </a:t>
            </a:r>
            <a:r>
              <a:rPr lang="pl-PL" dirty="0" smtClean="0"/>
              <a:t>roku.</a:t>
            </a:r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Celem niniejszych zmian jest dostosowanie dokumentu </a:t>
            </a:r>
            <a:r>
              <a:rPr lang="pl-PL" dirty="0"/>
              <a:t>d</a:t>
            </a:r>
            <a:r>
              <a:rPr lang="pl-PL" dirty="0" smtClean="0"/>
              <a:t>o obowiązujących Wytycznych. </a:t>
            </a:r>
            <a:endParaRPr lang="pl-PL" dirty="0"/>
          </a:p>
          <a:p>
            <a:pPr lvl="0" algn="just"/>
            <a:endParaRPr lang="pl-PL" i="1" dirty="0"/>
          </a:p>
          <a:p>
            <a:pPr lvl="0">
              <a:spcAft>
                <a:spcPts val="365"/>
              </a:spcAft>
            </a:pPr>
            <a:endParaRPr lang="pl-PL" sz="28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>
              <a:spcAft>
                <a:spcPts val="365"/>
              </a:spcAft>
            </a:pPr>
            <a:endParaRPr lang="pl-PL" sz="28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365"/>
              </a:spcAft>
              <a:buFont typeface="+mj-lt"/>
              <a:buAutoNum type="arabicParenR"/>
            </a:pPr>
            <a:endParaRPr lang="pl-PL" sz="28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830316" y="1650124"/>
            <a:ext cx="789326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</a:rPr>
              <a:t>WYKAZ ZMIAN:</a:t>
            </a:r>
          </a:p>
          <a:p>
            <a:pPr lvl="0" algn="just"/>
            <a:endParaRPr lang="pl-PL" i="1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lvl="0" algn="just"/>
            <a:endParaRPr lang="pl-PL" i="1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 algn="just"/>
            <a:r>
              <a:rPr lang="pl-PL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1) uwzględnienie </a:t>
            </a:r>
            <a:r>
              <a:rPr lang="pl-PL" i="1" dirty="0">
                <a:solidFill>
                  <a:srgbClr val="000000"/>
                </a:solidFill>
                <a:ea typeface="Times New Roman" panose="02020603050405020304" pitchFamily="18" charset="0"/>
              </a:rPr>
              <a:t>możliwości udziału wojewody albo jego przedstawiciela w pracach KM RPO w charakterze obserwatora, wprowadzonej zmianą ustawy wdrożeniowej; </a:t>
            </a:r>
          </a:p>
          <a:p>
            <a:pPr lvl="0">
              <a:spcAft>
                <a:spcPts val="365"/>
              </a:spcAft>
            </a:pPr>
            <a:endParaRPr lang="pl-PL" sz="32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algn="just"/>
            <a:r>
              <a:rPr lang="pl-PL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Zostało to już uwzględnione </a:t>
            </a:r>
            <a:r>
              <a:rPr lang="pl-PL" dirty="0">
                <a:solidFill>
                  <a:srgbClr val="000000"/>
                </a:solidFill>
                <a:ea typeface="Times New Roman" panose="02020603050405020304" pitchFamily="18" charset="0"/>
              </a:rPr>
              <a:t>w Zarządzeniu Marszałka Województwa Mazowieckiego w sprawie składu osobowego Komitetu Monitorującego Regionalny Program Operacyjny Województwa Mazowieckiego na lata 2014-2020</a:t>
            </a:r>
          </a:p>
          <a:p>
            <a:pPr lvl="0">
              <a:spcAft>
                <a:spcPts val="365"/>
              </a:spcAft>
            </a:pPr>
            <a:endParaRPr lang="pl-PL" sz="28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>
              <a:spcAft>
                <a:spcPts val="365"/>
              </a:spcAft>
            </a:pPr>
            <a:endParaRPr lang="pl-PL" sz="28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>
              <a:spcAft>
                <a:spcPts val="365"/>
              </a:spcAft>
            </a:pPr>
            <a:endParaRPr lang="pl-PL" sz="28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2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830316" y="1650124"/>
            <a:ext cx="7893269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365"/>
              </a:spcAft>
            </a:pPr>
            <a:r>
              <a:rPr lang="pl-PL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2) wprowadzenie </a:t>
            </a:r>
            <a:r>
              <a:rPr lang="pl-PL" i="1" dirty="0">
                <a:solidFill>
                  <a:srgbClr val="000000"/>
                </a:solidFill>
                <a:ea typeface="Times New Roman" panose="02020603050405020304" pitchFamily="18" charset="0"/>
              </a:rPr>
              <a:t>możliwości pisemnego upoważniania przez podmiot delegujący innego (niż członek i zastępca członka KM) przedstawiciela do udziału w posiedzeniu </a:t>
            </a:r>
            <a:r>
              <a:rPr lang="pl-PL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KM</a:t>
            </a:r>
          </a:p>
          <a:p>
            <a:pPr lvl="0">
              <a:spcAft>
                <a:spcPts val="365"/>
              </a:spcAft>
            </a:pPr>
            <a:endParaRPr lang="pl-PL" sz="28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algn="just"/>
            <a:r>
              <a:rPr lang="pl-PL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W §</a:t>
            </a:r>
            <a:r>
              <a:rPr lang="pl-PL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2 </a:t>
            </a:r>
            <a:r>
              <a:rPr lang="pl-PL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„Skład </a:t>
            </a:r>
            <a:r>
              <a:rPr lang="pl-PL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i zasady uczestnictwa w pracach Komitetu </a:t>
            </a:r>
            <a:r>
              <a:rPr lang="pl-PL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Monitorującego” dodano następujący zapis: </a:t>
            </a:r>
            <a:endParaRPr lang="pl-PL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>
              <a:spcAft>
                <a:spcPts val="365"/>
              </a:spcAft>
            </a:pPr>
            <a:endParaRPr lang="pl-PL" sz="20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algn="just">
              <a:spcAft>
                <a:spcPts val="365"/>
              </a:spcAft>
            </a:pPr>
            <a:r>
              <a:rPr lang="pl-PL" sz="1400" dirty="0" smtClean="0">
                <a:solidFill>
                  <a:srgbClr val="FF0000"/>
                </a:solidFill>
              </a:rPr>
              <a:t>„9. W </a:t>
            </a:r>
            <a:r>
              <a:rPr lang="pl-PL" sz="1400" dirty="0">
                <a:solidFill>
                  <a:srgbClr val="FF0000"/>
                </a:solidFill>
              </a:rPr>
              <a:t>przypadku gdy ani członek Komitetu ani zastępca członka Komitetu nie może uczestniczyć w posiedzeniu Komitetu, podmiot delegujący ma prawo upoważnić pisemnie innego przedstawiciela do udziału w posiedzeniu Komitetu. Przedstawiciel ten korzysta z wszystkich praw i realizuje wszystkie obowiązki członka Komitetu związane z uczestnictwem w danym posiedzeniu Komitetu. Jednocześnie przedstawiciel ten będzie zobowiązany do podpisania stosowanego oświadczenia i deklaracji członka Komitetu w odniesieniu do danego posiedzenia Komitetu (Załącznik nr 1 do Regulaminu Komitetu</a:t>
            </a:r>
            <a:r>
              <a:rPr lang="pl-PL" sz="1400" dirty="0" smtClean="0">
                <a:solidFill>
                  <a:srgbClr val="FF0000"/>
                </a:solidFill>
              </a:rPr>
              <a:t>)”.</a:t>
            </a:r>
            <a:endParaRPr lang="pl-PL" sz="1400" dirty="0">
              <a:solidFill>
                <a:srgbClr val="FF0000"/>
              </a:solidFill>
            </a:endParaRPr>
          </a:p>
          <a:p>
            <a:pPr lvl="0">
              <a:spcAft>
                <a:spcPts val="365"/>
              </a:spcAft>
            </a:pPr>
            <a:endParaRPr lang="pl-PL" sz="28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>
              <a:spcAft>
                <a:spcPts val="365"/>
              </a:spcAft>
            </a:pPr>
            <a:endParaRPr lang="pl-PL" sz="28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365"/>
              </a:spcAft>
              <a:buFont typeface="+mj-lt"/>
              <a:buAutoNum type="arabicParenR"/>
            </a:pPr>
            <a:endParaRPr lang="pl-PL" sz="28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4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830316" y="1650124"/>
            <a:ext cx="7893269" cy="3313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i="1" dirty="0" smtClean="0"/>
              <a:t>3) dodanie </a:t>
            </a:r>
            <a:r>
              <a:rPr lang="pl-PL" i="1" dirty="0"/>
              <a:t>obowiązku sporządzania notatek lub protokołów z posiedzeń grup roboczych i udostępniania ich wszystkim osobom ze składu KM. </a:t>
            </a:r>
          </a:p>
          <a:p>
            <a:pPr lvl="0">
              <a:spcAft>
                <a:spcPts val="365"/>
              </a:spcAft>
            </a:pPr>
            <a:endParaRPr lang="pl-PL" sz="28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pl-PL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W </a:t>
            </a:r>
            <a:r>
              <a:rPr lang="pl-PL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§ 5 </a:t>
            </a:r>
            <a:r>
              <a:rPr lang="pl-PL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„Grupy robocze” </a:t>
            </a:r>
            <a:r>
              <a:rPr lang="pl-PL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dodano nowy </a:t>
            </a:r>
            <a:r>
              <a:rPr lang="pl-PL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zapis: </a:t>
            </a:r>
            <a:endParaRPr lang="pl-PL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>
              <a:spcAft>
                <a:spcPts val="365"/>
              </a:spcAft>
            </a:pPr>
            <a:endParaRPr lang="pl-PL" sz="1400" dirty="0">
              <a:solidFill>
                <a:srgbClr val="FF0000"/>
              </a:solidFill>
            </a:endParaRPr>
          </a:p>
          <a:p>
            <a:pPr lvl="0">
              <a:spcAft>
                <a:spcPts val="365"/>
              </a:spcAft>
            </a:pPr>
            <a:r>
              <a:rPr lang="pl-PL" sz="1400" dirty="0">
                <a:solidFill>
                  <a:srgbClr val="FF0000"/>
                </a:solidFill>
              </a:rPr>
              <a:t>12. Z posiedzeń grup roboczych sporządzane są notatki lub protokoły, które są rozsyłane </a:t>
            </a:r>
            <a:r>
              <a:rPr lang="pl-PL" sz="1400" dirty="0" smtClean="0">
                <a:solidFill>
                  <a:srgbClr val="FF0000"/>
                </a:solidFill>
              </a:rPr>
              <a:t>drogą </a:t>
            </a:r>
            <a:r>
              <a:rPr lang="pl-PL" sz="1400" dirty="0">
                <a:solidFill>
                  <a:srgbClr val="FF0000"/>
                </a:solidFill>
              </a:rPr>
              <a:t>elektroniczną do wszystkich członków, zastępców, obserwatorów w Komitecie oraz przedstawicieli Komisji </a:t>
            </a:r>
            <a:r>
              <a:rPr lang="pl-PL" sz="1400" dirty="0" smtClean="0">
                <a:solidFill>
                  <a:srgbClr val="FF0000"/>
                </a:solidFill>
              </a:rPr>
              <a:t>Europejskiej.</a:t>
            </a:r>
            <a:endParaRPr lang="pl-PL" sz="1400" dirty="0">
              <a:solidFill>
                <a:srgbClr val="FF0000"/>
              </a:solidFill>
            </a:endParaRPr>
          </a:p>
          <a:p>
            <a:pPr lvl="0">
              <a:spcAft>
                <a:spcPts val="365"/>
              </a:spcAft>
            </a:pPr>
            <a:endParaRPr lang="pl-PL" sz="28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365"/>
              </a:spcAft>
              <a:buFont typeface="+mj-lt"/>
              <a:buAutoNum type="arabicParenR"/>
            </a:pPr>
            <a:endParaRPr lang="pl-PL" sz="28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3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830316" y="1650124"/>
            <a:ext cx="7893269" cy="4903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i="1" dirty="0"/>
              <a:t>4</a:t>
            </a:r>
            <a:r>
              <a:rPr lang="pl-PL" i="1" dirty="0" smtClean="0"/>
              <a:t>) wprowadzenie </a:t>
            </a:r>
            <a:r>
              <a:rPr lang="pl-PL" i="1" dirty="0"/>
              <a:t>możliwości skrócenia terminu na oddanie głosu w procedurze obiegowej, w sytuacji gdy za przyjęciem albo odrzuceniem uchwały zostanie oddana bezwzględna większość głosów</a:t>
            </a:r>
            <a:r>
              <a:rPr lang="pl-PL" dirty="0"/>
              <a:t>; </a:t>
            </a:r>
          </a:p>
          <a:p>
            <a:pPr lvl="0">
              <a:spcAft>
                <a:spcPts val="365"/>
              </a:spcAft>
            </a:pPr>
            <a:endParaRPr lang="pl-PL" sz="28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pl-PL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W </a:t>
            </a:r>
            <a:r>
              <a:rPr lang="pl-PL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§7 </a:t>
            </a:r>
            <a:r>
              <a:rPr lang="pl-PL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„Podjęcie </a:t>
            </a:r>
            <a:r>
              <a:rPr lang="pl-PL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uchwały w trybie </a:t>
            </a:r>
            <a:r>
              <a:rPr lang="pl-PL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obiegowym” dodano następujący zapis:</a:t>
            </a:r>
          </a:p>
          <a:p>
            <a:endParaRPr lang="pl-PL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>
              <a:spcAft>
                <a:spcPts val="365"/>
              </a:spcAft>
            </a:pPr>
            <a:r>
              <a:rPr lang="pl-PL" sz="1400" dirty="0" smtClean="0">
                <a:solidFill>
                  <a:srgbClr val="FF0000"/>
                </a:solidFill>
              </a:rPr>
              <a:t>„6. </a:t>
            </a:r>
            <a:r>
              <a:rPr lang="pl-PL" sz="1400" dirty="0">
                <a:solidFill>
                  <a:srgbClr val="FF0000"/>
                </a:solidFill>
              </a:rPr>
              <a:t>W sytuacji gdy za przyjęciem albo odrzuceniem uchwały zostanie oddana bezwzględna większość głosów możliwe jest skrócenie terminu na oddanie głosu. IZ musi poinformować członków Komitetu o oddaniu bezwzględnej większości głosów za przyjęciem albo odrzuceniem uchwały i o związanym z tym skróceniu terminu </a:t>
            </a:r>
            <a:r>
              <a:rPr lang="pl-PL" sz="1400" dirty="0" smtClean="0">
                <a:solidFill>
                  <a:srgbClr val="FF0000"/>
                </a:solidFill>
              </a:rPr>
              <a:t>głosowania”.</a:t>
            </a:r>
            <a:endParaRPr lang="pl-PL" sz="1400" dirty="0">
              <a:solidFill>
                <a:srgbClr val="FF0000"/>
              </a:solidFill>
            </a:endParaRPr>
          </a:p>
          <a:p>
            <a:pPr>
              <a:spcAft>
                <a:spcPts val="365"/>
              </a:spcAft>
            </a:pPr>
            <a:endParaRPr lang="pl-PL" sz="1400" dirty="0"/>
          </a:p>
          <a:p>
            <a:pPr lvl="0">
              <a:spcAft>
                <a:spcPts val="365"/>
              </a:spcAft>
            </a:pPr>
            <a:endParaRPr lang="pl-PL" sz="28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>
              <a:spcAft>
                <a:spcPts val="365"/>
              </a:spcAft>
            </a:pPr>
            <a:endParaRPr lang="pl-PL" sz="28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365"/>
              </a:spcAft>
              <a:buFont typeface="+mj-lt"/>
              <a:buAutoNum type="arabicParenR"/>
            </a:pPr>
            <a:endParaRPr lang="pl-PL" sz="28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1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830316" y="1650124"/>
            <a:ext cx="7893269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i="1" dirty="0" smtClean="0"/>
              <a:t>5) wprowadzenie </a:t>
            </a:r>
            <a:r>
              <a:rPr lang="pl-PL" i="1" dirty="0"/>
              <a:t>wymogu przekazywania, do 15 grudnia każdego roku, członkom KM, zastępcom członków KM, obserwatorom w KM, przedstawicielom KE oraz EBI indykatywnego harmonogramu posiedzeń KM na kolejny rok; </a:t>
            </a:r>
          </a:p>
          <a:p>
            <a:pPr lvl="0">
              <a:spcAft>
                <a:spcPts val="365"/>
              </a:spcAft>
            </a:pPr>
            <a:endParaRPr lang="pl-PL" sz="28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algn="just"/>
            <a:r>
              <a:rPr lang="pl-PL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W </a:t>
            </a:r>
            <a:r>
              <a:rPr lang="pl-PL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§ 8 </a:t>
            </a:r>
            <a:r>
              <a:rPr lang="pl-PL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„Organizacja </a:t>
            </a:r>
            <a:r>
              <a:rPr lang="pl-PL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prac Komitetu </a:t>
            </a:r>
            <a:r>
              <a:rPr lang="pl-PL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Monitorującego” </a:t>
            </a:r>
            <a:r>
              <a:rPr lang="pl-PL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dodano </a:t>
            </a:r>
            <a:r>
              <a:rPr lang="pl-PL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następujący  zapis: </a:t>
            </a:r>
          </a:p>
          <a:p>
            <a:endParaRPr lang="pl-PL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>
              <a:spcAft>
                <a:spcPts val="365"/>
              </a:spcAft>
            </a:pPr>
            <a:r>
              <a:rPr lang="pl-PL" sz="1400" dirty="0" smtClean="0">
                <a:solidFill>
                  <a:srgbClr val="FF0000"/>
                </a:solidFill>
              </a:rPr>
              <a:t>5. </a:t>
            </a:r>
            <a:r>
              <a:rPr lang="pl-PL" sz="1400" dirty="0">
                <a:solidFill>
                  <a:srgbClr val="FF0000"/>
                </a:solidFill>
              </a:rPr>
              <a:t>Sekretariat Komitetu do 15 grudnia każdego </a:t>
            </a:r>
            <a:r>
              <a:rPr lang="pl-PL" sz="1400" dirty="0" smtClean="0">
                <a:solidFill>
                  <a:srgbClr val="FF0000"/>
                </a:solidFill>
              </a:rPr>
              <a:t>roku: </a:t>
            </a:r>
            <a:r>
              <a:rPr lang="pl-PL" sz="1400" dirty="0">
                <a:solidFill>
                  <a:srgbClr val="FF0000"/>
                </a:solidFill>
              </a:rPr>
              <a:t>członkom Komitetu, zastępcom członków Komitetu, obserwatorom, przedstawicielom KE przesyła indykatywny harmonogram posiedzeń Komitetu na kolejny rok.</a:t>
            </a:r>
          </a:p>
          <a:p>
            <a:pPr>
              <a:spcAft>
                <a:spcPts val="365"/>
              </a:spcAft>
            </a:pPr>
            <a:r>
              <a:rPr lang="pl-PL" sz="1400" dirty="0" smtClean="0"/>
              <a:t>.</a:t>
            </a:r>
            <a:endParaRPr lang="pl-PL" sz="1400" dirty="0"/>
          </a:p>
          <a:p>
            <a:pPr>
              <a:spcAft>
                <a:spcPts val="365"/>
              </a:spcAft>
            </a:pPr>
            <a:endParaRPr lang="pl-PL" sz="1400" dirty="0"/>
          </a:p>
          <a:p>
            <a:pPr lvl="0">
              <a:spcAft>
                <a:spcPts val="365"/>
              </a:spcAft>
            </a:pPr>
            <a:endParaRPr lang="pl-PL" sz="28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>
              <a:spcAft>
                <a:spcPts val="365"/>
              </a:spcAft>
            </a:pPr>
            <a:endParaRPr lang="pl-PL" sz="28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365"/>
              </a:spcAft>
              <a:buFont typeface="+mj-lt"/>
              <a:buAutoNum type="arabicParenR"/>
            </a:pPr>
            <a:endParaRPr lang="pl-PL" sz="28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5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830316" y="1650124"/>
            <a:ext cx="7893269" cy="4975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i="1" dirty="0"/>
              <a:t>6</a:t>
            </a:r>
            <a:r>
              <a:rPr lang="pl-PL" i="1" dirty="0" smtClean="0"/>
              <a:t>) dopuszczenie </a:t>
            </a:r>
            <a:r>
              <a:rPr lang="pl-PL" i="1" dirty="0"/>
              <a:t>możliwości skrócenia terminu przekazania dokumentów będących przedmiotem obrad KM do 5 dni roboczych przed posiedzeniem KM, w przypadku gdy dokumenty poddano wcześniej konsultacjom trwającym co najmniej 5 dni roboczych, przewidującym możliwość zgłoszenia uwag przez każdą osobę ze składu KM; </a:t>
            </a:r>
          </a:p>
          <a:p>
            <a:pPr lvl="0">
              <a:spcAft>
                <a:spcPts val="365"/>
              </a:spcAft>
            </a:pPr>
            <a:endParaRPr lang="pl-PL" sz="28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algn="just"/>
            <a:r>
              <a:rPr lang="pl-PL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W §8 </a:t>
            </a:r>
            <a:r>
              <a:rPr lang="pl-PL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„Organizacja </a:t>
            </a:r>
            <a:r>
              <a:rPr lang="pl-PL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prac Komitetu </a:t>
            </a:r>
            <a:r>
              <a:rPr lang="pl-PL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Monitorującego” dodano następujący zapis: </a:t>
            </a:r>
          </a:p>
          <a:p>
            <a:endParaRPr lang="pl-PL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>
              <a:spcAft>
                <a:spcPts val="365"/>
              </a:spcAft>
            </a:pPr>
            <a:r>
              <a:rPr lang="pl-PL" sz="1400" dirty="0" smtClean="0">
                <a:solidFill>
                  <a:srgbClr val="FF0000"/>
                </a:solidFill>
              </a:rPr>
              <a:t>„12. </a:t>
            </a:r>
            <a:r>
              <a:rPr lang="pl-PL" sz="1400" dirty="0">
                <a:solidFill>
                  <a:srgbClr val="FF0000"/>
                </a:solidFill>
              </a:rPr>
              <a:t>W przypadku, gdy dokumenty poddano wcześniej konsultacjom trwającym co najmniej 5 dni roboczych, przewidującym możliwość zgłoszenia uwag przez każdą osobę ze składu Komitetu, IZ może skrócić termin przekazania dokumentów do 5 dni roboczych przed posiedzeniem </a:t>
            </a:r>
            <a:r>
              <a:rPr lang="pl-PL" sz="1400" dirty="0" smtClean="0">
                <a:solidFill>
                  <a:srgbClr val="FF0000"/>
                </a:solidFill>
              </a:rPr>
              <a:t>Komitetu”</a:t>
            </a:r>
            <a:r>
              <a:rPr lang="pl-PL" sz="1400" dirty="0" smtClean="0"/>
              <a:t>.</a:t>
            </a:r>
            <a:endParaRPr lang="pl-PL" sz="1400" dirty="0"/>
          </a:p>
          <a:p>
            <a:pPr lvl="0">
              <a:spcAft>
                <a:spcPts val="365"/>
              </a:spcAft>
            </a:pPr>
            <a:endParaRPr lang="pl-PL" sz="28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lvl="0">
              <a:spcAft>
                <a:spcPts val="365"/>
              </a:spcAft>
            </a:pPr>
            <a:endParaRPr lang="pl-PL" sz="28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365"/>
              </a:spcAft>
              <a:buFont typeface="+mj-lt"/>
              <a:buAutoNum type="arabicParenR"/>
            </a:pPr>
            <a:endParaRPr lang="pl-PL" sz="28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5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5187</TotalTime>
  <Words>1070</Words>
  <Application>Microsoft Office PowerPoint</Application>
  <PresentationFormat>Pokaz na ekranie (4:3)</PresentationFormat>
  <Paragraphs>129</Paragraphs>
  <Slides>15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Programy Regionalne</vt:lpstr>
      <vt:lpstr>Prezentacja programu PowerPoint</vt:lpstr>
      <vt:lpstr> ZMIANY W REGULAMINIE PRAC KOMITETU MONITORUJĄCEGO REGIONALNY PROGRAM OPERACYJNY WOJEWÓDZTWA MAZOWIECKIEGO  NA LATA 2014-2020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Kiełczewska Magdalena</cp:lastModifiedBy>
  <cp:revision>756</cp:revision>
  <cp:lastPrinted>2017-06-09T06:00:23Z</cp:lastPrinted>
  <dcterms:created xsi:type="dcterms:W3CDTF">2015-04-20T12:46:14Z</dcterms:created>
  <dcterms:modified xsi:type="dcterms:W3CDTF">2018-05-09T12:37:39Z</dcterms:modified>
</cp:coreProperties>
</file>