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4" r:id="rId1"/>
  </p:sldMasterIdLst>
  <p:notesMasterIdLst>
    <p:notesMasterId r:id="rId34"/>
  </p:notesMasterIdLst>
  <p:handoutMasterIdLst>
    <p:handoutMasterId r:id="rId35"/>
  </p:handoutMasterIdLst>
  <p:sldIdLst>
    <p:sldId id="272" r:id="rId2"/>
    <p:sldId id="410" r:id="rId3"/>
    <p:sldId id="526" r:id="rId4"/>
    <p:sldId id="527" r:id="rId5"/>
    <p:sldId id="365" r:id="rId6"/>
    <p:sldId id="529" r:id="rId7"/>
    <p:sldId id="375" r:id="rId8"/>
    <p:sldId id="530" r:id="rId9"/>
    <p:sldId id="531" r:id="rId10"/>
    <p:sldId id="516" r:id="rId11"/>
    <p:sldId id="532" r:id="rId12"/>
    <p:sldId id="533" r:id="rId13"/>
    <p:sldId id="517" r:id="rId14"/>
    <p:sldId id="534" r:id="rId15"/>
    <p:sldId id="535" r:id="rId16"/>
    <p:sldId id="523" r:id="rId17"/>
    <p:sldId id="501" r:id="rId18"/>
    <p:sldId id="522" r:id="rId19"/>
    <p:sldId id="525" r:id="rId20"/>
    <p:sldId id="521" r:id="rId21"/>
    <p:sldId id="524" r:id="rId22"/>
    <p:sldId id="539" r:id="rId23"/>
    <p:sldId id="540" r:id="rId24"/>
    <p:sldId id="536" r:id="rId25"/>
    <p:sldId id="537" r:id="rId26"/>
    <p:sldId id="541" r:id="rId27"/>
    <p:sldId id="542" r:id="rId28"/>
    <p:sldId id="538" r:id="rId29"/>
    <p:sldId id="543" r:id="rId30"/>
    <p:sldId id="544" r:id="rId31"/>
    <p:sldId id="520" r:id="rId32"/>
    <p:sldId id="343" r:id="rId33"/>
  </p:sldIdLst>
  <p:sldSz cx="9144000" cy="6858000" type="screen4x3"/>
  <p:notesSz cx="6745288" cy="988218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Styl pośredni 4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2" autoAdjust="0"/>
    <p:restoredTop sz="94690" autoAdjust="0"/>
  </p:normalViewPr>
  <p:slideViewPr>
    <p:cSldViewPr snapToGrid="0">
      <p:cViewPr varScale="1">
        <p:scale>
          <a:sx n="131" d="100"/>
          <a:sy n="131" d="100"/>
        </p:scale>
        <p:origin x="792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3693" cy="494663"/>
          </a:xfrm>
          <a:prstGeom prst="rect">
            <a:avLst/>
          </a:prstGeom>
        </p:spPr>
        <p:txBody>
          <a:bodyPr vert="horz" lIns="90377" tIns="45188" rIns="90377" bIns="45188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20020" y="0"/>
            <a:ext cx="2923693" cy="494663"/>
          </a:xfrm>
          <a:prstGeom prst="rect">
            <a:avLst/>
          </a:prstGeom>
        </p:spPr>
        <p:txBody>
          <a:bodyPr vert="horz" lIns="90377" tIns="45188" rIns="90377" bIns="45188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8D5A4B-13FA-4983-B467-813F7B7A1C41}" type="datetimeFigureOut">
              <a:rPr lang="pl-PL"/>
              <a:pPr>
                <a:defRPr/>
              </a:pPr>
              <a:t>09.05.2018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85949"/>
            <a:ext cx="2923693" cy="494662"/>
          </a:xfrm>
          <a:prstGeom prst="rect">
            <a:avLst/>
          </a:prstGeom>
        </p:spPr>
        <p:txBody>
          <a:bodyPr vert="horz" lIns="90377" tIns="45188" rIns="90377" bIns="45188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20020" y="9385949"/>
            <a:ext cx="2923693" cy="494662"/>
          </a:xfrm>
          <a:prstGeom prst="rect">
            <a:avLst/>
          </a:prstGeom>
        </p:spPr>
        <p:txBody>
          <a:bodyPr vert="horz" wrap="square" lIns="90377" tIns="45188" rIns="90377" bIns="4518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CEDF538-567E-4782-A71E-88259AB6D83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45889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3693" cy="494663"/>
          </a:xfrm>
          <a:prstGeom prst="rect">
            <a:avLst/>
          </a:prstGeom>
        </p:spPr>
        <p:txBody>
          <a:bodyPr vert="horz" lIns="90377" tIns="45188" rIns="90377" bIns="4518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20020" y="0"/>
            <a:ext cx="2923693" cy="494663"/>
          </a:xfrm>
          <a:prstGeom prst="rect">
            <a:avLst/>
          </a:prstGeom>
        </p:spPr>
        <p:txBody>
          <a:bodyPr vert="horz" lIns="90377" tIns="45188" rIns="90377" bIns="4518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861A00-80E9-4B3F-A422-6C839B6671A0}" type="datetimeFigureOut">
              <a:rPr lang="pl-PL"/>
              <a:pPr>
                <a:defRPr/>
              </a:pPr>
              <a:t>09.05.2018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8712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77" tIns="45188" rIns="90377" bIns="45188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4217" y="4695348"/>
            <a:ext cx="5396861" cy="4447221"/>
          </a:xfrm>
          <a:prstGeom prst="rect">
            <a:avLst/>
          </a:prstGeom>
        </p:spPr>
        <p:txBody>
          <a:bodyPr vert="horz" lIns="90377" tIns="45188" rIns="90377" bIns="45188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85949"/>
            <a:ext cx="2923693" cy="494662"/>
          </a:xfrm>
          <a:prstGeom prst="rect">
            <a:avLst/>
          </a:prstGeom>
        </p:spPr>
        <p:txBody>
          <a:bodyPr vert="horz" lIns="90377" tIns="45188" rIns="90377" bIns="4518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20020" y="9385949"/>
            <a:ext cx="2923693" cy="494662"/>
          </a:xfrm>
          <a:prstGeom prst="rect">
            <a:avLst/>
          </a:prstGeom>
        </p:spPr>
        <p:txBody>
          <a:bodyPr vert="horz" wrap="square" lIns="90377" tIns="45188" rIns="90377" bIns="4518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23C91BD-A4DD-4598-94D9-BD77F2F29FB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33259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C91BD-A4DD-4598-94D9-BD77F2F29FB0}" type="slidenum">
              <a:rPr lang="pl-PL" altLang="pl-PL" smtClean="0"/>
              <a:pPr>
                <a:defRPr/>
              </a:pPr>
              <a:t>1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043720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>
                <a:solidFill>
                  <a:prstClr val="black"/>
                </a:solidFill>
              </a:rPr>
              <a:pPr/>
              <a:t>31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8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 descr="UnijneFE_PR-LOGO-UE-EFSI kol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480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6DDB4-4F5A-424A-BE2A-2562C210775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8911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D435E-6169-4733-A22E-43A34E9B4A3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8290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495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E165E-4E26-4B90-8797-4E8B2BB4536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06332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8FC2D-04C0-4BAF-8776-9BA560CD414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2669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F5BC2-AAFC-4F9E-91FD-1EC87932F9C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1809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6A139-2FA2-455A-B784-22B6B0215D8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45459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FBA2E-F63A-4AB8-B295-9E80872E6F2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4751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5961D-26AB-46AA-91FA-26F7DD722FD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9925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E4BFC-3EA4-4C02-9612-F903E215C88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42896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19E30A3-3DC0-4B76-8637-268787631C1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5" r:id="rId1"/>
    <p:sldLayoutId id="2147485826" r:id="rId2"/>
    <p:sldLayoutId id="2147485827" r:id="rId3"/>
    <p:sldLayoutId id="2147485828" r:id="rId4"/>
    <p:sldLayoutId id="2147485829" r:id="rId5"/>
    <p:sldLayoutId id="2147485830" r:id="rId6"/>
    <p:sldLayoutId id="2147485831" r:id="rId7"/>
    <p:sldLayoutId id="2147485832" r:id="rId8"/>
    <p:sldLayoutId id="2147485833" r:id="rId9"/>
    <p:sldLayoutId id="2147485834" r:id="rId10"/>
    <p:sldLayoutId id="214748583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dsrr@mazovia.pl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09728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l-PL" sz="3200" dirty="0" smtClean="0">
                <a:solidFill>
                  <a:schemeClr val="tx1"/>
                </a:solidFill>
              </a:rPr>
              <a:t>Najważniejsze propozycje zmian w trybie renegocjacji 2018 r. </a:t>
            </a:r>
            <a:endParaRPr lang="pl-PL" dirty="0"/>
          </a:p>
        </p:txBody>
      </p:sp>
      <p:sp>
        <p:nvSpPr>
          <p:cNvPr id="15362" name="Tytuł 3"/>
          <p:cNvSpPr>
            <a:spLocks noGrp="1"/>
          </p:cNvSpPr>
          <p:nvPr>
            <p:ph type="ctrTitle" idx="4294967295"/>
          </p:nvPr>
        </p:nvSpPr>
        <p:spPr>
          <a:xfrm>
            <a:off x="0" y="1122363"/>
            <a:ext cx="7772400" cy="2387600"/>
          </a:xfrm>
        </p:spPr>
        <p:txBody>
          <a:bodyPr/>
          <a:lstStyle/>
          <a:p>
            <a:pPr algn="ctr" eaLnBrk="1" hangingPunct="1"/>
            <a:r>
              <a:rPr lang="pl-PL" altLang="pl-PL" sz="4400" b="1" dirty="0" smtClean="0"/>
              <a:t>Regionalny Program Operacyjny Województwa Mazowieckiego na lata 2014-2020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pPr>
              <a:defRPr/>
            </a:pPr>
            <a:fld id="{BF9E165E-4E26-4B90-8797-4E8B2BB4536E}" type="slidenum">
              <a:rPr lang="pl-PL" altLang="pl-PL" smtClean="0"/>
              <a:pPr>
                <a:defRPr/>
              </a:pPr>
              <a:t>1</a:t>
            </a:fld>
            <a:endParaRPr lang="pl-PL" altLang="pl-PL" dirty="0"/>
          </a:p>
        </p:txBody>
      </p:sp>
      <p:sp>
        <p:nvSpPr>
          <p:cNvPr id="3" name="Prostokąt 2"/>
          <p:cNvSpPr/>
          <p:nvPr/>
        </p:nvSpPr>
        <p:spPr>
          <a:xfrm>
            <a:off x="2603500" y="3244850"/>
            <a:ext cx="5081588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728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l-PL" b="1" dirty="0">
              <a:solidFill>
                <a:schemeClr val="bg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692"/>
            <a:ext cx="5359495" cy="529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1683" y="1048060"/>
            <a:ext cx="8410575" cy="758438"/>
          </a:xfrm>
        </p:spPr>
        <p:txBody>
          <a:bodyPr/>
          <a:lstStyle/>
          <a:p>
            <a:pPr algn="ctr" fontAlgn="ctr"/>
            <a:r>
              <a:rPr lang="pl-PL" sz="1800" b="1" dirty="0" smtClean="0">
                <a:solidFill>
                  <a:srgbClr val="000000"/>
                </a:solidFill>
                <a:latin typeface="+mn-lt"/>
              </a:rPr>
              <a:t>OP </a:t>
            </a:r>
            <a:r>
              <a:rPr lang="pl-PL" sz="1800" b="1" dirty="0">
                <a:latin typeface="+mn-lt"/>
              </a:rPr>
              <a:t>IV </a:t>
            </a:r>
            <a:r>
              <a:rPr lang="pl-PL" sz="1800" b="1" dirty="0" smtClean="0">
                <a:latin typeface="+mn-lt"/>
              </a:rPr>
              <a:t>- </a:t>
            </a:r>
            <a:r>
              <a:rPr lang="pl-PL" sz="1800" b="1" i="1" dirty="0" smtClean="0">
                <a:latin typeface="+mn-lt"/>
              </a:rPr>
              <a:t>Przejście </a:t>
            </a:r>
            <a:r>
              <a:rPr lang="pl-PL" sz="1800" b="1" i="1" dirty="0">
                <a:latin typeface="+mn-lt"/>
              </a:rPr>
              <a:t>na gospodarkę niskoemisyjną</a:t>
            </a:r>
            <a:endParaRPr lang="pl-PL" sz="1800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10</a:t>
            </a:fld>
            <a:endParaRPr lang="pl-PL" alt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658368" y="1945843"/>
            <a:ext cx="8051878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1400" b="1" u="sng" dirty="0" smtClean="0">
                <a:latin typeface="+mn-lt"/>
              </a:rPr>
              <a:t>Główne zmiany</a:t>
            </a:r>
          </a:p>
          <a:p>
            <a:pPr algn="just">
              <a:lnSpc>
                <a:spcPct val="200000"/>
              </a:lnSpc>
            </a:pPr>
            <a:endParaRPr lang="pl-PL" sz="1400" b="1" u="sng" dirty="0" smtClean="0">
              <a:latin typeface="+mn-lt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Poszerzenie katalogu beneficjentów o :</a:t>
            </a:r>
            <a:endParaRPr lang="pl-PL" sz="1400" dirty="0">
              <a:latin typeface="+mn-lt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n-lt"/>
              </a:rPr>
              <a:t>kościoły </a:t>
            </a:r>
            <a:r>
              <a:rPr lang="pl-PL" sz="1400" dirty="0">
                <a:latin typeface="+mn-lt"/>
              </a:rPr>
              <a:t>i związki wyznaniowe oraz osoby prawne kościołów i związków </a:t>
            </a:r>
            <a:r>
              <a:rPr lang="pl-PL" sz="1400" dirty="0" smtClean="0">
                <a:latin typeface="+mn-lt"/>
              </a:rPr>
              <a:t>wyznaniowych </a:t>
            </a:r>
            <a:endParaRPr lang="pl-PL" sz="1400" dirty="0" smtClean="0">
              <a:latin typeface="+mn-lt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n-lt"/>
              </a:rPr>
              <a:t>dostawcy </a:t>
            </a:r>
            <a:r>
              <a:rPr lang="pl-PL" sz="1400" dirty="0">
                <a:latin typeface="+mn-lt"/>
              </a:rPr>
              <a:t>usług energetycznych (ESCO</a:t>
            </a:r>
            <a:r>
              <a:rPr lang="pl-PL" sz="1400" dirty="0" smtClean="0">
                <a:latin typeface="+mn-lt"/>
              </a:rPr>
              <a:t>)</a:t>
            </a:r>
            <a:endParaRPr lang="pl-PL" sz="1400" dirty="0">
              <a:latin typeface="+mn-lt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n-lt"/>
              </a:rPr>
              <a:t>spółdzielnie </a:t>
            </a:r>
            <a:r>
              <a:rPr lang="pl-PL" sz="1400" dirty="0">
                <a:latin typeface="+mn-lt"/>
              </a:rPr>
              <a:t>mieszkaniowe, wspólnoty mieszkaniowe, </a:t>
            </a:r>
            <a:r>
              <a:rPr lang="pl-PL" sz="1400" dirty="0" smtClean="0">
                <a:latin typeface="+mn-lt"/>
              </a:rPr>
              <a:t>TBS-y</a:t>
            </a:r>
            <a:endParaRPr lang="pl-PL" sz="1400" dirty="0">
              <a:latin typeface="+mn-lt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Podkreślenie możliwości wsparcia termomodernizacji budynków jednorodzinnych</a:t>
            </a:r>
            <a:endParaRPr lang="pl-PL" sz="1400" dirty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Nadanie priorytetu rozwojowi mobilności miejskiej</a:t>
            </a:r>
            <a:endParaRPr lang="pl-PL" sz="1400" dirty="0">
              <a:latin typeface="+mn-lt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Modernizacja </a:t>
            </a:r>
            <a:r>
              <a:rPr lang="pl-PL" sz="1400" dirty="0">
                <a:latin typeface="+mn-lt"/>
              </a:rPr>
              <a:t>źródeł ciepła – </a:t>
            </a:r>
            <a:r>
              <a:rPr lang="pl-PL" sz="1400" dirty="0" smtClean="0">
                <a:latin typeface="+mn-lt"/>
              </a:rPr>
              <a:t>usuniecie konieczności </a:t>
            </a:r>
            <a:r>
              <a:rPr lang="pl-PL" sz="1400" dirty="0">
                <a:latin typeface="+mn-lt"/>
              </a:rPr>
              <a:t>zasilania kilku </a:t>
            </a:r>
            <a:r>
              <a:rPr lang="pl-PL" sz="1400" dirty="0" smtClean="0">
                <a:latin typeface="+mn-lt"/>
              </a:rPr>
              <a:t>budynków z </a:t>
            </a:r>
            <a:r>
              <a:rPr lang="pl-PL" sz="1400" dirty="0" smtClean="0">
                <a:latin typeface="+mn-lt"/>
              </a:rPr>
              <a:t>modernizowanego źródła ciepła</a:t>
            </a:r>
            <a:endParaRPr lang="pl-PL" sz="1400" dirty="0">
              <a:latin typeface="+mn-lt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400" dirty="0">
                <a:latin typeface="+mn-lt"/>
              </a:rPr>
              <a:t>Rezygnacja z finansowania </a:t>
            </a:r>
            <a:r>
              <a:rPr lang="pl-PL" sz="1400" dirty="0" smtClean="0">
                <a:latin typeface="+mn-lt"/>
              </a:rPr>
              <a:t>sieci </a:t>
            </a:r>
            <a:r>
              <a:rPr lang="pl-PL" sz="1400" dirty="0">
                <a:latin typeface="+mn-lt"/>
              </a:rPr>
              <a:t>ciepłowniczych i </a:t>
            </a:r>
            <a:r>
              <a:rPr lang="pl-PL" sz="1400" dirty="0" smtClean="0">
                <a:latin typeface="+mn-lt"/>
              </a:rPr>
              <a:t>chłodniczych</a:t>
            </a:r>
            <a:endParaRPr lang="pl-PL" sz="1400" dirty="0">
              <a:latin typeface="+mn-lt"/>
            </a:endParaRPr>
          </a:p>
          <a:p>
            <a:pPr algn="ctr"/>
            <a:endParaRPr lang="pl-PL" sz="16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5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1683" y="1048060"/>
            <a:ext cx="8410575" cy="758438"/>
          </a:xfrm>
        </p:spPr>
        <p:txBody>
          <a:bodyPr/>
          <a:lstStyle/>
          <a:p>
            <a:pPr algn="ctr" fontAlgn="ctr"/>
            <a:r>
              <a:rPr lang="pl-PL" sz="1800" b="1" dirty="0" smtClean="0">
                <a:solidFill>
                  <a:srgbClr val="000000"/>
                </a:solidFill>
                <a:latin typeface="+mn-lt"/>
              </a:rPr>
              <a:t>OP </a:t>
            </a:r>
            <a:r>
              <a:rPr lang="pl-PL" sz="1800" b="1" dirty="0">
                <a:latin typeface="+mn-lt"/>
              </a:rPr>
              <a:t>IV </a:t>
            </a:r>
            <a:r>
              <a:rPr lang="pl-PL" sz="1800" b="1" dirty="0" smtClean="0">
                <a:latin typeface="+mn-lt"/>
              </a:rPr>
              <a:t>- </a:t>
            </a:r>
            <a:r>
              <a:rPr lang="pl-PL" sz="1800" b="1" i="1" dirty="0" smtClean="0">
                <a:latin typeface="+mn-lt"/>
              </a:rPr>
              <a:t>Przejście </a:t>
            </a:r>
            <a:r>
              <a:rPr lang="pl-PL" sz="1800" b="1" i="1" dirty="0">
                <a:latin typeface="+mn-lt"/>
              </a:rPr>
              <a:t>na gospodarkę niskoemisyjną</a:t>
            </a:r>
            <a:endParaRPr lang="pl-PL" sz="1800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11</a:t>
            </a:fld>
            <a:endParaRPr lang="pl-PL" alt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77979" y="1806499"/>
            <a:ext cx="85368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b="1" u="sng" dirty="0">
              <a:latin typeface="+mn-lt"/>
            </a:endParaRPr>
          </a:p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r>
              <a:rPr lang="pl-PL" sz="1600" b="1" u="sng" dirty="0" smtClean="0">
                <a:latin typeface="+mn-lt"/>
              </a:rPr>
              <a:t>Realokacja</a:t>
            </a:r>
          </a:p>
          <a:p>
            <a:pPr algn="just">
              <a:lnSpc>
                <a:spcPct val="200000"/>
              </a:lnSpc>
            </a:pPr>
            <a:endParaRPr lang="pl-PL" sz="1400" b="1" u="sng" dirty="0" smtClean="0">
              <a:latin typeface="+mn-lt"/>
            </a:endParaRP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Podniesienie alokacji na wsparcie </a:t>
            </a:r>
            <a:r>
              <a:rPr lang="pl-PL" sz="1400" dirty="0">
                <a:latin typeface="+mn-lt"/>
              </a:rPr>
              <a:t>OZE (4 668 049 </a:t>
            </a:r>
            <a:r>
              <a:rPr lang="pl-PL" sz="1400" dirty="0" smtClean="0">
                <a:latin typeface="+mn-lt"/>
              </a:rPr>
              <a:t>EUR), termomodernizacji </a:t>
            </a:r>
            <a:r>
              <a:rPr lang="pl-PL" sz="1400" dirty="0">
                <a:latin typeface="+mn-lt"/>
              </a:rPr>
              <a:t>(44 919 522 </a:t>
            </a:r>
            <a:r>
              <a:rPr lang="pl-PL" sz="1400" dirty="0" smtClean="0">
                <a:latin typeface="+mn-lt"/>
              </a:rPr>
              <a:t>EUR) oraz mobilności </a:t>
            </a:r>
            <a:r>
              <a:rPr lang="pl-PL" sz="1400" dirty="0">
                <a:latin typeface="+mn-lt"/>
              </a:rPr>
              <a:t>miejskiej (26 700 </a:t>
            </a:r>
            <a:r>
              <a:rPr lang="pl-PL" sz="1400" dirty="0" smtClean="0">
                <a:latin typeface="+mn-lt"/>
              </a:rPr>
              <a:t>782) i ze </a:t>
            </a:r>
            <a:r>
              <a:rPr lang="pl-PL" sz="1400" dirty="0" smtClean="0">
                <a:latin typeface="+mn-lt"/>
              </a:rPr>
              <a:t>środków dotyczących </a:t>
            </a:r>
            <a:r>
              <a:rPr lang="pl-PL" sz="1400" dirty="0">
                <a:latin typeface="+mn-lt"/>
              </a:rPr>
              <a:t>sieci ciepłowniczych i </a:t>
            </a:r>
            <a:r>
              <a:rPr lang="pl-PL" sz="1400" dirty="0" smtClean="0">
                <a:latin typeface="+mn-lt"/>
              </a:rPr>
              <a:t>chłodniczych (20 000 000 EUR)</a:t>
            </a: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Przeniesienie </a:t>
            </a:r>
            <a:r>
              <a:rPr lang="pl-PL" sz="1400" dirty="0">
                <a:latin typeface="+mn-lt"/>
              </a:rPr>
              <a:t>środków z Instrumentów Finansowych (OZE) na </a:t>
            </a:r>
            <a:r>
              <a:rPr lang="pl-PL" sz="1400" dirty="0" smtClean="0">
                <a:latin typeface="+mn-lt"/>
              </a:rPr>
              <a:t>dotacje (6 500 000 EUR)</a:t>
            </a: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Zwiększenie </a:t>
            </a:r>
            <a:r>
              <a:rPr lang="pl-PL" sz="1400" dirty="0">
                <a:latin typeface="+mn-lt"/>
              </a:rPr>
              <a:t>środków w ramach </a:t>
            </a:r>
            <a:r>
              <a:rPr lang="pl-PL" sz="1400" dirty="0" smtClean="0">
                <a:latin typeface="+mn-lt"/>
              </a:rPr>
              <a:t>ZIT o kwotę 17 </a:t>
            </a:r>
            <a:r>
              <a:rPr lang="pl-PL" sz="1400" dirty="0">
                <a:latin typeface="+mn-lt"/>
              </a:rPr>
              <a:t>026 </a:t>
            </a:r>
            <a:r>
              <a:rPr lang="pl-PL" sz="1400" dirty="0" smtClean="0">
                <a:latin typeface="+mn-lt"/>
              </a:rPr>
              <a:t>761 EUR</a:t>
            </a:r>
            <a:endParaRPr lang="pl-PL" sz="1400" dirty="0">
              <a:latin typeface="+mn-lt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pl-PL" dirty="0">
              <a:latin typeface="+mn-lt"/>
            </a:endParaRPr>
          </a:p>
          <a:p>
            <a:pPr algn="ctr"/>
            <a:endParaRPr lang="pl-PL" sz="16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37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1683" y="1048060"/>
            <a:ext cx="8410575" cy="758438"/>
          </a:xfrm>
        </p:spPr>
        <p:txBody>
          <a:bodyPr/>
          <a:lstStyle/>
          <a:p>
            <a:pPr algn="ctr" fontAlgn="ctr"/>
            <a:r>
              <a:rPr lang="pl-PL" sz="1800" b="1" dirty="0" smtClean="0">
                <a:solidFill>
                  <a:srgbClr val="000000"/>
                </a:solidFill>
                <a:latin typeface="+mn-lt"/>
              </a:rPr>
              <a:t>OP </a:t>
            </a:r>
            <a:r>
              <a:rPr lang="pl-PL" sz="1800" b="1" dirty="0">
                <a:latin typeface="+mn-lt"/>
              </a:rPr>
              <a:t>IV </a:t>
            </a:r>
            <a:r>
              <a:rPr lang="pl-PL" sz="1800" b="1" dirty="0" smtClean="0">
                <a:latin typeface="+mn-lt"/>
              </a:rPr>
              <a:t>- </a:t>
            </a:r>
            <a:r>
              <a:rPr lang="pl-PL" sz="1800" b="1" i="1" dirty="0" smtClean="0">
                <a:latin typeface="+mn-lt"/>
              </a:rPr>
              <a:t>Przejście </a:t>
            </a:r>
            <a:r>
              <a:rPr lang="pl-PL" sz="1800" b="1" i="1" dirty="0">
                <a:latin typeface="+mn-lt"/>
              </a:rPr>
              <a:t>na gospodarkę niskoemisyjną</a:t>
            </a:r>
            <a:endParaRPr lang="pl-PL" sz="1800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12</a:t>
            </a:fld>
            <a:endParaRPr lang="pl-PL" alt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71683" y="1806498"/>
            <a:ext cx="885380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r>
              <a:rPr lang="pl-PL" sz="1600" b="1" u="sng" dirty="0" smtClean="0">
                <a:latin typeface="+mn-lt"/>
              </a:rPr>
              <a:t>Wskaźniki</a:t>
            </a:r>
          </a:p>
          <a:p>
            <a:pPr algn="just"/>
            <a:endParaRPr lang="pl-PL" sz="1600" b="1" u="sng" dirty="0">
              <a:latin typeface="+mn-lt"/>
            </a:endParaRPr>
          </a:p>
          <a:p>
            <a:pPr algn="just">
              <a:lnSpc>
                <a:spcPct val="200000"/>
              </a:lnSpc>
            </a:pPr>
            <a:r>
              <a:rPr lang="pl-PL" sz="1400" dirty="0">
                <a:latin typeface="+mn-lt"/>
              </a:rPr>
              <a:t>Ramy wykonania:</a:t>
            </a: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400" i="1" dirty="0" smtClean="0">
                <a:latin typeface="+mn-lt"/>
              </a:rPr>
              <a:t>Zwiększenie wartości 2018 i 2023 z uwagi na wzrost alokacji</a:t>
            </a:r>
            <a:endParaRPr lang="pl-PL" sz="1400" dirty="0">
              <a:latin typeface="+mn-lt"/>
            </a:endParaRP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n-lt"/>
              </a:rPr>
              <a:t>Wskaźnik </a:t>
            </a:r>
            <a:r>
              <a:rPr lang="pl-PL" sz="1400" dirty="0">
                <a:latin typeface="+mn-lt"/>
              </a:rPr>
              <a:t>finansowy – </a:t>
            </a:r>
            <a:r>
              <a:rPr lang="pl-PL" sz="1400" i="1" dirty="0">
                <a:latin typeface="+mn-lt"/>
              </a:rPr>
              <a:t>CAŁKOWITA KWOTA CERTYFIKOWANYCH WYDATKÓW KWALIFIKOWALNYCH [EUR</a:t>
            </a:r>
            <a:r>
              <a:rPr lang="pl-PL" sz="1400" i="1" dirty="0" smtClean="0">
                <a:latin typeface="+mn-lt"/>
              </a:rPr>
              <a:t>] (2018)</a:t>
            </a:r>
            <a:endParaRPr lang="pl-PL" sz="1400" i="1" dirty="0">
              <a:latin typeface="+mn-lt"/>
            </a:endParaRPr>
          </a:p>
          <a:p>
            <a:pPr lvl="2" algn="just">
              <a:lnSpc>
                <a:spcPct val="200000"/>
              </a:lnSpc>
            </a:pPr>
            <a:r>
              <a:rPr lang="pl-PL" sz="1400" dirty="0">
                <a:latin typeface="+mn-lt"/>
              </a:rPr>
              <a:t>- </a:t>
            </a:r>
            <a:r>
              <a:rPr lang="pl-PL" sz="1400" dirty="0" smtClean="0">
                <a:latin typeface="+mn-lt"/>
              </a:rPr>
              <a:t>Zmniejszenie o </a:t>
            </a:r>
            <a:r>
              <a:rPr lang="pl-PL" sz="1400" dirty="0">
                <a:latin typeface="+mn-lt"/>
              </a:rPr>
              <a:t>ok. 6</a:t>
            </a:r>
            <a:r>
              <a:rPr lang="pl-PL" sz="1400" dirty="0" smtClean="0">
                <a:latin typeface="+mn-lt"/>
              </a:rPr>
              <a:t>% </a:t>
            </a:r>
            <a:r>
              <a:rPr lang="pl-PL" sz="1400" dirty="0">
                <a:latin typeface="+mn-lt"/>
              </a:rPr>
              <a:t>z uwagi na zmianę metodologii n+3 oraz </a:t>
            </a:r>
            <a:r>
              <a:rPr lang="pl-PL" sz="1400" dirty="0" smtClean="0">
                <a:latin typeface="+mn-lt"/>
              </a:rPr>
              <a:t>realokacje</a:t>
            </a:r>
            <a:endParaRPr lang="pl-PL" sz="1400" dirty="0">
              <a:latin typeface="+mn-lt"/>
            </a:endParaRPr>
          </a:p>
          <a:p>
            <a:pPr algn="just"/>
            <a:endParaRPr lang="pl-PL" sz="1400" b="1" u="sng" dirty="0">
              <a:latin typeface="+mn-lt"/>
            </a:endParaRPr>
          </a:p>
          <a:p>
            <a:pPr algn="just"/>
            <a:r>
              <a:rPr lang="pl-PL" sz="1400" dirty="0" smtClean="0">
                <a:latin typeface="+mn-lt"/>
              </a:rPr>
              <a:t>Wskaźniki </a:t>
            </a:r>
          </a:p>
          <a:p>
            <a:pPr marL="342900" indent="-342900" algn="just">
              <a:buFont typeface="+mj-lt"/>
              <a:buAutoNum type="arabicPeriod" startAt="2"/>
            </a:pPr>
            <a:endParaRPr lang="pl-PL" sz="1400" dirty="0" smtClean="0">
              <a:latin typeface="+mn-lt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n-lt"/>
              </a:rPr>
              <a:t>Usunięcie </a:t>
            </a:r>
            <a:r>
              <a:rPr lang="pl-PL" sz="1400" dirty="0">
                <a:latin typeface="+mn-lt"/>
              </a:rPr>
              <a:t>wskaźnika „Długość sieci ciepłowniczej”</a:t>
            </a:r>
          </a:p>
          <a:p>
            <a:pPr marL="342900" indent="-342900">
              <a:buFont typeface="+mj-lt"/>
              <a:buAutoNum type="arabicPeriod" startAt="2"/>
            </a:pPr>
            <a:endParaRPr lang="pl-PL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647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1683" y="1048060"/>
            <a:ext cx="8410575" cy="758438"/>
          </a:xfrm>
        </p:spPr>
        <p:txBody>
          <a:bodyPr/>
          <a:lstStyle/>
          <a:p>
            <a:pPr algn="ctr" fontAlgn="ctr"/>
            <a:r>
              <a:rPr lang="pl-PL" sz="1800" b="1" dirty="0" smtClean="0">
                <a:solidFill>
                  <a:srgbClr val="000000"/>
                </a:solidFill>
                <a:latin typeface="+mn-lt"/>
              </a:rPr>
              <a:t>OP </a:t>
            </a:r>
            <a:r>
              <a:rPr lang="pl-PL" sz="1800" b="1" dirty="0">
                <a:latin typeface="+mn-lt"/>
              </a:rPr>
              <a:t>V </a:t>
            </a:r>
            <a:r>
              <a:rPr lang="pl-PL" sz="1800" b="1" dirty="0" smtClean="0">
                <a:latin typeface="+mn-lt"/>
              </a:rPr>
              <a:t>- </a:t>
            </a:r>
            <a:r>
              <a:rPr lang="pl-PL" sz="1800" b="1" i="1" dirty="0" smtClean="0">
                <a:latin typeface="+mn-lt"/>
              </a:rPr>
              <a:t>Gospodarka </a:t>
            </a:r>
            <a:r>
              <a:rPr lang="pl-PL" sz="1800" b="1" i="1" dirty="0">
                <a:latin typeface="+mn-lt"/>
              </a:rPr>
              <a:t>przyjazna środowisku </a:t>
            </a:r>
            <a:endParaRPr lang="pl-PL" sz="1800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13</a:t>
            </a:fld>
            <a:endParaRPr lang="pl-PL" alt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41402" y="1675181"/>
            <a:ext cx="849294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r>
              <a:rPr lang="pl-PL" sz="1600" b="1" u="sng" dirty="0" smtClean="0">
                <a:latin typeface="+mn-lt"/>
              </a:rPr>
              <a:t>Główne zmiany</a:t>
            </a:r>
          </a:p>
          <a:p>
            <a:pPr algn="just"/>
            <a:endParaRPr lang="pl-PL" sz="1600" b="1" u="sng" dirty="0" smtClean="0">
              <a:latin typeface="+mn-lt"/>
            </a:endParaRPr>
          </a:p>
          <a:p>
            <a:pPr algn="just"/>
            <a:endParaRPr lang="pl-PL" sz="1600" b="1" u="sng" dirty="0" smtClean="0">
              <a:latin typeface="+mn-lt"/>
            </a:endParaRPr>
          </a:p>
          <a:p>
            <a:pPr marL="8001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Dodanie 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 listy potencjalnych beneficjentów „państwowej osoby prawnej” ze względu na zmiany </a:t>
            </a: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ustawy Prawo wodne</a:t>
            </a:r>
          </a:p>
          <a:p>
            <a:pPr marL="800100" indent="-342900" algn="just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Dostosowanie do zapisów 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 Krajowym Planie Gospodarki odpadami </a:t>
            </a: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</a:p>
          <a:p>
            <a:pPr marL="800100" indent="-342900" algn="just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Umożliwienie finasowania PSZOK niezależnie 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od etapu przygotowania </a:t>
            </a: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WPGO</a:t>
            </a:r>
          </a:p>
          <a:p>
            <a:pPr marL="800100" indent="-342900" algn="just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Dopuszczenie 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realizacji projektu pozakonkursowego </a:t>
            </a: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dla 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projektów Wód </a:t>
            </a: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Polskich</a:t>
            </a:r>
          </a:p>
          <a:p>
            <a:pPr marL="800100" indent="-342900" algn="just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Zastąpienie  limitu procentowego limitem kwotowym na wsparcie OSP</a:t>
            </a:r>
            <a:endParaRPr lang="pl-P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l-PL" sz="16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763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1683" y="1048060"/>
            <a:ext cx="8410575" cy="758438"/>
          </a:xfrm>
        </p:spPr>
        <p:txBody>
          <a:bodyPr/>
          <a:lstStyle/>
          <a:p>
            <a:pPr algn="ctr" fontAlgn="ctr"/>
            <a:r>
              <a:rPr lang="pl-PL" sz="1800" b="1" dirty="0" smtClean="0">
                <a:solidFill>
                  <a:srgbClr val="000000"/>
                </a:solidFill>
                <a:latin typeface="+mn-lt"/>
              </a:rPr>
              <a:t>OP </a:t>
            </a:r>
            <a:r>
              <a:rPr lang="pl-PL" sz="1800" b="1" dirty="0">
                <a:latin typeface="+mn-lt"/>
              </a:rPr>
              <a:t>V </a:t>
            </a:r>
            <a:r>
              <a:rPr lang="pl-PL" sz="1800" b="1" dirty="0" smtClean="0">
                <a:latin typeface="+mn-lt"/>
              </a:rPr>
              <a:t>- </a:t>
            </a:r>
            <a:r>
              <a:rPr lang="pl-PL" sz="1800" b="1" i="1" dirty="0" smtClean="0">
                <a:latin typeface="+mn-lt"/>
              </a:rPr>
              <a:t>Gospodarka </a:t>
            </a:r>
            <a:r>
              <a:rPr lang="pl-PL" sz="1800" b="1" i="1" dirty="0">
                <a:latin typeface="+mn-lt"/>
              </a:rPr>
              <a:t>przyjazna środowisku </a:t>
            </a:r>
            <a:endParaRPr lang="pl-PL" sz="1800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14</a:t>
            </a:fld>
            <a:endParaRPr lang="pl-PL" alt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34086" y="1887415"/>
            <a:ext cx="8546499" cy="362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r>
              <a:rPr lang="pl-PL" sz="1600" b="1" u="sng" dirty="0" smtClean="0">
                <a:latin typeface="+mn-lt"/>
              </a:rPr>
              <a:t>Realokacja</a:t>
            </a:r>
          </a:p>
          <a:p>
            <a:pPr algn="ctr"/>
            <a:endParaRPr lang="pl-PL" sz="1600" b="1" u="sng" dirty="0">
              <a:latin typeface="+mn-lt"/>
            </a:endParaRPr>
          </a:p>
          <a:p>
            <a:pPr algn="just">
              <a:lnSpc>
                <a:spcPct val="200000"/>
              </a:lnSpc>
            </a:pPr>
            <a:endParaRPr lang="pl-PL" sz="1400" b="1" u="sng" dirty="0" smtClean="0">
              <a:latin typeface="+mn-lt"/>
            </a:endParaRPr>
          </a:p>
          <a:p>
            <a:pPr marL="800100" indent="-342900" algn="just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pl-PL" sz="1400" dirty="0">
                <a:latin typeface="+mn-lt"/>
              </a:rPr>
              <a:t>Realokacja </a:t>
            </a:r>
            <a:r>
              <a:rPr lang="pl-PL" sz="1400" dirty="0" smtClean="0">
                <a:latin typeface="+mn-lt"/>
              </a:rPr>
              <a:t>środków z typu projektu: Syreny alarmowe na wsparcie termomodernizacji (1 </a:t>
            </a:r>
            <a:r>
              <a:rPr lang="pl-PL" sz="1400" dirty="0">
                <a:latin typeface="+mn-lt"/>
              </a:rPr>
              <a:t>984 454 </a:t>
            </a:r>
            <a:r>
              <a:rPr lang="pl-PL" sz="1400" dirty="0" smtClean="0">
                <a:latin typeface="+mn-lt"/>
              </a:rPr>
              <a:t>EUR)</a:t>
            </a:r>
            <a:endParaRPr lang="pl-PL" sz="1400" dirty="0">
              <a:latin typeface="+mn-lt"/>
            </a:endParaRPr>
          </a:p>
          <a:p>
            <a:pPr marL="800100" indent="-342900" algn="just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pl-PL" sz="1400" dirty="0">
                <a:latin typeface="+mn-lt"/>
              </a:rPr>
              <a:t>Realokacja środków z typu projektu: </a:t>
            </a:r>
            <a:r>
              <a:rPr lang="pl-PL" sz="1400" dirty="0" smtClean="0">
                <a:latin typeface="+mn-lt"/>
              </a:rPr>
              <a:t>PSZOK</a:t>
            </a:r>
            <a:r>
              <a:rPr lang="pl-PL" sz="1400" dirty="0">
                <a:latin typeface="+mn-lt"/>
              </a:rPr>
              <a:t> </a:t>
            </a:r>
            <a:r>
              <a:rPr lang="pl-PL" sz="1400" dirty="0" smtClean="0">
                <a:latin typeface="+mn-lt"/>
              </a:rPr>
              <a:t> na wsparcie kultury (1 </a:t>
            </a:r>
            <a:r>
              <a:rPr lang="pl-PL" sz="1400" dirty="0">
                <a:latin typeface="+mn-lt"/>
              </a:rPr>
              <a:t>594 341 </a:t>
            </a:r>
            <a:r>
              <a:rPr lang="pl-PL" sz="1400" dirty="0" smtClean="0">
                <a:latin typeface="+mn-lt"/>
              </a:rPr>
              <a:t>EUR) oraz termomodernizacji (5 501 957 EUR)</a:t>
            </a:r>
            <a:endParaRPr lang="pl-PL" sz="1400" dirty="0">
              <a:latin typeface="+mn-lt"/>
            </a:endParaRPr>
          </a:p>
          <a:p>
            <a:pPr marL="800100" indent="-342900" algn="just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pl-PL" sz="1400" dirty="0">
                <a:latin typeface="+mn-lt"/>
              </a:rPr>
              <a:t>Realokacja środków z typu projektu: </a:t>
            </a:r>
            <a:r>
              <a:rPr lang="pl-PL" sz="1400" dirty="0" smtClean="0">
                <a:latin typeface="+mn-lt"/>
              </a:rPr>
              <a:t>RIPOK</a:t>
            </a:r>
            <a:r>
              <a:rPr lang="pl-PL" sz="1400" dirty="0">
                <a:latin typeface="+mn-lt"/>
              </a:rPr>
              <a:t> </a:t>
            </a:r>
            <a:r>
              <a:rPr lang="pl-PL" sz="1400" dirty="0" smtClean="0">
                <a:latin typeface="+mn-lt"/>
              </a:rPr>
              <a:t>na wsparcie bioróżnorodności (</a:t>
            </a:r>
            <a:r>
              <a:rPr lang="pt-BR" sz="1400" dirty="0" smtClean="0">
                <a:latin typeface="+mn-lt"/>
              </a:rPr>
              <a:t>1</a:t>
            </a:r>
            <a:r>
              <a:rPr lang="pl-PL" sz="1400" dirty="0" smtClean="0">
                <a:latin typeface="+mn-lt"/>
              </a:rPr>
              <a:t> </a:t>
            </a:r>
            <a:r>
              <a:rPr lang="pt-BR" sz="1400" dirty="0">
                <a:latin typeface="+mn-lt"/>
              </a:rPr>
              <a:t>500</a:t>
            </a:r>
            <a:r>
              <a:rPr lang="pl-PL" sz="1400" dirty="0">
                <a:latin typeface="+mn-lt"/>
              </a:rPr>
              <a:t> </a:t>
            </a:r>
            <a:r>
              <a:rPr lang="pt-BR" sz="1400" dirty="0">
                <a:latin typeface="+mn-lt"/>
              </a:rPr>
              <a:t>000</a:t>
            </a:r>
            <a:r>
              <a:rPr lang="pl-PL" sz="1400" dirty="0">
                <a:latin typeface="+mn-lt"/>
              </a:rPr>
              <a:t> </a:t>
            </a:r>
            <a:r>
              <a:rPr lang="pl-PL" sz="1400" dirty="0" smtClean="0">
                <a:latin typeface="+mn-lt"/>
              </a:rPr>
              <a:t>EUR) oraz</a:t>
            </a:r>
            <a:r>
              <a:rPr lang="pt-BR" sz="1400" dirty="0" smtClean="0">
                <a:latin typeface="+mn-lt"/>
              </a:rPr>
              <a:t> </a:t>
            </a:r>
            <a:r>
              <a:rPr lang="pl-PL" sz="1400" dirty="0" smtClean="0">
                <a:latin typeface="+mn-lt"/>
              </a:rPr>
              <a:t>kultury </a:t>
            </a:r>
            <a:br>
              <a:rPr lang="pl-PL" sz="1400" dirty="0" smtClean="0">
                <a:latin typeface="+mn-lt"/>
              </a:rPr>
            </a:br>
            <a:r>
              <a:rPr lang="pl-PL" sz="1400" dirty="0" smtClean="0">
                <a:latin typeface="+mn-lt"/>
              </a:rPr>
              <a:t>(</a:t>
            </a:r>
            <a:r>
              <a:rPr lang="pt-BR" sz="1400" dirty="0" smtClean="0">
                <a:latin typeface="+mn-lt"/>
              </a:rPr>
              <a:t>9</a:t>
            </a:r>
            <a:r>
              <a:rPr lang="pl-PL" sz="1400" dirty="0" smtClean="0">
                <a:latin typeface="+mn-lt"/>
              </a:rPr>
              <a:t> </a:t>
            </a:r>
            <a:r>
              <a:rPr lang="pt-BR" sz="1400" dirty="0">
                <a:latin typeface="+mn-lt"/>
              </a:rPr>
              <a:t>646</a:t>
            </a:r>
            <a:r>
              <a:rPr lang="pl-PL" sz="1400" dirty="0">
                <a:latin typeface="+mn-lt"/>
              </a:rPr>
              <a:t> </a:t>
            </a:r>
            <a:r>
              <a:rPr lang="pt-BR" sz="1400" dirty="0">
                <a:latin typeface="+mn-lt"/>
              </a:rPr>
              <a:t>146</a:t>
            </a:r>
            <a:r>
              <a:rPr lang="pl-PL" sz="1400" dirty="0">
                <a:latin typeface="+mn-lt"/>
              </a:rPr>
              <a:t> </a:t>
            </a:r>
            <a:r>
              <a:rPr lang="pl-PL" sz="1400" dirty="0" smtClean="0">
                <a:latin typeface="+mn-lt"/>
              </a:rPr>
              <a:t>EUR)</a:t>
            </a:r>
            <a:endParaRPr lang="pl-PL" sz="14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412233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1683" y="1048060"/>
            <a:ext cx="8410575" cy="758438"/>
          </a:xfrm>
        </p:spPr>
        <p:txBody>
          <a:bodyPr/>
          <a:lstStyle/>
          <a:p>
            <a:pPr algn="ctr" fontAlgn="ctr"/>
            <a:r>
              <a:rPr lang="pl-PL" sz="1800" b="1" dirty="0" smtClean="0">
                <a:solidFill>
                  <a:srgbClr val="000000"/>
                </a:solidFill>
                <a:latin typeface="+mn-lt"/>
              </a:rPr>
              <a:t>OP </a:t>
            </a:r>
            <a:r>
              <a:rPr lang="pl-PL" sz="1800" b="1" dirty="0">
                <a:latin typeface="+mn-lt"/>
              </a:rPr>
              <a:t>V </a:t>
            </a:r>
            <a:r>
              <a:rPr lang="pl-PL" sz="1800" b="1" dirty="0" smtClean="0">
                <a:latin typeface="+mn-lt"/>
              </a:rPr>
              <a:t>- </a:t>
            </a:r>
            <a:r>
              <a:rPr lang="pl-PL" sz="1800" b="1" i="1" dirty="0" smtClean="0">
                <a:latin typeface="+mn-lt"/>
              </a:rPr>
              <a:t>Gospodarka </a:t>
            </a:r>
            <a:r>
              <a:rPr lang="pl-PL" sz="1800" b="1" i="1" dirty="0">
                <a:latin typeface="+mn-lt"/>
              </a:rPr>
              <a:t>przyjazna środowisku </a:t>
            </a:r>
            <a:endParaRPr lang="pl-PL" sz="1800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15</a:t>
            </a:fld>
            <a:endParaRPr lang="pl-PL" alt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34085" y="1806498"/>
            <a:ext cx="8646567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600" b="1" u="sng" dirty="0" smtClean="0"/>
          </a:p>
          <a:p>
            <a:pPr algn="ctr"/>
            <a:endParaRPr lang="pl-PL" sz="1600" b="1" u="sng" dirty="0"/>
          </a:p>
          <a:p>
            <a:pPr algn="ctr"/>
            <a:r>
              <a:rPr lang="pl-PL" sz="1600" b="1" u="sng" dirty="0" smtClean="0"/>
              <a:t>Wskaźniki</a:t>
            </a:r>
          </a:p>
          <a:p>
            <a:pPr algn="just"/>
            <a:endParaRPr lang="pl-PL" sz="1600" b="1" u="sng" dirty="0">
              <a:latin typeface="+mn-lt"/>
            </a:endParaRPr>
          </a:p>
          <a:p>
            <a:pPr algn="just">
              <a:lnSpc>
                <a:spcPct val="200000"/>
              </a:lnSpc>
            </a:pPr>
            <a:r>
              <a:rPr lang="pl-PL" sz="1400" dirty="0">
                <a:latin typeface="+mn-lt"/>
              </a:rPr>
              <a:t>Ramy wykonania:</a:t>
            </a: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Liczba 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wspartych Punktów Selektywnego Zbierania Odpadów Komunalnych</a:t>
            </a:r>
          </a:p>
          <a:p>
            <a:pPr lvl="1" algn="just">
              <a:lnSpc>
                <a:spcPct val="200000"/>
              </a:lnSpc>
            </a:pPr>
            <a:r>
              <a:rPr lang="pl-PL" sz="1400" dirty="0">
                <a:latin typeface="+mn-lt"/>
              </a:rPr>
              <a:t>	- 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Rezygnacja ze wskaźnika </a:t>
            </a: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 uwagi na zmniejszenie alokacji</a:t>
            </a:r>
          </a:p>
          <a:p>
            <a:pPr lvl="1" algn="just">
              <a:lnSpc>
                <a:spcPct val="200000"/>
              </a:lnSpc>
            </a:pPr>
            <a:endParaRPr lang="pl-PL" sz="14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n-lt"/>
              </a:rPr>
              <a:t>Wskaźnik </a:t>
            </a:r>
            <a:r>
              <a:rPr lang="pl-PL" sz="1400" dirty="0">
                <a:latin typeface="+mn-lt"/>
              </a:rPr>
              <a:t>finansowy – </a:t>
            </a:r>
            <a:r>
              <a:rPr lang="pl-PL" sz="1400" i="1" dirty="0">
                <a:latin typeface="+mn-lt"/>
              </a:rPr>
              <a:t>CAŁKOWITA KWOTA CERTYFIKOWANYCH WYDATKÓW KWALIFIKOWALNYCH [EUR</a:t>
            </a:r>
            <a:r>
              <a:rPr lang="pl-PL" sz="1400" i="1" dirty="0" smtClean="0">
                <a:latin typeface="+mn-lt"/>
              </a:rPr>
              <a:t>] (2018):</a:t>
            </a:r>
            <a:endParaRPr lang="pl-PL" sz="1400" i="1" dirty="0">
              <a:latin typeface="+mn-lt"/>
            </a:endParaRPr>
          </a:p>
          <a:p>
            <a:pPr lvl="2" algn="just">
              <a:lnSpc>
                <a:spcPct val="200000"/>
              </a:lnSpc>
            </a:pPr>
            <a:r>
              <a:rPr lang="pl-PL" sz="1400" dirty="0">
                <a:latin typeface="+mn-lt"/>
              </a:rPr>
              <a:t>- Zmniejszenie o ok. </a:t>
            </a:r>
            <a:r>
              <a:rPr lang="pl-PL" sz="1400" dirty="0" smtClean="0">
                <a:latin typeface="+mn-lt"/>
              </a:rPr>
              <a:t>43% </a:t>
            </a:r>
            <a:r>
              <a:rPr lang="pl-PL" sz="1400" dirty="0">
                <a:latin typeface="+mn-lt"/>
              </a:rPr>
              <a:t>z uwagi na zmianę metodologii n+3 oraz realokacje.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endParaRPr lang="pl-PL" sz="14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endParaRPr lang="pl-PL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l-P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2"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31508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126542"/>
            <a:ext cx="7886700" cy="402336"/>
          </a:xfrm>
        </p:spPr>
        <p:txBody>
          <a:bodyPr>
            <a:normAutofit/>
          </a:bodyPr>
          <a:lstStyle/>
          <a:p>
            <a:pPr algn="ctr"/>
            <a:r>
              <a:rPr lang="pl-PL" sz="1800" b="1" dirty="0" smtClean="0">
                <a:latin typeface="+mn-lt"/>
              </a:rPr>
              <a:t>OP </a:t>
            </a:r>
            <a:r>
              <a:rPr lang="pl-PL" sz="1800" b="1" dirty="0">
                <a:latin typeface="+mn-lt"/>
              </a:rPr>
              <a:t>VI </a:t>
            </a:r>
            <a:r>
              <a:rPr lang="pl-PL" sz="1800" b="1" dirty="0" smtClean="0">
                <a:latin typeface="+mn-lt"/>
              </a:rPr>
              <a:t>- </a:t>
            </a:r>
            <a:r>
              <a:rPr lang="pl-PL" sz="1800" b="1" i="1" dirty="0" smtClean="0">
                <a:latin typeface="+mn-lt"/>
              </a:rPr>
              <a:t>Jakość </a:t>
            </a:r>
            <a:r>
              <a:rPr lang="pl-PL" sz="1800" b="1" i="1" dirty="0">
                <a:latin typeface="+mn-lt"/>
              </a:rPr>
              <a:t>życia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5021" y="2275026"/>
            <a:ext cx="8115567" cy="3965545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pl-PL" sz="2000" dirty="0" smtClean="0"/>
          </a:p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95021" y="1836115"/>
            <a:ext cx="836127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endParaRPr lang="pl-PL" sz="1600" b="1" u="sng" dirty="0">
              <a:latin typeface="+mn-lt"/>
            </a:endParaRPr>
          </a:p>
          <a:p>
            <a:pPr algn="ctr"/>
            <a:r>
              <a:rPr lang="pl-PL" sz="1600" b="1" u="sng" dirty="0" smtClean="0">
                <a:latin typeface="+mn-lt"/>
              </a:rPr>
              <a:t>Główne zmiany</a:t>
            </a:r>
          </a:p>
          <a:p>
            <a:pPr algn="ctr"/>
            <a:endParaRPr lang="pl-PL" sz="1600" b="1" u="sng" dirty="0">
              <a:latin typeface="+mn-lt"/>
            </a:endParaRPr>
          </a:p>
          <a:p>
            <a:pPr algn="ctr">
              <a:lnSpc>
                <a:spcPct val="200000"/>
              </a:lnSpc>
            </a:pPr>
            <a:endParaRPr lang="pl-PL" sz="1400" b="1" u="sng" dirty="0" smtClean="0">
              <a:latin typeface="+mn-lt"/>
            </a:endParaRPr>
          </a:p>
          <a:p>
            <a:pPr lvl="0" algn="just">
              <a:lnSpc>
                <a:spcPct val="200000"/>
              </a:lnSpc>
            </a:pPr>
            <a:r>
              <a:rPr lang="pl-PL" sz="1400" dirty="0" smtClean="0">
                <a:latin typeface="+mn-lt"/>
              </a:rPr>
              <a:t>Sprecyzowanie</a:t>
            </a:r>
            <a:r>
              <a:rPr lang="pl-PL" sz="1400" dirty="0">
                <a:latin typeface="+mn-lt"/>
              </a:rPr>
              <a:t>, że przez opiekę długoterminową o charakterze opiekuńczo – pobytowym należy rozumieć Domy Pomocy </a:t>
            </a:r>
            <a:r>
              <a:rPr lang="pl-PL" sz="1400" dirty="0" smtClean="0">
                <a:latin typeface="+mn-lt"/>
              </a:rPr>
              <a:t>Społecznej</a:t>
            </a:r>
            <a:endParaRPr lang="pl-PL" sz="1400" dirty="0">
              <a:latin typeface="+mn-lt"/>
            </a:endParaRPr>
          </a:p>
          <a:p>
            <a:pPr lvl="1">
              <a:lnSpc>
                <a:spcPct val="200000"/>
              </a:lnSpc>
            </a:pP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28024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126542"/>
            <a:ext cx="7886700" cy="402336"/>
          </a:xfrm>
        </p:spPr>
        <p:txBody>
          <a:bodyPr>
            <a:normAutofit/>
          </a:bodyPr>
          <a:lstStyle/>
          <a:p>
            <a:pPr algn="ctr"/>
            <a:r>
              <a:rPr lang="pl-PL" sz="1800" b="1" dirty="0" smtClean="0">
                <a:latin typeface="+mn-lt"/>
              </a:rPr>
              <a:t>OP </a:t>
            </a:r>
            <a:r>
              <a:rPr lang="pl-PL" sz="1800" b="1" dirty="0">
                <a:latin typeface="+mn-lt"/>
              </a:rPr>
              <a:t>VI </a:t>
            </a:r>
            <a:r>
              <a:rPr lang="pl-PL" sz="1800" b="1" dirty="0" smtClean="0">
                <a:latin typeface="+mn-lt"/>
              </a:rPr>
              <a:t>- </a:t>
            </a:r>
            <a:r>
              <a:rPr lang="pl-PL" sz="1800" b="1" i="1" dirty="0" smtClean="0">
                <a:latin typeface="+mn-lt"/>
              </a:rPr>
              <a:t>Jakość </a:t>
            </a:r>
            <a:r>
              <a:rPr lang="pl-PL" sz="1800" b="1" i="1" dirty="0">
                <a:latin typeface="+mn-lt"/>
              </a:rPr>
              <a:t>życia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2275026"/>
            <a:ext cx="7886700" cy="3965545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pl-PL" sz="2000" dirty="0" smtClean="0"/>
          </a:p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95021" y="1932645"/>
            <a:ext cx="842711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u="sng" dirty="0" smtClean="0">
                <a:latin typeface="+mn-lt"/>
              </a:rPr>
              <a:t>Realokacja</a:t>
            </a:r>
          </a:p>
          <a:p>
            <a:pPr algn="ctr">
              <a:lnSpc>
                <a:spcPct val="200000"/>
              </a:lnSpc>
            </a:pPr>
            <a:endParaRPr lang="pl-PL" sz="1400" b="1" u="sng" dirty="0" smtClean="0">
              <a:latin typeface="+mn-lt"/>
            </a:endParaRPr>
          </a:p>
          <a:p>
            <a:pPr marL="800100" lvl="1" indent="-342900" algn="just">
              <a:lnSpc>
                <a:spcPct val="200000"/>
              </a:lnSpc>
              <a:buFont typeface="+mj-lt"/>
              <a:buAutoNum type="arabicPeriod"/>
            </a:pPr>
            <a:endParaRPr lang="pl-PL" sz="1400" dirty="0" smtClean="0">
              <a:latin typeface="+mn-lt"/>
            </a:endParaRPr>
          </a:p>
          <a:p>
            <a:pPr marL="800100" lvl="1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Zwiększanie alokacji dla </a:t>
            </a:r>
            <a:r>
              <a:rPr lang="pl-PL" sz="1400" b="1" dirty="0" smtClean="0">
                <a:latin typeface="+mn-lt"/>
              </a:rPr>
              <a:t>zdrowia</a:t>
            </a:r>
            <a:r>
              <a:rPr lang="pl-PL" sz="1400" dirty="0" smtClean="0">
                <a:latin typeface="+mn-lt"/>
              </a:rPr>
              <a:t>  poprzez przesuniecie środków z dróg wojewódzkich </a:t>
            </a:r>
            <a:br>
              <a:rPr lang="pl-PL" sz="1400" dirty="0" smtClean="0">
                <a:latin typeface="+mn-lt"/>
              </a:rPr>
            </a:br>
            <a:r>
              <a:rPr lang="pl-PL" sz="1400" dirty="0" smtClean="0">
                <a:latin typeface="+mn-lt"/>
              </a:rPr>
              <a:t>(14 000 000 EUR)</a:t>
            </a:r>
            <a:endParaRPr lang="pl-PL" sz="1400" dirty="0">
              <a:latin typeface="+mn-lt"/>
            </a:endParaRPr>
          </a:p>
          <a:p>
            <a:pPr marL="800100" lvl="1" indent="-342900" algn="just">
              <a:lnSpc>
                <a:spcPct val="200000"/>
              </a:lnSpc>
              <a:buFont typeface="+mj-lt"/>
              <a:buAutoNum type="arabicPeriod"/>
            </a:pPr>
            <a:endParaRPr lang="pl-PL" sz="1400" dirty="0" smtClean="0">
              <a:latin typeface="+mn-lt"/>
            </a:endParaRPr>
          </a:p>
          <a:p>
            <a:pPr marL="800100" lvl="1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l-PL" sz="1400" dirty="0">
                <a:latin typeface="+mn-lt"/>
              </a:rPr>
              <a:t>Zwiększanie alokacji dla </a:t>
            </a:r>
            <a:r>
              <a:rPr lang="pl-PL" sz="1400" b="1" dirty="0" smtClean="0">
                <a:latin typeface="+mn-lt"/>
              </a:rPr>
              <a:t>rewitalizacji </a:t>
            </a:r>
            <a:r>
              <a:rPr lang="pl-PL" sz="1400" dirty="0" smtClean="0">
                <a:latin typeface="+mn-lt"/>
              </a:rPr>
              <a:t> </a:t>
            </a:r>
            <a:r>
              <a:rPr lang="pl-PL" sz="1400" dirty="0">
                <a:latin typeface="+mn-lt"/>
              </a:rPr>
              <a:t>poprzez przesuniecie środków z dróg wojewódzkich </a:t>
            </a:r>
            <a:r>
              <a:rPr lang="pl-PL" sz="1400" dirty="0" smtClean="0">
                <a:latin typeface="+mn-lt"/>
              </a:rPr>
              <a:t/>
            </a:r>
            <a:br>
              <a:rPr lang="pl-PL" sz="1400" dirty="0" smtClean="0">
                <a:latin typeface="+mn-lt"/>
              </a:rPr>
            </a:br>
            <a:r>
              <a:rPr lang="pl-PL" sz="1400" dirty="0" smtClean="0">
                <a:latin typeface="+mn-lt"/>
              </a:rPr>
              <a:t>6 000 </a:t>
            </a:r>
            <a:r>
              <a:rPr lang="pl-PL" sz="1400" dirty="0">
                <a:latin typeface="+mn-lt"/>
              </a:rPr>
              <a:t>000 EUR</a:t>
            </a:r>
            <a:r>
              <a:rPr lang="pl-PL" sz="1400" dirty="0" smtClean="0">
                <a:latin typeface="+mn-lt"/>
              </a:rPr>
              <a:t>)</a:t>
            </a:r>
            <a:endParaRPr lang="pl-PL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474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126542"/>
            <a:ext cx="7886700" cy="402336"/>
          </a:xfrm>
        </p:spPr>
        <p:txBody>
          <a:bodyPr>
            <a:normAutofit/>
          </a:bodyPr>
          <a:lstStyle/>
          <a:p>
            <a:pPr algn="ctr"/>
            <a:r>
              <a:rPr lang="pl-PL" sz="1800" b="1" dirty="0" smtClean="0">
                <a:latin typeface="+mn-lt"/>
              </a:rPr>
              <a:t>OP </a:t>
            </a:r>
            <a:r>
              <a:rPr lang="pl-PL" sz="1800" b="1" dirty="0">
                <a:latin typeface="+mn-lt"/>
              </a:rPr>
              <a:t>VI </a:t>
            </a:r>
            <a:r>
              <a:rPr lang="pl-PL" sz="1800" b="1" dirty="0" smtClean="0">
                <a:latin typeface="+mn-lt"/>
              </a:rPr>
              <a:t>- </a:t>
            </a:r>
            <a:r>
              <a:rPr lang="pl-PL" sz="1800" b="1" i="1" dirty="0" smtClean="0">
                <a:latin typeface="+mn-lt"/>
              </a:rPr>
              <a:t>Jakość </a:t>
            </a:r>
            <a:r>
              <a:rPr lang="pl-PL" sz="1800" b="1" i="1" dirty="0">
                <a:latin typeface="+mn-lt"/>
              </a:rPr>
              <a:t>życia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2275026"/>
            <a:ext cx="7886700" cy="3965545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pl-PL" sz="2000" dirty="0" smtClean="0"/>
          </a:p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95021" y="1784909"/>
            <a:ext cx="8478317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r>
              <a:rPr lang="pl-PL" sz="1600" b="1" u="sng" dirty="0" smtClean="0">
                <a:latin typeface="+mn-lt"/>
              </a:rPr>
              <a:t>Wskaźniki</a:t>
            </a:r>
          </a:p>
          <a:p>
            <a:pPr algn="just"/>
            <a:endParaRPr lang="pl-PL" sz="1600" b="1" u="sng" dirty="0">
              <a:latin typeface="+mn-lt"/>
            </a:endParaRPr>
          </a:p>
          <a:p>
            <a:pPr algn="just">
              <a:lnSpc>
                <a:spcPct val="200000"/>
              </a:lnSpc>
            </a:pPr>
            <a:r>
              <a:rPr lang="pl-PL" sz="1400" dirty="0" smtClean="0">
                <a:latin typeface="+mn-lt"/>
              </a:rPr>
              <a:t>Ramy wykonania:</a:t>
            </a: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400" i="1" dirty="0">
                <a:latin typeface="+mn-lt"/>
              </a:rPr>
              <a:t>Liczba podpisanych umów na wsparcie podmiotów </a:t>
            </a:r>
            <a:r>
              <a:rPr lang="pl-PL" sz="1400" i="1" dirty="0" smtClean="0">
                <a:latin typeface="+mn-lt"/>
              </a:rPr>
              <a:t>leczniczych</a:t>
            </a:r>
          </a:p>
          <a:p>
            <a:pPr marL="1257300" lvl="2" indent="-342900" algn="just">
              <a:lnSpc>
                <a:spcPct val="200000"/>
              </a:lnSpc>
              <a:buFont typeface="Symbol" panose="05050102010706020507" pitchFamily="18" charset="2"/>
              <a:buChar char="-"/>
            </a:pPr>
            <a:r>
              <a:rPr lang="pl-PL" sz="1400" dirty="0" smtClean="0">
                <a:latin typeface="+mn-lt"/>
              </a:rPr>
              <a:t>Dodanie nowego wskaźnika </a:t>
            </a:r>
            <a:r>
              <a:rPr lang="pl-PL" sz="1400" dirty="0">
                <a:latin typeface="+mn-lt"/>
              </a:rPr>
              <a:t>ram </a:t>
            </a:r>
            <a:r>
              <a:rPr lang="pl-PL" sz="1400" dirty="0" smtClean="0">
                <a:latin typeface="+mn-lt"/>
              </a:rPr>
              <a:t>wykonania w postaci KEW</a:t>
            </a: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400" i="1" dirty="0">
                <a:latin typeface="+mn-lt"/>
              </a:rPr>
              <a:t>Liczba wspartych podmiotów leczniczych </a:t>
            </a:r>
            <a:endParaRPr lang="pl-PL" sz="1400" i="1" dirty="0" smtClean="0">
              <a:latin typeface="+mn-lt"/>
            </a:endParaRPr>
          </a:p>
          <a:p>
            <a:pPr marL="1257300" lvl="2" indent="-342900" algn="just">
              <a:lnSpc>
                <a:spcPct val="200000"/>
              </a:lnSpc>
              <a:buFont typeface="Symbol" panose="05050102010706020507" pitchFamily="18" charset="2"/>
              <a:buChar char="-"/>
            </a:pPr>
            <a:r>
              <a:rPr lang="pl-PL" sz="1400" i="1" dirty="0" smtClean="0">
                <a:latin typeface="+mn-lt"/>
              </a:rPr>
              <a:t>Dodanie nowego wskaźnika ram wykonania</a:t>
            </a:r>
            <a:endParaRPr lang="pl-PL" sz="1400" dirty="0" smtClean="0">
              <a:latin typeface="+mn-lt"/>
            </a:endParaRP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n-lt"/>
              </a:rPr>
              <a:t>Wskaźnik </a:t>
            </a:r>
            <a:r>
              <a:rPr lang="pl-PL" sz="1400" dirty="0">
                <a:latin typeface="+mn-lt"/>
              </a:rPr>
              <a:t>finansowy – </a:t>
            </a:r>
            <a:r>
              <a:rPr lang="pl-PL" sz="1400" i="1" dirty="0">
                <a:latin typeface="+mn-lt"/>
              </a:rPr>
              <a:t>CAŁKOWITA KWOTA CERTYFIKOWANYCH WYDATKÓW KWALIFIKOWALNYCH [EUR] (2018):</a:t>
            </a:r>
          </a:p>
          <a:p>
            <a:pPr lvl="2" algn="just">
              <a:lnSpc>
                <a:spcPct val="200000"/>
              </a:lnSpc>
            </a:pPr>
            <a:r>
              <a:rPr lang="pl-PL" sz="1400" dirty="0">
                <a:latin typeface="+mn-lt"/>
              </a:rPr>
              <a:t>- Zmniejszenie o ok. </a:t>
            </a:r>
            <a:r>
              <a:rPr lang="pl-PL" sz="1400" dirty="0" smtClean="0">
                <a:latin typeface="+mn-lt"/>
              </a:rPr>
              <a:t>11% </a:t>
            </a:r>
            <a:r>
              <a:rPr lang="pl-PL" sz="1400" dirty="0">
                <a:latin typeface="+mn-lt"/>
              </a:rPr>
              <a:t>z uwagi na zmianę metodologii n+3 oraz </a:t>
            </a:r>
            <a:r>
              <a:rPr lang="pl-PL" sz="1400" dirty="0" smtClean="0">
                <a:latin typeface="+mn-lt"/>
              </a:rPr>
              <a:t>realokacje</a:t>
            </a:r>
            <a:endParaRPr lang="pl-PL" sz="1400" dirty="0">
              <a:latin typeface="+mn-lt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pl-PL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6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9417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800" b="1" dirty="0" smtClean="0">
                <a:latin typeface="+mn-lt"/>
              </a:rPr>
              <a:t>OP </a:t>
            </a:r>
            <a:r>
              <a:rPr lang="pl-PL" sz="1800" b="1" dirty="0">
                <a:latin typeface="+mn-lt"/>
              </a:rPr>
              <a:t>VII </a:t>
            </a:r>
            <a:r>
              <a:rPr lang="pl-PL" sz="1800" b="1" dirty="0" smtClean="0">
                <a:latin typeface="+mn-lt"/>
              </a:rPr>
              <a:t>- </a:t>
            </a:r>
            <a:r>
              <a:rPr lang="pl-PL" sz="1800" b="1" i="1" dirty="0" smtClean="0">
                <a:latin typeface="+mn-lt"/>
              </a:rPr>
              <a:t>Rozwój </a:t>
            </a:r>
            <a:r>
              <a:rPr lang="pl-PL" sz="1800" b="1" i="1" dirty="0">
                <a:latin typeface="+mn-lt"/>
              </a:rPr>
              <a:t>regionalnego systemu transportowego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19</a:t>
            </a:fld>
            <a:endParaRPr lang="pl-PL" altLang="pl-PL"/>
          </a:p>
        </p:txBody>
      </p:sp>
      <p:sp>
        <p:nvSpPr>
          <p:cNvPr id="4" name="Prostokąt 3"/>
          <p:cNvSpPr/>
          <p:nvPr/>
        </p:nvSpPr>
        <p:spPr>
          <a:xfrm>
            <a:off x="1120826" y="2097125"/>
            <a:ext cx="7162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endParaRPr lang="pl-PL" sz="1600" b="1" u="sng" dirty="0">
              <a:latin typeface="+mn-lt"/>
            </a:endParaRPr>
          </a:p>
          <a:p>
            <a:pPr algn="ctr"/>
            <a:r>
              <a:rPr lang="pl-PL" sz="1600" b="1" u="sng" dirty="0" smtClean="0">
                <a:latin typeface="+mn-lt"/>
              </a:rPr>
              <a:t>Główne zmiany</a:t>
            </a:r>
          </a:p>
          <a:p>
            <a:pPr algn="ctr"/>
            <a:endParaRPr lang="pl-PL" sz="1600" b="1" u="sng" dirty="0">
              <a:latin typeface="+mn-lt"/>
            </a:endParaRPr>
          </a:p>
          <a:p>
            <a:pPr algn="ctr"/>
            <a:endParaRPr lang="pl-PL" sz="1600" b="1" u="sng" dirty="0" smtClean="0">
              <a:latin typeface="+mn-lt"/>
            </a:endParaRPr>
          </a:p>
          <a:p>
            <a:pPr algn="just"/>
            <a:endParaRPr lang="pl-PL" sz="1600" b="1" u="sng" dirty="0">
              <a:latin typeface="+mn-lt"/>
            </a:endParaRPr>
          </a:p>
          <a:p>
            <a:pPr algn="just"/>
            <a:r>
              <a:rPr lang="pl-PL" sz="1400" dirty="0">
                <a:latin typeface="+mn-lt"/>
              </a:rPr>
              <a:t>Zastąpienie  limitu procentowego limitem kwotowym na wsparcie </a:t>
            </a:r>
            <a:r>
              <a:rPr lang="pl-PL" sz="1400" dirty="0" smtClean="0">
                <a:latin typeface="+mn-lt"/>
              </a:rPr>
              <a:t>dróg lokalnych</a:t>
            </a:r>
            <a:endParaRPr lang="pl-PL" sz="1400" u="sng" dirty="0">
              <a:latin typeface="+mn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086" y="30790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1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3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377253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1800" b="1" dirty="0" smtClean="0"/>
              <a:t>OP I</a:t>
            </a:r>
            <a:r>
              <a:rPr lang="pl-PL" sz="2000" b="1" dirty="0" smtClean="0"/>
              <a:t> - </a:t>
            </a:r>
            <a:r>
              <a:rPr lang="pl-PL" sz="1800" b="1" i="1" dirty="0" smtClean="0"/>
              <a:t>Wykorzystanie </a:t>
            </a:r>
            <a:r>
              <a:rPr lang="pl-PL" sz="1800" b="1" i="1" dirty="0"/>
              <a:t>działalności badawczo-rozwojowej w gospodarce</a:t>
            </a:r>
            <a:endParaRPr lang="pl-PL" altLang="pl-PL" sz="1800" b="1" i="1" dirty="0" smtClean="0"/>
          </a:p>
        </p:txBody>
      </p:sp>
      <p:sp>
        <p:nvSpPr>
          <p:cNvPr id="18435" name="Symbol zastępczy zawartości 4"/>
          <p:cNvSpPr>
            <a:spLocks noGrp="1"/>
          </p:cNvSpPr>
          <p:nvPr>
            <p:ph type="subTitle" idx="1"/>
          </p:nvPr>
        </p:nvSpPr>
        <p:spPr>
          <a:xfrm>
            <a:off x="347016" y="2099687"/>
            <a:ext cx="8423908" cy="4463038"/>
          </a:xfrm>
        </p:spPr>
        <p:txBody>
          <a:bodyPr/>
          <a:lstStyle/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endParaRPr lang="pl-PL" sz="1400" dirty="0" smtClean="0"/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l-PL" sz="1400" dirty="0" smtClean="0"/>
              <a:t>Dopuszczenie </a:t>
            </a:r>
            <a:r>
              <a:rPr lang="pl-PL" sz="1400" dirty="0"/>
              <a:t>możliwości finansowania projektów zgodnych z celami interwencji, które posiadają certyfikat </a:t>
            </a:r>
            <a:r>
              <a:rPr lang="pl-PL" sz="1400" dirty="0" err="1"/>
              <a:t>Seal</a:t>
            </a:r>
            <a:r>
              <a:rPr lang="pl-PL" sz="1400" dirty="0"/>
              <a:t> of </a:t>
            </a:r>
            <a:r>
              <a:rPr lang="pl-PL" sz="1400" dirty="0" smtClean="0"/>
              <a:t>Excellence</a:t>
            </a:r>
            <a:endParaRPr lang="pl-PL" sz="1400" dirty="0"/>
          </a:p>
          <a:p>
            <a:pPr marL="228600" indent="-228600" algn="just" eaLnBrk="1" hangingPunct="1">
              <a:lnSpc>
                <a:spcPct val="200000"/>
              </a:lnSpc>
              <a:buAutoNum type="arabicPeriod"/>
              <a:defRPr/>
            </a:pPr>
            <a:r>
              <a:rPr lang="pl-PL" sz="1400" dirty="0" smtClean="0">
                <a:cs typeface="Arial" panose="020B0604020202020204" pitchFamily="34" charset="0"/>
              </a:rPr>
              <a:t>Rezygnacja z realizacji </a:t>
            </a:r>
            <a:r>
              <a:rPr lang="pl-PL" sz="1400" dirty="0">
                <a:cs typeface="Arial" panose="020B0604020202020204" pitchFamily="34" charset="0"/>
              </a:rPr>
              <a:t>projektu pozakonkursowego Samorządu Województwa Mazowieckiego dot. rozwoju regionalnego systemu </a:t>
            </a:r>
            <a:r>
              <a:rPr lang="pl-PL" sz="1400" dirty="0" smtClean="0">
                <a:cs typeface="Arial" panose="020B0604020202020204" pitchFamily="34" charset="0"/>
              </a:rPr>
              <a:t>innowacji</a:t>
            </a:r>
            <a:endParaRPr lang="pl-PL" sz="1400" dirty="0">
              <a:cs typeface="Arial" panose="020B0604020202020204" pitchFamily="34" charset="0"/>
            </a:endParaRPr>
          </a:p>
          <a:p>
            <a:pPr marL="228600" indent="-228600" algn="just" eaLnBrk="1" hangingPunct="1">
              <a:lnSpc>
                <a:spcPct val="200000"/>
              </a:lnSpc>
              <a:buAutoNum type="arabicPeriod"/>
              <a:defRPr/>
            </a:pPr>
            <a:r>
              <a:rPr lang="pl-PL" sz="1400" dirty="0" smtClean="0">
                <a:cs typeface="Arial" panose="020B0604020202020204" pitchFamily="34" charset="0"/>
              </a:rPr>
              <a:t>Wyodrębnienie </a:t>
            </a:r>
            <a:r>
              <a:rPr lang="pl-PL" sz="1400" dirty="0">
                <a:cs typeface="Arial" panose="020B0604020202020204" pitchFamily="34" charset="0"/>
              </a:rPr>
              <a:t>w ramach typów projektów instrumentu - Bon na innowacje, dedykowanego rozpoczęciu działalności badawczo-rozwojowej </a:t>
            </a:r>
            <a:endParaRPr lang="pl-PL" sz="1400" dirty="0" smtClean="0">
              <a:cs typeface="Arial" panose="020B060402020202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F8FC2D-04C0-4BAF-8776-9BA560CD414A}" type="slidenum">
              <a:rPr lang="pl-PL" altLang="pl-PL" smtClean="0"/>
              <a:pPr>
                <a:defRPr/>
              </a:pPr>
              <a:t>2</a:t>
            </a:fld>
            <a:endParaRPr lang="pl-PL" alt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292533"/>
            <a:ext cx="4096769" cy="386964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775411" y="1631290"/>
            <a:ext cx="7995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600" b="1" u="sng" dirty="0" smtClean="0">
              <a:latin typeface="+mj-lt"/>
            </a:endParaRPr>
          </a:p>
          <a:p>
            <a:pPr algn="ctr"/>
            <a:endParaRPr lang="pl-PL" sz="1600" b="1" u="sng" dirty="0">
              <a:latin typeface="+mj-lt"/>
            </a:endParaRPr>
          </a:p>
          <a:p>
            <a:pPr algn="ctr"/>
            <a:r>
              <a:rPr lang="pl-PL" sz="1600" b="1" u="sng" dirty="0" smtClean="0">
                <a:latin typeface="+mj-lt"/>
              </a:rPr>
              <a:t>Główne zmiany</a:t>
            </a:r>
            <a:endParaRPr lang="pl-PL" sz="1600" b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8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800" b="1" dirty="0" smtClean="0">
                <a:latin typeface="+mn-lt"/>
              </a:rPr>
              <a:t>OP </a:t>
            </a:r>
            <a:r>
              <a:rPr lang="pl-PL" sz="1800" b="1" dirty="0">
                <a:latin typeface="+mn-lt"/>
              </a:rPr>
              <a:t>VII </a:t>
            </a:r>
            <a:r>
              <a:rPr lang="pl-PL" sz="1800" b="1" dirty="0" smtClean="0">
                <a:latin typeface="+mn-lt"/>
              </a:rPr>
              <a:t>- </a:t>
            </a:r>
            <a:r>
              <a:rPr lang="pl-PL" sz="1800" b="1" i="1" dirty="0" smtClean="0">
                <a:latin typeface="+mn-lt"/>
              </a:rPr>
              <a:t>Rozwój </a:t>
            </a:r>
            <a:r>
              <a:rPr lang="pl-PL" sz="1800" b="1" i="1" dirty="0">
                <a:latin typeface="+mn-lt"/>
              </a:rPr>
              <a:t>regionalnego systemu transportowego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20</a:t>
            </a:fld>
            <a:endParaRPr lang="pl-PL" altLang="pl-PL"/>
          </a:p>
        </p:txBody>
      </p:sp>
      <p:sp>
        <p:nvSpPr>
          <p:cNvPr id="4" name="Prostokąt 3"/>
          <p:cNvSpPr/>
          <p:nvPr/>
        </p:nvSpPr>
        <p:spPr>
          <a:xfrm>
            <a:off x="504825" y="1892300"/>
            <a:ext cx="8076467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r>
              <a:rPr lang="pl-PL" sz="1600" b="1" u="sng" dirty="0" smtClean="0">
                <a:latin typeface="+mn-lt"/>
              </a:rPr>
              <a:t>Realokacja</a:t>
            </a:r>
          </a:p>
          <a:p>
            <a:pPr algn="ctr"/>
            <a:endParaRPr lang="pl-PL" sz="1600" b="1" u="sng" dirty="0">
              <a:latin typeface="+mn-lt"/>
            </a:endParaRPr>
          </a:p>
          <a:p>
            <a:pPr algn="ctr"/>
            <a:endParaRPr lang="pl-PL" sz="1600" b="1" u="sng" dirty="0"/>
          </a:p>
          <a:p>
            <a:pPr algn="just">
              <a:lnSpc>
                <a:spcPct val="200000"/>
              </a:lnSpc>
            </a:pPr>
            <a:endParaRPr lang="pl-PL" sz="1400" b="1" u="sng" dirty="0">
              <a:latin typeface="+mn-lt"/>
            </a:endParaRPr>
          </a:p>
          <a:p>
            <a:pPr marL="457200" algn="just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pl-PL" sz="1400" dirty="0">
                <a:latin typeface="+mn-lt"/>
              </a:rPr>
              <a:t>Realokacja środków z typu projektu: </a:t>
            </a:r>
            <a:r>
              <a:rPr lang="pl-PL" sz="1400" dirty="0" smtClean="0">
                <a:latin typeface="+mn-lt"/>
              </a:rPr>
              <a:t>drogi wojewódzkie na wsparcie:</a:t>
            </a:r>
          </a:p>
          <a:p>
            <a:pPr marL="457200" algn="just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pl-PL" sz="1400" dirty="0" smtClean="0">
                <a:latin typeface="+mn-lt"/>
              </a:rPr>
              <a:t> -    infrastruktury ochrony zdrowie (14 </a:t>
            </a:r>
            <a:r>
              <a:rPr lang="pl-PL" sz="1400" dirty="0">
                <a:latin typeface="+mn-lt"/>
              </a:rPr>
              <a:t>000 </a:t>
            </a:r>
            <a:r>
              <a:rPr lang="pl-PL" sz="1400" dirty="0" smtClean="0">
                <a:latin typeface="+mn-lt"/>
              </a:rPr>
              <a:t>000 EUR)</a:t>
            </a:r>
          </a:p>
          <a:p>
            <a:pPr marL="742950" indent="-285750" algn="just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  <a:defRPr/>
            </a:pPr>
            <a:r>
              <a:rPr lang="pl-PL" sz="1400" dirty="0" smtClean="0">
                <a:latin typeface="+mn-lt"/>
              </a:rPr>
              <a:t>rewitalizacji (6 000 000 EUR)</a:t>
            </a:r>
            <a:endParaRPr lang="pl-PL" sz="1400" dirty="0">
              <a:latin typeface="+mn-lt"/>
            </a:endParaRPr>
          </a:p>
          <a:p>
            <a:pPr marL="742950" indent="-285750" algn="just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  <a:defRPr/>
            </a:pPr>
            <a:r>
              <a:rPr lang="pl-PL" sz="1400" dirty="0" smtClean="0">
                <a:latin typeface="+mn-lt"/>
              </a:rPr>
              <a:t>energetyka (36 </a:t>
            </a:r>
            <a:r>
              <a:rPr lang="pl-PL" sz="1400" dirty="0">
                <a:latin typeface="+mn-lt"/>
              </a:rPr>
              <a:t>175 181 </a:t>
            </a:r>
            <a:r>
              <a:rPr lang="pl-PL" sz="1400" dirty="0" smtClean="0">
                <a:latin typeface="+mn-lt"/>
              </a:rPr>
              <a:t>EUR)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600" dirty="0" smtClean="0">
              <a:latin typeface="+mn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086" y="30790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2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800" b="1" dirty="0" smtClean="0">
                <a:latin typeface="+mn-lt"/>
              </a:rPr>
              <a:t>OP </a:t>
            </a:r>
            <a:r>
              <a:rPr lang="pl-PL" sz="1800" b="1" dirty="0">
                <a:latin typeface="+mn-lt"/>
              </a:rPr>
              <a:t>VII </a:t>
            </a:r>
            <a:r>
              <a:rPr lang="pl-PL" sz="1800" b="1" dirty="0" smtClean="0">
                <a:latin typeface="+mn-lt"/>
              </a:rPr>
              <a:t>- </a:t>
            </a:r>
            <a:r>
              <a:rPr lang="pl-PL" sz="1800" b="1" i="1" dirty="0" smtClean="0">
                <a:latin typeface="+mn-lt"/>
              </a:rPr>
              <a:t>Rozwój </a:t>
            </a:r>
            <a:r>
              <a:rPr lang="pl-PL" sz="1800" b="1" i="1" dirty="0">
                <a:latin typeface="+mn-lt"/>
              </a:rPr>
              <a:t>regionalnego systemu transportowego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21</a:t>
            </a:fld>
            <a:endParaRPr lang="pl-PL" altLang="pl-PL"/>
          </a:p>
        </p:txBody>
      </p:sp>
      <p:sp>
        <p:nvSpPr>
          <p:cNvPr id="4" name="Prostokąt 3"/>
          <p:cNvSpPr/>
          <p:nvPr/>
        </p:nvSpPr>
        <p:spPr>
          <a:xfrm>
            <a:off x="299922" y="1892301"/>
            <a:ext cx="833201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u="sng" dirty="0" smtClean="0">
                <a:latin typeface="+mn-lt"/>
              </a:rPr>
              <a:t>Wskaźniki</a:t>
            </a:r>
          </a:p>
          <a:p>
            <a:pPr algn="ctr"/>
            <a:endParaRPr lang="pl-PL" sz="1600" b="1" u="sng" dirty="0">
              <a:latin typeface="+mn-lt"/>
            </a:endParaRPr>
          </a:p>
          <a:p>
            <a:pPr algn="just"/>
            <a:endParaRPr lang="pl-PL" sz="1600" b="1" u="sng" dirty="0" smtClean="0">
              <a:latin typeface="+mn-lt"/>
            </a:endParaRPr>
          </a:p>
          <a:p>
            <a:pPr algn="just">
              <a:lnSpc>
                <a:spcPct val="200000"/>
              </a:lnSpc>
            </a:pPr>
            <a:r>
              <a:rPr lang="pl-PL" sz="1400" dirty="0" smtClean="0">
                <a:latin typeface="+mn-lt"/>
              </a:rPr>
              <a:t>Ramy </a:t>
            </a:r>
            <a:r>
              <a:rPr lang="pl-PL" sz="1400" dirty="0">
                <a:latin typeface="+mn-lt"/>
              </a:rPr>
              <a:t>wykonania:</a:t>
            </a: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400" i="1" dirty="0">
                <a:latin typeface="+mn-lt"/>
              </a:rPr>
              <a:t>Całkowita długość przebudowanych lub zmodernizowanych </a:t>
            </a:r>
            <a:r>
              <a:rPr lang="pl-PL" sz="1400" i="1" dirty="0" smtClean="0">
                <a:latin typeface="+mn-lt"/>
              </a:rPr>
              <a:t>dróg</a:t>
            </a:r>
          </a:p>
          <a:p>
            <a:pPr marL="1257300" lvl="2" indent="-342900" algn="just">
              <a:lnSpc>
                <a:spcPct val="200000"/>
              </a:lnSpc>
              <a:buFont typeface="Symbol" panose="05050102010706020507" pitchFamily="18" charset="2"/>
              <a:buChar char="-"/>
            </a:pPr>
            <a:r>
              <a:rPr lang="pl-PL" sz="1400" dirty="0">
                <a:latin typeface="+mn-lt"/>
              </a:rPr>
              <a:t>d</a:t>
            </a:r>
            <a:r>
              <a:rPr lang="pl-PL" sz="1400" dirty="0" smtClean="0">
                <a:latin typeface="+mn-lt"/>
              </a:rPr>
              <a:t>odanie nowego wskaźnika ram wykonania</a:t>
            </a: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n-lt"/>
              </a:rPr>
              <a:t>Wskaźnik </a:t>
            </a:r>
            <a:r>
              <a:rPr lang="pl-PL" sz="1400" dirty="0">
                <a:latin typeface="+mn-lt"/>
              </a:rPr>
              <a:t>finansowy – CAŁKOWITA KWOTA CERTYFIKOWANYCH WYDATKÓW KWALIFIKOWALNYCH [EUR</a:t>
            </a:r>
            <a:r>
              <a:rPr lang="pl-PL" sz="1400" dirty="0" smtClean="0">
                <a:latin typeface="+mn-lt"/>
              </a:rPr>
              <a:t>] (2018):</a:t>
            </a:r>
          </a:p>
          <a:p>
            <a:pPr lvl="2" algn="just">
              <a:lnSpc>
                <a:spcPct val="200000"/>
              </a:lnSpc>
            </a:pPr>
            <a:r>
              <a:rPr lang="pl-PL" sz="1400" dirty="0" smtClean="0">
                <a:latin typeface="+mn-lt"/>
              </a:rPr>
              <a:t>-  </a:t>
            </a:r>
            <a:r>
              <a:rPr lang="pl-PL" sz="1400" dirty="0">
                <a:latin typeface="+mn-lt"/>
              </a:rPr>
              <a:t>z</a:t>
            </a:r>
            <a:r>
              <a:rPr lang="pl-PL" sz="1400" dirty="0" smtClean="0">
                <a:latin typeface="+mn-lt"/>
              </a:rPr>
              <a:t>mniejszenie </a:t>
            </a:r>
            <a:r>
              <a:rPr lang="pl-PL" sz="1400" dirty="0">
                <a:latin typeface="+mn-lt"/>
              </a:rPr>
              <a:t>o ok. </a:t>
            </a:r>
            <a:r>
              <a:rPr lang="pl-PL" sz="1400" dirty="0" smtClean="0">
                <a:latin typeface="+mn-lt"/>
              </a:rPr>
              <a:t>36% </a:t>
            </a:r>
            <a:r>
              <a:rPr lang="pl-PL" sz="1400" dirty="0">
                <a:latin typeface="+mn-lt"/>
              </a:rPr>
              <a:t>z uwagi na zmianę metodologii n+3 oraz </a:t>
            </a:r>
            <a:r>
              <a:rPr lang="pl-PL" sz="1400" dirty="0" smtClean="0">
                <a:latin typeface="+mn-lt"/>
              </a:rPr>
              <a:t>realokacje</a:t>
            </a:r>
            <a:endParaRPr lang="pl-PL" sz="1400" dirty="0">
              <a:latin typeface="+mn-lt"/>
            </a:endParaRP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l-PL" sz="1400" dirty="0">
              <a:latin typeface="+mn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086" y="30790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0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800" b="1" dirty="0" smtClean="0">
                <a:latin typeface="+mn-lt"/>
              </a:rPr>
              <a:t>OP VIII - </a:t>
            </a:r>
            <a:r>
              <a:rPr lang="pl-PL" sz="1800" b="1" i="1" dirty="0">
                <a:latin typeface="+mn-lt"/>
              </a:rPr>
              <a:t> Rozwój rynku pracy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22</a:t>
            </a:fld>
            <a:endParaRPr lang="pl-PL" altLang="pl-PL"/>
          </a:p>
        </p:txBody>
      </p:sp>
      <p:sp>
        <p:nvSpPr>
          <p:cNvPr id="4" name="Prostokąt 3"/>
          <p:cNvSpPr/>
          <p:nvPr/>
        </p:nvSpPr>
        <p:spPr>
          <a:xfrm>
            <a:off x="299922" y="1892301"/>
            <a:ext cx="833201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r>
              <a:rPr lang="pl-PL" sz="1600" b="1" u="sng" dirty="0" smtClean="0">
                <a:latin typeface="+mn-lt"/>
              </a:rPr>
              <a:t>Główne zmiany</a:t>
            </a:r>
          </a:p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endParaRPr lang="pl-PL" sz="1600" b="1" u="sng" dirty="0" smtClean="0">
              <a:latin typeface="+mn-lt"/>
            </a:endParaRPr>
          </a:p>
          <a:p>
            <a:pPr algn="just">
              <a:lnSpc>
                <a:spcPct val="200000"/>
              </a:lnSpc>
            </a:pPr>
            <a:r>
              <a:rPr lang="pl-PL" sz="1400" dirty="0">
                <a:latin typeface="+mn-lt"/>
              </a:rPr>
              <a:t>Zgodnie z zapisami Umowy Partnerstwa rozszerzono  grupy docelowe w następujący sposób: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l-PL" sz="1400" dirty="0">
                <a:latin typeface="+mn-lt"/>
              </a:rPr>
              <a:t>w PI 8i interwencja będzie adresowana również do bezrobotnych mężczyzn w wieku 30-49 w związku ze zmianą sytuacji na rynku </a:t>
            </a:r>
            <a:r>
              <a:rPr lang="pl-PL" sz="1400" dirty="0" smtClean="0">
                <a:latin typeface="+mn-lt"/>
              </a:rPr>
              <a:t>pracy</a:t>
            </a:r>
            <a:endParaRPr lang="pl-PL" sz="1400" dirty="0">
              <a:latin typeface="+mn-lt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l-PL" sz="1400" dirty="0">
                <a:latin typeface="+mn-lt"/>
              </a:rPr>
              <a:t>w PI 8iv </a:t>
            </a:r>
            <a:r>
              <a:rPr lang="pl-PL" sz="1400" dirty="0" smtClean="0">
                <a:latin typeface="+mn-lt"/>
              </a:rPr>
              <a:t>interwencja będzie </a:t>
            </a:r>
            <a:r>
              <a:rPr lang="pl-PL" sz="1400" dirty="0">
                <a:latin typeface="+mn-lt"/>
              </a:rPr>
              <a:t>adresowana również do osób pracujących, które dzięki wsparciu w zakresie korzystania </a:t>
            </a:r>
            <a:r>
              <a:rPr lang="pl-PL" sz="1400" dirty="0" smtClean="0">
                <a:latin typeface="+mn-lt"/>
              </a:rPr>
              <a:t>z </a:t>
            </a:r>
            <a:r>
              <a:rPr lang="pl-PL" sz="1400" dirty="0">
                <a:latin typeface="+mn-lt"/>
              </a:rPr>
              <a:t>opieki nad dziećmi w wieku do lat 3 utrzymają </a:t>
            </a:r>
            <a:r>
              <a:rPr lang="pl-PL" sz="1400" dirty="0" smtClean="0">
                <a:latin typeface="+mn-lt"/>
              </a:rPr>
              <a:t>zatrudnienie</a:t>
            </a:r>
            <a:endParaRPr lang="pl-PL" sz="1400" dirty="0">
              <a:latin typeface="+mn-lt"/>
            </a:endParaRPr>
          </a:p>
          <a:p>
            <a:pPr algn="just"/>
            <a:endParaRPr lang="pl-PL" sz="1600" b="1" u="sng" dirty="0" smtClean="0">
              <a:latin typeface="+mn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086" y="30790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1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800" b="1" dirty="0" smtClean="0">
                <a:latin typeface="+mn-lt"/>
              </a:rPr>
              <a:t>OP VIII - </a:t>
            </a:r>
            <a:r>
              <a:rPr lang="pl-PL" sz="1800" b="1" i="1" dirty="0">
                <a:latin typeface="+mn-lt"/>
              </a:rPr>
              <a:t> Rozwój rynku pracy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23</a:t>
            </a:fld>
            <a:endParaRPr lang="pl-PL" altLang="pl-PL"/>
          </a:p>
        </p:txBody>
      </p:sp>
      <p:sp>
        <p:nvSpPr>
          <p:cNvPr id="4" name="Prostokąt 3"/>
          <p:cNvSpPr/>
          <p:nvPr/>
        </p:nvSpPr>
        <p:spPr>
          <a:xfrm>
            <a:off x="299922" y="1892301"/>
            <a:ext cx="8332013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u="sng" dirty="0" smtClean="0">
                <a:latin typeface="+mn-lt"/>
              </a:rPr>
              <a:t>Realokacja</a:t>
            </a:r>
          </a:p>
          <a:p>
            <a:pPr algn="ctr"/>
            <a:endParaRPr lang="pl-PL" sz="1600" b="1" u="sng" dirty="0">
              <a:latin typeface="+mn-lt"/>
            </a:endParaRPr>
          </a:p>
          <a:p>
            <a:pPr algn="just"/>
            <a:endParaRPr lang="pl-PL" sz="1600" b="1" u="sng" dirty="0" smtClean="0">
              <a:latin typeface="+mn-lt"/>
            </a:endParaRPr>
          </a:p>
          <a:p>
            <a:pPr algn="just">
              <a:lnSpc>
                <a:spcPct val="200000"/>
              </a:lnSpc>
            </a:pPr>
            <a:r>
              <a:rPr lang="pl-PL" sz="1400" dirty="0">
                <a:latin typeface="+mn-lt"/>
              </a:rPr>
              <a:t>W związku z dużym niedoborem miejsc opieki nad dziećmi w wieku do lat </a:t>
            </a:r>
            <a:r>
              <a:rPr lang="pl-PL" sz="1400" dirty="0" smtClean="0">
                <a:latin typeface="+mn-lt"/>
              </a:rPr>
              <a:t>3: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l-PL" sz="1400" b="1" dirty="0" smtClean="0">
                <a:latin typeface="+mn-lt"/>
              </a:rPr>
              <a:t>zwiększono </a:t>
            </a:r>
            <a:r>
              <a:rPr lang="pl-PL" sz="1400" b="1" dirty="0">
                <a:latin typeface="+mn-lt"/>
              </a:rPr>
              <a:t>alokację w </a:t>
            </a:r>
            <a:r>
              <a:rPr lang="pl-PL" sz="1400" b="1" dirty="0" smtClean="0">
                <a:latin typeface="+mn-lt"/>
              </a:rPr>
              <a:t>PI </a:t>
            </a:r>
            <a:r>
              <a:rPr lang="pl-PL" sz="1400" b="1" dirty="0">
                <a:latin typeface="+mn-lt"/>
              </a:rPr>
              <a:t>8 iv </a:t>
            </a:r>
            <a:r>
              <a:rPr lang="pl-PL" sz="1400" i="1" dirty="0">
                <a:latin typeface="+mn-lt"/>
              </a:rPr>
              <a:t>Równość mężczyzn i kobiet we wszystkich dziedzinach, w tym dostęp do zatrudnienia, rozwój kariery, godzenie życia zawodowego i prywatnego oraz promowanie równości wynagrodzeń za taką samą </a:t>
            </a:r>
            <a:r>
              <a:rPr lang="pl-PL" sz="1400" i="1" dirty="0" smtClean="0">
                <a:latin typeface="+mn-lt"/>
              </a:rPr>
              <a:t>pracę - </a:t>
            </a:r>
            <a:r>
              <a:rPr lang="pl-PL" sz="1400" b="1" dirty="0" smtClean="0">
                <a:latin typeface="+mn-lt"/>
              </a:rPr>
              <a:t>Działanie </a:t>
            </a:r>
            <a:r>
              <a:rPr lang="pl-PL" sz="1400" b="1" dirty="0">
                <a:latin typeface="+mn-lt"/>
              </a:rPr>
              <a:t>8.3 </a:t>
            </a:r>
            <a:r>
              <a:rPr lang="pl-PL" sz="1400" i="1" dirty="0">
                <a:latin typeface="+mn-lt"/>
              </a:rPr>
              <a:t>Ułatwianie powrotu do aktywności zawodowej osób sprawujących opiekę nad dziećmi do lat 3 </a:t>
            </a:r>
            <a:r>
              <a:rPr lang="pl-PL" sz="1400" b="1" dirty="0">
                <a:latin typeface="+mn-lt"/>
              </a:rPr>
              <a:t>o kwotę </a:t>
            </a:r>
            <a:r>
              <a:rPr lang="pl-PL" sz="1400" b="1" u="sng" dirty="0">
                <a:latin typeface="+mn-lt"/>
              </a:rPr>
              <a:t>2 817 000 EUR</a:t>
            </a:r>
          </a:p>
          <a:p>
            <a:pPr algn="ctr"/>
            <a:endParaRPr lang="pl-PL" sz="1600" b="1" u="sng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086" y="30790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8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800" b="1" dirty="0" smtClean="0">
                <a:latin typeface="+mn-lt"/>
              </a:rPr>
              <a:t>OP VIII - </a:t>
            </a:r>
            <a:r>
              <a:rPr lang="pl-PL" sz="1800" b="1" i="1" dirty="0">
                <a:latin typeface="+mn-lt"/>
              </a:rPr>
              <a:t> Rozwój rynku pracy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24</a:t>
            </a:fld>
            <a:endParaRPr lang="pl-PL" altLang="pl-PL"/>
          </a:p>
        </p:txBody>
      </p:sp>
      <p:sp>
        <p:nvSpPr>
          <p:cNvPr id="4" name="Prostokąt 3"/>
          <p:cNvSpPr/>
          <p:nvPr/>
        </p:nvSpPr>
        <p:spPr>
          <a:xfrm>
            <a:off x="299922" y="1892301"/>
            <a:ext cx="8332013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u="sng" dirty="0" smtClean="0">
                <a:latin typeface="+mn-lt"/>
              </a:rPr>
              <a:t>Wskaźniki</a:t>
            </a:r>
          </a:p>
          <a:p>
            <a:pPr algn="just"/>
            <a:endParaRPr lang="pl-PL" sz="1600" b="1" u="sng" dirty="0" smtClean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pl-PL" sz="1400" dirty="0" smtClean="0">
                <a:latin typeface="+mn-lt"/>
              </a:rPr>
              <a:t>W </a:t>
            </a:r>
            <a:r>
              <a:rPr lang="pl-PL" sz="1400" dirty="0">
                <a:latin typeface="+mn-lt"/>
              </a:rPr>
              <a:t>związku z błędnym wyliczeniem kosztów jednostkowych oraz </a:t>
            </a:r>
            <a:r>
              <a:rPr lang="pl-PL" sz="1400" dirty="0" smtClean="0">
                <a:latin typeface="+mn-lt"/>
              </a:rPr>
              <a:t>planowaną realokacją środków </a:t>
            </a:r>
            <a:r>
              <a:rPr lang="pl-PL" sz="1400" dirty="0">
                <a:latin typeface="+mn-lt"/>
              </a:rPr>
              <a:t>w dotychczasowej wersji RPO WM </a:t>
            </a:r>
            <a:r>
              <a:rPr lang="pl-PL" sz="1400" dirty="0" smtClean="0">
                <a:latin typeface="+mn-lt"/>
              </a:rPr>
              <a:t>2014-2020 ustalono </a:t>
            </a:r>
            <a:r>
              <a:rPr lang="pl-PL" sz="1400" dirty="0">
                <a:latin typeface="+mn-lt"/>
              </a:rPr>
              <a:t>nowe wartości wskaźników produktu w Pi 8iv mianowicie: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+mn-lt"/>
              </a:rPr>
              <a:t>Liczba utworzonych miejsc opieki nad dziećmi w wieku do lat 3 – 3 004 szt</a:t>
            </a:r>
            <a:r>
              <a:rPr lang="pl-PL" sz="1400" dirty="0" smtClean="0">
                <a:latin typeface="+mn-lt"/>
              </a:rPr>
              <a:t>.</a:t>
            </a:r>
            <a:endParaRPr lang="pl-PL" sz="1400" dirty="0">
              <a:latin typeface="+mn-lt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+mn-lt"/>
              </a:rPr>
              <a:t>Liczba osób opiekujących się dziećmi w wieku do lat 3 objętych wsparciem w programie – 3 034 osób (zakłada się rotację dzieci na utworzonych miejscach opieki</a:t>
            </a:r>
            <a:r>
              <a:rPr lang="pl-PL" sz="1400" dirty="0" smtClean="0">
                <a:latin typeface="+mn-lt"/>
              </a:rPr>
              <a:t>)</a:t>
            </a:r>
            <a:endParaRPr lang="pl-PL" sz="1400" dirty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pl-PL" sz="1400" dirty="0">
                <a:latin typeface="+mn-lt"/>
              </a:rPr>
              <a:t>Zmodyfikowano nazwę wskaźnika rezultatu bezpośredniego w PI 8 </a:t>
            </a:r>
            <a:r>
              <a:rPr lang="pl-PL" sz="1400" dirty="0" smtClean="0">
                <a:latin typeface="+mn-lt"/>
              </a:rPr>
              <a:t>IV uwzględniając </a:t>
            </a:r>
            <a:r>
              <a:rPr lang="pl-PL" sz="1400" dirty="0">
                <a:latin typeface="+mn-lt"/>
              </a:rPr>
              <a:t>rozszerzenie grupy </a:t>
            </a:r>
            <a:r>
              <a:rPr lang="pl-PL" sz="1400" dirty="0" smtClean="0">
                <a:latin typeface="+mn-lt"/>
              </a:rPr>
              <a:t>docelowej, </a:t>
            </a:r>
            <a:r>
              <a:rPr lang="pl-PL" sz="1400" dirty="0">
                <a:latin typeface="+mn-lt"/>
              </a:rPr>
              <a:t>mianowicie: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+mn-lt"/>
              </a:rPr>
              <a:t>Liczba osób, które powróciły na rynek pracy lub utrzymały zatrudnienie po przerwie związanej </a:t>
            </a:r>
            <a:r>
              <a:rPr lang="pl-PL" sz="1400" dirty="0" smtClean="0">
                <a:latin typeface="+mn-lt"/>
              </a:rPr>
              <a:t/>
            </a:r>
            <a:br>
              <a:rPr lang="pl-PL" sz="1400" dirty="0" smtClean="0">
                <a:latin typeface="+mn-lt"/>
              </a:rPr>
            </a:br>
            <a:r>
              <a:rPr lang="pl-PL" sz="1400" dirty="0" smtClean="0">
                <a:latin typeface="+mn-lt"/>
              </a:rPr>
              <a:t>z </a:t>
            </a:r>
            <a:r>
              <a:rPr lang="pl-PL" sz="1400" dirty="0">
                <a:latin typeface="+mn-lt"/>
              </a:rPr>
              <a:t>urodzeniem/wychowaniem dziecka, po opuszczeniu </a:t>
            </a:r>
            <a:r>
              <a:rPr lang="pl-PL" sz="1400" dirty="0" smtClean="0">
                <a:latin typeface="+mn-lt"/>
              </a:rPr>
              <a:t>programu</a:t>
            </a:r>
            <a:endParaRPr lang="pl-PL" sz="1400" dirty="0">
              <a:latin typeface="+mn-lt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+mn-lt"/>
              </a:rPr>
              <a:t>Zwiększono o ok. 2</a:t>
            </a:r>
            <a:r>
              <a:rPr lang="pl-PL" sz="1400" dirty="0" smtClean="0">
                <a:latin typeface="+mn-lt"/>
              </a:rPr>
              <a:t>% cel </a:t>
            </a:r>
            <a:r>
              <a:rPr lang="pl-PL" sz="1400" dirty="0">
                <a:latin typeface="+mn-lt"/>
              </a:rPr>
              <a:t>końcowy </a:t>
            </a:r>
            <a:r>
              <a:rPr lang="pl-PL" sz="1400" dirty="0" smtClean="0">
                <a:latin typeface="+mn-lt"/>
              </a:rPr>
              <a:t>(2023) dla </a:t>
            </a:r>
            <a:r>
              <a:rPr lang="pl-PL" sz="1400" dirty="0">
                <a:latin typeface="+mn-lt"/>
              </a:rPr>
              <a:t>wskaźnika finansowego - w związku z realokacją środków z PI 10iii na </a:t>
            </a:r>
            <a:r>
              <a:rPr lang="pl-PL" sz="1400" dirty="0" smtClean="0">
                <a:latin typeface="+mn-lt"/>
              </a:rPr>
              <a:t>8iv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086" y="30790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7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800" b="1" dirty="0" smtClean="0">
                <a:latin typeface="+mn-lt"/>
              </a:rPr>
              <a:t>OP IX - </a:t>
            </a:r>
            <a:r>
              <a:rPr lang="pl-PL" sz="1800" b="1" i="1" dirty="0">
                <a:latin typeface="+mn-lt"/>
              </a:rPr>
              <a:t>Wspieranie włączenia społecznego </a:t>
            </a:r>
            <a:r>
              <a:rPr lang="pl-PL" sz="1800" b="1" i="1" dirty="0" smtClean="0">
                <a:latin typeface="+mn-lt"/>
              </a:rPr>
              <a:t> i </a:t>
            </a:r>
            <a:r>
              <a:rPr lang="pl-PL" sz="1800" b="1" i="1" dirty="0">
                <a:latin typeface="+mn-lt"/>
              </a:rPr>
              <a:t>walka z ubóstwem</a:t>
            </a:r>
            <a:br>
              <a:rPr lang="pl-PL" sz="1800" b="1" i="1" dirty="0">
                <a:latin typeface="+mn-lt"/>
              </a:rPr>
            </a:br>
            <a:endParaRPr lang="pl-PL" sz="1800" b="1" i="1" dirty="0">
              <a:latin typeface="+mn-lt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25</a:t>
            </a:fld>
            <a:endParaRPr lang="pl-PL" altLang="pl-PL"/>
          </a:p>
        </p:txBody>
      </p:sp>
      <p:sp>
        <p:nvSpPr>
          <p:cNvPr id="4" name="Prostokąt 3"/>
          <p:cNvSpPr/>
          <p:nvPr/>
        </p:nvSpPr>
        <p:spPr>
          <a:xfrm>
            <a:off x="299922" y="1892301"/>
            <a:ext cx="833201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u="sng" dirty="0" smtClean="0">
                <a:latin typeface="+mn-lt"/>
              </a:rPr>
              <a:t>Główne zmiany</a:t>
            </a:r>
          </a:p>
          <a:p>
            <a:pPr algn="just"/>
            <a:endParaRPr lang="pl-PL" sz="1600" b="1" u="sng" dirty="0" smtClean="0">
              <a:latin typeface="+mn-lt"/>
            </a:endParaRPr>
          </a:p>
          <a:p>
            <a:pPr algn="just"/>
            <a:endParaRPr lang="pl-PL" sz="1600" b="1" u="sng" dirty="0" smtClean="0">
              <a:latin typeface="+mn-lt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pl-PL" sz="1400" dirty="0">
                <a:latin typeface="+mn-lt"/>
              </a:rPr>
              <a:t>Zrezygnowano z zapisów dotyczących profilowania osób bezrobotnych i odniesień do Programu Aktywizacja i Integracja (PAI</a:t>
            </a:r>
            <a:r>
              <a:rPr lang="pl-PL" sz="1400" dirty="0" smtClean="0">
                <a:latin typeface="+mn-lt"/>
              </a:rPr>
              <a:t>)</a:t>
            </a:r>
            <a:endParaRPr lang="pl-PL" sz="14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l-PL" sz="1400" dirty="0">
                <a:latin typeface="+mn-lt"/>
              </a:rPr>
              <a:t>Dostosowano zapisy nazw typu operacji w PI 9i w zakresie stosowania trybu pozakonkursowego naboru projektów realizowanych we współpracy z jednostkami organizacyjnymi pomocy </a:t>
            </a:r>
            <a:r>
              <a:rPr lang="pl-PL" sz="1400" dirty="0" smtClean="0">
                <a:latin typeface="+mn-lt"/>
              </a:rPr>
              <a:t>społecznej</a:t>
            </a:r>
            <a:endParaRPr lang="pl-PL" sz="1400" dirty="0">
              <a:latin typeface="+mn-lt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l-PL" sz="1400" dirty="0">
                <a:latin typeface="+mn-lt"/>
              </a:rPr>
              <a:t>Przeformułowano zapis w PI 9i dotyczący istoty demarkacji między CT8 a </a:t>
            </a:r>
            <a:r>
              <a:rPr lang="pl-PL" sz="1400" dirty="0" smtClean="0">
                <a:latin typeface="+mn-lt"/>
              </a:rPr>
              <a:t>CT9</a:t>
            </a:r>
            <a:endParaRPr lang="pl-PL" sz="1400" dirty="0">
              <a:latin typeface="+mn-lt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Uelastyczniono zapisy umożliwiające realizację szerokiego katalogu programów zdrowotnych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Dodano zapis umożliwiający </a:t>
            </a:r>
            <a:r>
              <a:rPr lang="pl-PL" sz="1400" dirty="0">
                <a:latin typeface="+mn-lt"/>
              </a:rPr>
              <a:t>finansowanie działań </a:t>
            </a:r>
            <a:r>
              <a:rPr lang="pl-PL" sz="1400" dirty="0" err="1">
                <a:latin typeface="+mn-lt"/>
              </a:rPr>
              <a:t>informacyjno</a:t>
            </a:r>
            <a:r>
              <a:rPr lang="pl-PL" sz="1400" dirty="0">
                <a:latin typeface="+mn-lt"/>
              </a:rPr>
              <a:t> – promocyjnych w ramach programów </a:t>
            </a:r>
            <a:r>
              <a:rPr lang="pl-PL" sz="1400" dirty="0" smtClean="0">
                <a:latin typeface="+mn-lt"/>
              </a:rPr>
              <a:t>zdrowotnych</a:t>
            </a:r>
            <a:endParaRPr lang="pl-PL" sz="1400" dirty="0">
              <a:latin typeface="+mn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086" y="30790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6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800" b="1" dirty="0" smtClean="0">
                <a:latin typeface="+mn-lt"/>
              </a:rPr>
              <a:t>OP IX - </a:t>
            </a:r>
            <a:r>
              <a:rPr lang="pl-PL" sz="1800" b="1" i="1" dirty="0">
                <a:latin typeface="+mn-lt"/>
              </a:rPr>
              <a:t>Wspieranie włączenia społecznego </a:t>
            </a:r>
            <a:r>
              <a:rPr lang="pl-PL" sz="1800" b="1" i="1" dirty="0" smtClean="0">
                <a:latin typeface="+mn-lt"/>
              </a:rPr>
              <a:t> i </a:t>
            </a:r>
            <a:r>
              <a:rPr lang="pl-PL" sz="1800" b="1" i="1" dirty="0">
                <a:latin typeface="+mn-lt"/>
              </a:rPr>
              <a:t>walka z ubóstwem</a:t>
            </a:r>
            <a:br>
              <a:rPr lang="pl-PL" sz="1800" b="1" i="1" dirty="0">
                <a:latin typeface="+mn-lt"/>
              </a:rPr>
            </a:br>
            <a:endParaRPr lang="pl-PL" sz="1800" b="1" i="1" dirty="0">
              <a:latin typeface="+mn-lt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26</a:t>
            </a:fld>
            <a:endParaRPr lang="pl-PL" altLang="pl-PL"/>
          </a:p>
        </p:txBody>
      </p:sp>
      <p:sp>
        <p:nvSpPr>
          <p:cNvPr id="4" name="Prostokąt 3"/>
          <p:cNvSpPr/>
          <p:nvPr/>
        </p:nvSpPr>
        <p:spPr>
          <a:xfrm>
            <a:off x="299922" y="1892301"/>
            <a:ext cx="833201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r>
              <a:rPr lang="pl-PL" sz="1600" b="1" u="sng" dirty="0" smtClean="0">
                <a:latin typeface="+mn-lt"/>
              </a:rPr>
              <a:t>Realokacja</a:t>
            </a:r>
          </a:p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endParaRPr lang="pl-PL" sz="1600" b="1" u="sng" dirty="0">
              <a:latin typeface="+mn-lt"/>
            </a:endParaRPr>
          </a:p>
          <a:p>
            <a:pPr algn="just">
              <a:lnSpc>
                <a:spcPct val="200000"/>
              </a:lnSpc>
            </a:pPr>
            <a:r>
              <a:rPr lang="pl-PL" sz="1400" dirty="0">
                <a:latin typeface="+mn-lt"/>
              </a:rPr>
              <a:t>Zwiększenie alokacji w Działaniu 9.3 „Rozwój ekonomii </a:t>
            </a:r>
            <a:r>
              <a:rPr lang="pl-PL" sz="1400" dirty="0" smtClean="0">
                <a:latin typeface="+mn-lt"/>
              </a:rPr>
              <a:t>społecznej” o </a:t>
            </a:r>
            <a:r>
              <a:rPr lang="pl-PL" sz="1400" dirty="0">
                <a:latin typeface="+mn-lt"/>
              </a:rPr>
              <a:t>kwotę </a:t>
            </a:r>
            <a:r>
              <a:rPr lang="pl-PL" sz="1400" b="1" u="sng" dirty="0">
                <a:latin typeface="+mn-lt"/>
              </a:rPr>
              <a:t>533 372 EUR</a:t>
            </a:r>
            <a:r>
              <a:rPr lang="pl-PL" sz="1400" dirty="0">
                <a:latin typeface="+mn-lt"/>
              </a:rPr>
              <a:t> w wyniku realokacji środków z Działania 10.2 „Upowszechnianie kompetencji kluczowych wśród osób </a:t>
            </a:r>
            <a:r>
              <a:rPr lang="pl-PL" sz="1400" dirty="0" smtClean="0">
                <a:latin typeface="+mn-lt"/>
              </a:rPr>
              <a:t>dorosłych” - na dotacje </a:t>
            </a:r>
            <a:r>
              <a:rPr lang="pl-PL" sz="1400" dirty="0">
                <a:latin typeface="+mn-lt"/>
              </a:rPr>
              <a:t>na tworzenie miejsc </a:t>
            </a:r>
            <a:r>
              <a:rPr lang="pl-PL" sz="1400" dirty="0" smtClean="0">
                <a:latin typeface="+mn-lt"/>
              </a:rPr>
              <a:t>pracy w </a:t>
            </a:r>
            <a:r>
              <a:rPr lang="pl-PL" sz="1400" dirty="0">
                <a:latin typeface="+mn-lt"/>
              </a:rPr>
              <a:t>przedsiębiorstwach społecznych i wsparcie </a:t>
            </a:r>
            <a:r>
              <a:rPr lang="pl-PL" sz="1400" dirty="0" smtClean="0">
                <a:latin typeface="+mn-lt"/>
              </a:rPr>
              <a:t>pomostowe</a:t>
            </a:r>
            <a:endParaRPr lang="pl-PL" sz="1400" dirty="0">
              <a:latin typeface="+mn-lt"/>
            </a:endParaRPr>
          </a:p>
          <a:p>
            <a:pPr algn="ctr"/>
            <a:endParaRPr lang="pl-PL" sz="1600" b="1" u="sng" dirty="0" smtClean="0">
              <a:latin typeface="+mn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086" y="30790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7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800" b="1" dirty="0" smtClean="0">
                <a:latin typeface="+mn-lt"/>
              </a:rPr>
              <a:t>OP IX - </a:t>
            </a:r>
            <a:r>
              <a:rPr lang="pl-PL" sz="1800" b="1" i="1" dirty="0">
                <a:latin typeface="+mn-lt"/>
              </a:rPr>
              <a:t>Wspieranie włączenia społecznego </a:t>
            </a:r>
            <a:r>
              <a:rPr lang="pl-PL" sz="1800" b="1" i="1" dirty="0" smtClean="0">
                <a:latin typeface="+mn-lt"/>
              </a:rPr>
              <a:t> i </a:t>
            </a:r>
            <a:r>
              <a:rPr lang="pl-PL" sz="1800" b="1" i="1" dirty="0">
                <a:latin typeface="+mn-lt"/>
              </a:rPr>
              <a:t>walka z ubóstwem</a:t>
            </a:r>
            <a:br>
              <a:rPr lang="pl-PL" sz="1800" b="1" i="1" dirty="0">
                <a:latin typeface="+mn-lt"/>
              </a:rPr>
            </a:br>
            <a:endParaRPr lang="pl-PL" sz="1800" b="1" i="1" dirty="0">
              <a:latin typeface="+mn-lt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27</a:t>
            </a:fld>
            <a:endParaRPr lang="pl-PL" altLang="pl-PL"/>
          </a:p>
        </p:txBody>
      </p:sp>
      <p:sp>
        <p:nvSpPr>
          <p:cNvPr id="4" name="Prostokąt 3"/>
          <p:cNvSpPr/>
          <p:nvPr/>
        </p:nvSpPr>
        <p:spPr>
          <a:xfrm>
            <a:off x="299922" y="1582615"/>
            <a:ext cx="853927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u="sng" dirty="0" smtClean="0">
                <a:latin typeface="+mn-lt"/>
              </a:rPr>
              <a:t>Wskaźniki</a:t>
            </a:r>
          </a:p>
          <a:p>
            <a:pPr algn="just"/>
            <a:endParaRPr lang="pl-PL" sz="1600" b="1" u="sng" dirty="0">
              <a:latin typeface="+mn-lt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Usunięcie </a:t>
            </a:r>
            <a:r>
              <a:rPr lang="pl-PL" sz="1400" dirty="0">
                <a:latin typeface="+mn-lt"/>
              </a:rPr>
              <a:t>wskaźnika </a:t>
            </a:r>
            <a:r>
              <a:rPr lang="pl-PL" sz="1400" b="1" dirty="0">
                <a:latin typeface="+mn-lt"/>
              </a:rPr>
              <a:t>Liczba osób zagrożonych ubóstwem lub wykluczeniem społecznym poszukujących pracy, uczestniczących w kształceniu lub szkoleniu, zdobywających kwalifikacje, pracujących (łącznie z pracującymi na własny rachunek) po opuszczeniu programu </a:t>
            </a:r>
            <a:r>
              <a:rPr lang="pl-PL" sz="1400" dirty="0">
                <a:latin typeface="+mn-lt"/>
              </a:rPr>
              <a:t>– w PI9iv nie przewidziano operacji, mających na celu działania aktywizujące grupę docelową do której mają należeć osoby zagrożone ubóstwem lub wykluczeniem </a:t>
            </a:r>
            <a:r>
              <a:rPr lang="pl-PL" sz="1400" dirty="0" smtClean="0">
                <a:latin typeface="+mn-lt"/>
              </a:rPr>
              <a:t>społecznym</a:t>
            </a:r>
            <a:endParaRPr lang="pl-PL" sz="1400" dirty="0">
              <a:latin typeface="+mn-lt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Zmiana </a:t>
            </a:r>
            <a:r>
              <a:rPr lang="pl-PL" sz="1400" dirty="0">
                <a:latin typeface="+mn-lt"/>
              </a:rPr>
              <a:t>rodzaju miary dla wartości docelowej wskaźnika </a:t>
            </a:r>
            <a:r>
              <a:rPr lang="pl-PL" sz="1400" b="1" dirty="0">
                <a:latin typeface="+mn-lt"/>
              </a:rPr>
              <a:t>„Liczba wspartych w programie miejsc świadczenia usług społecznych istniejących po zakończeniu projektu”</a:t>
            </a:r>
            <a:r>
              <a:rPr lang="pl-PL" sz="1400" dirty="0">
                <a:latin typeface="+mn-lt"/>
              </a:rPr>
              <a:t> z 80% na 2 331 szt.– brak możliwości monitorowania wskaźnika w wartości </a:t>
            </a:r>
            <a:r>
              <a:rPr lang="pl-PL" sz="1400" dirty="0" smtClean="0">
                <a:latin typeface="+mn-lt"/>
              </a:rPr>
              <a:t>procentowej</a:t>
            </a:r>
            <a:endParaRPr lang="pl-PL" sz="1400" dirty="0">
              <a:latin typeface="+mn-lt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Zmiana </a:t>
            </a:r>
            <a:r>
              <a:rPr lang="pl-PL" sz="1400" dirty="0">
                <a:latin typeface="+mn-lt"/>
              </a:rPr>
              <a:t>wartości wskaźnika finansowego objętego ramami wykonania na 2018 r.- </a:t>
            </a:r>
            <a:r>
              <a:rPr lang="pl-PL" sz="1400" b="1" dirty="0">
                <a:latin typeface="+mn-lt"/>
              </a:rPr>
              <a:t>suma całkowitej kwoty certyfikowanych wydatków kwalifikowalnych na 2018 r. </a:t>
            </a:r>
            <a:r>
              <a:rPr lang="pl-PL" sz="1400" dirty="0">
                <a:latin typeface="+mn-lt"/>
              </a:rPr>
              <a:t>dla </a:t>
            </a:r>
            <a:r>
              <a:rPr lang="pl-PL" sz="1400" dirty="0" smtClean="0">
                <a:latin typeface="+mn-lt"/>
              </a:rPr>
              <a:t>OP IX </a:t>
            </a:r>
            <a:r>
              <a:rPr lang="pl-PL" sz="1400" dirty="0">
                <a:latin typeface="+mn-lt"/>
              </a:rPr>
              <a:t>zmniejszona o 16,17 % zgodnie </a:t>
            </a:r>
            <a:r>
              <a:rPr lang="pl-PL" sz="1400" dirty="0" smtClean="0">
                <a:latin typeface="+mn-lt"/>
              </a:rPr>
              <a:t/>
            </a:r>
            <a:br>
              <a:rPr lang="pl-PL" sz="1400" dirty="0" smtClean="0">
                <a:latin typeface="+mn-lt"/>
              </a:rPr>
            </a:br>
            <a:r>
              <a:rPr lang="pl-PL" sz="1400" dirty="0" smtClean="0">
                <a:latin typeface="+mn-lt"/>
              </a:rPr>
              <a:t>z </a:t>
            </a:r>
            <a:r>
              <a:rPr lang="pl-PL" sz="1400" dirty="0">
                <a:latin typeface="+mn-lt"/>
              </a:rPr>
              <a:t>metodologią, uzgodnioną z  DG </a:t>
            </a:r>
            <a:r>
              <a:rPr lang="pl-PL" sz="1400" dirty="0" smtClean="0">
                <a:latin typeface="+mn-lt"/>
              </a:rPr>
              <a:t>EMPL</a:t>
            </a:r>
            <a:endParaRPr lang="pl-PL" sz="1400" dirty="0">
              <a:latin typeface="+mn-lt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Zmniejszenie </a:t>
            </a:r>
            <a:r>
              <a:rPr lang="pl-PL" sz="1400" dirty="0">
                <a:latin typeface="+mn-lt"/>
              </a:rPr>
              <a:t>wskaźnika produktu w ramach wykonania </a:t>
            </a:r>
            <a:r>
              <a:rPr lang="pl-PL" sz="1400" b="1" dirty="0">
                <a:latin typeface="+mn-lt"/>
              </a:rPr>
              <a:t>Liczba osób zagrożonych ubóstwem lub wykluczeniem społecznym objętych wsparciem w programie </a:t>
            </a:r>
            <a:r>
              <a:rPr lang="pl-PL" sz="1400" dirty="0">
                <a:latin typeface="+mn-lt"/>
              </a:rPr>
              <a:t>proporcjonalnie do proponowanego obniżenia wskaźnika finansowego - 16,17</a:t>
            </a:r>
            <a:r>
              <a:rPr lang="pl-PL" sz="1400" dirty="0" smtClean="0">
                <a:latin typeface="+mn-lt"/>
              </a:rPr>
              <a:t>%</a:t>
            </a:r>
            <a:endParaRPr lang="pl-PL" sz="14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Zmniejszenie o ok. 16% </a:t>
            </a:r>
            <a:r>
              <a:rPr lang="pl-PL" sz="1400" b="1" dirty="0" smtClean="0">
                <a:latin typeface="+mn-lt"/>
              </a:rPr>
              <a:t>celu pośredniego </a:t>
            </a:r>
            <a:r>
              <a:rPr lang="pl-PL" sz="1400" b="1" dirty="0">
                <a:latin typeface="+mn-lt"/>
              </a:rPr>
              <a:t>dla wskaźnika finansowego </a:t>
            </a:r>
            <a:r>
              <a:rPr lang="pl-PL" sz="1400" dirty="0">
                <a:latin typeface="+mn-lt"/>
              </a:rPr>
              <a:t>z uwagi na zmianę metodologii n+3 oraz </a:t>
            </a:r>
            <a:r>
              <a:rPr lang="pl-PL" sz="1400" dirty="0" smtClean="0">
                <a:latin typeface="+mn-lt"/>
              </a:rPr>
              <a:t>realokacje</a:t>
            </a:r>
            <a:endParaRPr lang="pl-PL" sz="1400" dirty="0">
              <a:latin typeface="+mn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086" y="30790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3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800" b="1" dirty="0" smtClean="0">
                <a:latin typeface="+mn-lt"/>
              </a:rPr>
              <a:t>OP X - </a:t>
            </a:r>
            <a:r>
              <a:rPr lang="pl-PL" sz="1800" b="1" i="1" dirty="0">
                <a:latin typeface="+mn-lt"/>
              </a:rPr>
              <a:t>Edukacja dla rozwoju regionu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28</a:t>
            </a:fld>
            <a:endParaRPr lang="pl-PL" altLang="pl-PL"/>
          </a:p>
        </p:txBody>
      </p:sp>
      <p:sp>
        <p:nvSpPr>
          <p:cNvPr id="4" name="Prostokąt 3"/>
          <p:cNvSpPr/>
          <p:nvPr/>
        </p:nvSpPr>
        <p:spPr>
          <a:xfrm>
            <a:off x="299922" y="1664677"/>
            <a:ext cx="8574447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u="sng" dirty="0" smtClean="0">
                <a:latin typeface="+mn-lt"/>
              </a:rPr>
              <a:t>Główne zmiany</a:t>
            </a:r>
          </a:p>
          <a:p>
            <a:pPr algn="ctr"/>
            <a:endParaRPr lang="pl-PL" sz="1600" b="1" u="sng" dirty="0">
              <a:latin typeface="+mn-lt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Rezygnacja z </a:t>
            </a:r>
            <a:r>
              <a:rPr lang="pl-PL" sz="1400" dirty="0">
                <a:latin typeface="+mn-lt"/>
              </a:rPr>
              <a:t>zapisu o szczególnym wsparciu dzieci 3-4 letnich (w związku ze zmianą w UP, która zakłada </a:t>
            </a:r>
            <a:r>
              <a:rPr lang="pl-PL" sz="1400" b="1" dirty="0">
                <a:latin typeface="+mn-lt"/>
              </a:rPr>
              <a:t>wsparcie dzieci w wieku przedszkolnym</a:t>
            </a:r>
            <a:r>
              <a:rPr lang="pl-PL" sz="1400" dirty="0" smtClean="0">
                <a:latin typeface="+mn-lt"/>
              </a:rPr>
              <a:t>)</a:t>
            </a:r>
            <a:endParaRPr lang="pl-PL" sz="1400" dirty="0">
              <a:latin typeface="+mn-lt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Z</a:t>
            </a:r>
            <a:r>
              <a:rPr lang="pl-PL" sz="1400" b="1" dirty="0" smtClean="0">
                <a:latin typeface="+mn-lt"/>
              </a:rPr>
              <a:t>miana </a:t>
            </a:r>
            <a:r>
              <a:rPr lang="pl-PL" sz="1400" b="1" dirty="0">
                <a:latin typeface="+mn-lt"/>
              </a:rPr>
              <a:t>brzmienia celu szczegółowego dla PI 10i </a:t>
            </a:r>
            <a:r>
              <a:rPr lang="pl-PL" sz="1400" dirty="0">
                <a:latin typeface="+mn-lt"/>
              </a:rPr>
              <a:t>w związku z aktualizacją katalogu kompetencji kluczowych </a:t>
            </a:r>
            <a:r>
              <a:rPr lang="pl-PL" sz="1400" dirty="0" smtClean="0">
                <a:latin typeface="+mn-lt"/>
              </a:rPr>
              <a:t/>
            </a:r>
            <a:br>
              <a:rPr lang="pl-PL" sz="1400" dirty="0" smtClean="0">
                <a:latin typeface="+mn-lt"/>
              </a:rPr>
            </a:br>
            <a:r>
              <a:rPr lang="pl-PL" sz="1400" dirty="0" smtClean="0">
                <a:latin typeface="+mn-lt"/>
              </a:rPr>
              <a:t>i umiejętności uniwersalnych </a:t>
            </a:r>
            <a:r>
              <a:rPr lang="pl-PL" sz="1400" dirty="0">
                <a:latin typeface="+mn-lt"/>
              </a:rPr>
              <a:t>(zgodnie z </a:t>
            </a:r>
            <a:r>
              <a:rPr lang="pl-PL" sz="1400" dirty="0" smtClean="0">
                <a:latin typeface="+mn-lt"/>
              </a:rPr>
              <a:t>UP) </a:t>
            </a:r>
            <a:r>
              <a:rPr lang="pl-PL" sz="1400" dirty="0">
                <a:latin typeface="+mn-lt"/>
              </a:rPr>
              <a:t>oraz wprowadzeniem preferencji dla wsparcia uczniów i szkół ze </a:t>
            </a:r>
            <a:r>
              <a:rPr lang="pl-PL" sz="1400" dirty="0" smtClean="0">
                <a:latin typeface="+mn-lt"/>
              </a:rPr>
              <a:t>specjalnymi i </a:t>
            </a:r>
            <a:r>
              <a:rPr lang="pl-PL" sz="1400" dirty="0">
                <a:latin typeface="+mn-lt"/>
              </a:rPr>
              <a:t>największymi potrzebami edukacyjnymi (kompetencje kluczowe i </a:t>
            </a:r>
            <a:r>
              <a:rPr lang="pl-PL" sz="1400" dirty="0" smtClean="0">
                <a:latin typeface="+mn-lt"/>
              </a:rPr>
              <a:t>umiejętności uniwersalne: </a:t>
            </a:r>
            <a:r>
              <a:rPr lang="pl-PL" sz="1400" dirty="0">
                <a:latin typeface="+mn-lt"/>
              </a:rPr>
              <a:t>matematyczno-przyrodnicze, umiejętności posługiwania się językami obcymi (w tym język polski dla cudzoziemców i osób powracających do Polski oraz ich rodzin), ICT, umiejętność rozumienia, kreatywność, innowacyjność, przedsiębiorczość, krytyczne myślenie, rozwiązywanie problemów, umiejętność uczenia się, umiejętność pracy zespołowej w kontekście środowiska pracy</a:t>
            </a:r>
            <a:r>
              <a:rPr lang="pl-PL" sz="1400" dirty="0" smtClean="0">
                <a:latin typeface="+mn-lt"/>
              </a:rPr>
              <a:t>)</a:t>
            </a:r>
            <a:endParaRPr lang="pl-PL" sz="1400" dirty="0">
              <a:latin typeface="+mn-lt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Dostosowano </a:t>
            </a:r>
            <a:r>
              <a:rPr lang="pl-PL" sz="1400" dirty="0">
                <a:latin typeface="+mn-lt"/>
              </a:rPr>
              <a:t>zapisy dotyczące </a:t>
            </a:r>
            <a:r>
              <a:rPr lang="pl-PL" sz="1400" b="1" dirty="0">
                <a:latin typeface="+mn-lt"/>
              </a:rPr>
              <a:t>typów szkół możliwych do objęcia wsparciem w OP X zgodnie </a:t>
            </a:r>
            <a:r>
              <a:rPr lang="pl-PL" sz="1400" b="1" dirty="0" smtClean="0">
                <a:latin typeface="+mn-lt"/>
              </a:rPr>
              <a:t/>
            </a:r>
            <a:br>
              <a:rPr lang="pl-PL" sz="1400" b="1" dirty="0" smtClean="0">
                <a:latin typeface="+mn-lt"/>
              </a:rPr>
            </a:br>
            <a:r>
              <a:rPr lang="pl-PL" sz="1400" b="1" dirty="0" smtClean="0">
                <a:latin typeface="+mn-lt"/>
              </a:rPr>
              <a:t>z </a:t>
            </a:r>
            <a:r>
              <a:rPr lang="pl-PL" sz="1400" b="1" dirty="0">
                <a:latin typeface="+mn-lt"/>
              </a:rPr>
              <a:t>obowiązującymi przepisami prawa oświatowego</a:t>
            </a:r>
            <a:r>
              <a:rPr lang="pl-PL" sz="1400" dirty="0">
                <a:latin typeface="+mn-lt"/>
              </a:rPr>
              <a:t>, w tym uzupełniono zapisy o postanowienia dotyczące </a:t>
            </a:r>
            <a:r>
              <a:rPr lang="pl-PL" sz="1400" b="1" dirty="0">
                <a:latin typeface="+mn-lt"/>
              </a:rPr>
              <a:t>wsparcia szkół gimnazjalnych </a:t>
            </a:r>
            <a:r>
              <a:rPr lang="pl-PL" sz="1400" dirty="0">
                <a:latin typeface="+mn-lt"/>
              </a:rPr>
              <a:t>bądź podmiotów powstałych w wyniku ich likwidacji/przekształcenia w okresie wygaszania ich działalności tj. w związku z reformą ustroju szkolnego wsparcie dotyczyć będzie szkół podstawowych oraz szkół ponadpodstawowych, a do dnia 1 września 2019 r. również </a:t>
            </a:r>
            <a:r>
              <a:rPr lang="pl-PL" sz="1400" dirty="0" smtClean="0">
                <a:latin typeface="+mn-lt"/>
              </a:rPr>
              <a:t>gimnazjów</a:t>
            </a:r>
            <a:endParaRPr lang="pl-PL" sz="1400" dirty="0">
              <a:latin typeface="+mn-lt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Usunięto </a:t>
            </a:r>
            <a:r>
              <a:rPr lang="pl-PL" sz="1400" b="1" dirty="0">
                <a:latin typeface="+mn-lt"/>
              </a:rPr>
              <a:t>szkoły prowadzące kształcenie zawodowe z katalogu grupy docelowej PI </a:t>
            </a:r>
            <a:r>
              <a:rPr lang="pl-PL" sz="1400" b="1" dirty="0" smtClean="0">
                <a:latin typeface="+mn-lt"/>
              </a:rPr>
              <a:t>10i</a:t>
            </a:r>
            <a:endParaRPr lang="pl-PL" sz="1400" dirty="0">
              <a:latin typeface="+mn-lt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Wprowadzono kompleksowe </a:t>
            </a:r>
            <a:r>
              <a:rPr lang="pl-PL" sz="1400" dirty="0">
                <a:latin typeface="+mn-lt"/>
              </a:rPr>
              <a:t>programy kształcenia praktycznego w miejscu pracy. W zakresie </a:t>
            </a:r>
            <a:r>
              <a:rPr lang="pl-PL" sz="1400" b="1" dirty="0">
                <a:latin typeface="+mn-lt"/>
              </a:rPr>
              <a:t>doradztwa edukacyjno-zawodowego </a:t>
            </a:r>
            <a:r>
              <a:rPr lang="pl-PL" sz="1400" dirty="0">
                <a:latin typeface="+mn-lt"/>
              </a:rPr>
              <a:t>uwzględniono funkcjonujące na podstawie reformy ustroju szkolnego klasy 7-8 szkół </a:t>
            </a:r>
            <a:r>
              <a:rPr lang="pl-PL" sz="1400" dirty="0" smtClean="0">
                <a:latin typeface="+mn-lt"/>
              </a:rPr>
              <a:t>podstawowych - w </a:t>
            </a:r>
            <a:r>
              <a:rPr lang="pl-PL" sz="1400" dirty="0">
                <a:latin typeface="+mn-lt"/>
              </a:rPr>
              <a:t>katalogu przedsięwzięć dla PI 10iv dodano działania ukierunkowane na </a:t>
            </a:r>
            <a:r>
              <a:rPr lang="pl-PL" sz="1400" b="1" dirty="0">
                <a:latin typeface="+mn-lt"/>
              </a:rPr>
              <a:t>wsparcie kompetencji </a:t>
            </a:r>
            <a:r>
              <a:rPr lang="pl-PL" sz="1400" b="1" dirty="0" smtClean="0">
                <a:latin typeface="+mn-lt"/>
              </a:rPr>
              <a:t>kluczowych i </a:t>
            </a:r>
            <a:r>
              <a:rPr lang="pl-PL" sz="1400" b="1" dirty="0" err="1" smtClean="0">
                <a:latin typeface="+mn-lt"/>
              </a:rPr>
              <a:t>umjejetności</a:t>
            </a:r>
            <a:r>
              <a:rPr lang="pl-PL" sz="1400" b="1" dirty="0" smtClean="0">
                <a:latin typeface="+mn-lt"/>
              </a:rPr>
              <a:t> uniwersalnych </a:t>
            </a:r>
            <a:r>
              <a:rPr lang="pl-PL" sz="1400" b="1" dirty="0">
                <a:latin typeface="+mn-lt"/>
              </a:rPr>
              <a:t>uczniów szkół </a:t>
            </a:r>
            <a:r>
              <a:rPr lang="pl-PL" sz="1400" b="1" dirty="0" smtClean="0">
                <a:latin typeface="+mn-lt"/>
              </a:rPr>
              <a:t>zawodowych</a:t>
            </a:r>
            <a:endParaRPr lang="pl-PL" sz="1400" dirty="0">
              <a:latin typeface="+mn-lt"/>
            </a:endParaRPr>
          </a:p>
          <a:p>
            <a:pPr algn="ctr"/>
            <a:endParaRPr lang="pl-PL" sz="1600" b="1" u="sng" dirty="0" smtClean="0">
              <a:latin typeface="+mn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086" y="30790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800" b="1" dirty="0" smtClean="0">
                <a:latin typeface="+mn-lt"/>
              </a:rPr>
              <a:t>OP X - </a:t>
            </a:r>
            <a:r>
              <a:rPr lang="pl-PL" sz="1800" b="1" i="1" dirty="0">
                <a:latin typeface="+mn-lt"/>
              </a:rPr>
              <a:t>Edukacja dla rozwoju regionu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29</a:t>
            </a:fld>
            <a:endParaRPr lang="pl-PL" altLang="pl-PL"/>
          </a:p>
        </p:txBody>
      </p:sp>
      <p:sp>
        <p:nvSpPr>
          <p:cNvPr id="4" name="Prostokąt 3"/>
          <p:cNvSpPr/>
          <p:nvPr/>
        </p:nvSpPr>
        <p:spPr>
          <a:xfrm>
            <a:off x="299922" y="1892301"/>
            <a:ext cx="83320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endParaRPr lang="pl-PL" sz="1600" b="1" u="sng" dirty="0">
              <a:latin typeface="+mn-lt"/>
            </a:endParaRPr>
          </a:p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r>
              <a:rPr lang="pl-PL" sz="1600" b="1" u="sng" dirty="0" smtClean="0">
                <a:latin typeface="+mn-lt"/>
              </a:rPr>
              <a:t>Realokacja</a:t>
            </a:r>
          </a:p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endParaRPr lang="pl-PL" sz="1600" b="1" u="sng" dirty="0">
              <a:latin typeface="+mn-lt"/>
            </a:endParaRPr>
          </a:p>
          <a:p>
            <a:pPr algn="just">
              <a:lnSpc>
                <a:spcPct val="200000"/>
              </a:lnSpc>
            </a:pPr>
            <a:r>
              <a:rPr lang="pl-PL" sz="1400" dirty="0" smtClean="0">
                <a:latin typeface="+mn-lt"/>
              </a:rPr>
              <a:t>Zmniejszenie </a:t>
            </a:r>
            <a:r>
              <a:rPr lang="pl-PL" sz="1400" dirty="0">
                <a:latin typeface="+mn-lt"/>
              </a:rPr>
              <a:t>alokacji dla Działania 10.2 „Upowszechnianie kompetencji kluczowych wśród osób dorosłych” </a:t>
            </a:r>
            <a:r>
              <a:rPr lang="pl-PL" sz="1400" dirty="0" smtClean="0">
                <a:latin typeface="+mn-lt"/>
              </a:rPr>
              <a:t/>
            </a:r>
            <a:br>
              <a:rPr lang="pl-PL" sz="1400" dirty="0" smtClean="0">
                <a:latin typeface="+mn-lt"/>
              </a:rPr>
            </a:br>
            <a:r>
              <a:rPr lang="pl-PL" sz="1400" dirty="0" smtClean="0">
                <a:latin typeface="+mn-lt"/>
              </a:rPr>
              <a:t>o </a:t>
            </a:r>
            <a:r>
              <a:rPr lang="pl-PL" sz="1400" b="1" u="sng" dirty="0">
                <a:latin typeface="+mn-lt"/>
              </a:rPr>
              <a:t>3.350.372 EUR </a:t>
            </a:r>
            <a:r>
              <a:rPr lang="pl-PL" sz="1400" dirty="0">
                <a:latin typeface="+mn-lt"/>
              </a:rPr>
              <a:t>EFS </a:t>
            </a:r>
            <a:r>
              <a:rPr lang="pl-PL" sz="1400" dirty="0" smtClean="0">
                <a:latin typeface="+mn-lt"/>
              </a:rPr>
              <a:t>- realokacja do PI </a:t>
            </a:r>
            <a:r>
              <a:rPr lang="pl-PL" sz="1400" dirty="0">
                <a:latin typeface="+mn-lt"/>
              </a:rPr>
              <a:t>8iv (2.817.000 EUR EFS) oraz </a:t>
            </a:r>
            <a:r>
              <a:rPr lang="pl-PL" sz="1400" dirty="0" smtClean="0">
                <a:latin typeface="+mn-lt"/>
              </a:rPr>
              <a:t>do </a:t>
            </a:r>
            <a:r>
              <a:rPr lang="pl-PL" sz="1400" dirty="0">
                <a:latin typeface="+mn-lt"/>
              </a:rPr>
              <a:t>PI 9v (533.372 EUR EFS)</a:t>
            </a:r>
          </a:p>
          <a:p>
            <a:pPr algn="just">
              <a:lnSpc>
                <a:spcPct val="200000"/>
              </a:lnSpc>
            </a:pPr>
            <a:endParaRPr lang="pl-PL" sz="1400" b="1" u="sng" dirty="0" smtClean="0">
              <a:latin typeface="+mn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086" y="30790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2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3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377253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1800" b="1" dirty="0" smtClean="0"/>
              <a:t>OP I</a:t>
            </a:r>
            <a:r>
              <a:rPr lang="pl-PL" sz="2000" b="1" dirty="0" smtClean="0"/>
              <a:t> - </a:t>
            </a:r>
            <a:r>
              <a:rPr lang="pl-PL" sz="1800" b="1" i="1" dirty="0" smtClean="0"/>
              <a:t>Wykorzystanie </a:t>
            </a:r>
            <a:r>
              <a:rPr lang="pl-PL" sz="1800" b="1" i="1" dirty="0"/>
              <a:t>działalności badawczo-rozwojowej w gospodarce</a:t>
            </a:r>
            <a:endParaRPr lang="pl-PL" altLang="pl-PL" sz="1800" b="1" i="1" dirty="0" smtClean="0"/>
          </a:p>
        </p:txBody>
      </p:sp>
      <p:sp>
        <p:nvSpPr>
          <p:cNvPr id="18435" name="Symbol zastępczy zawartości 4"/>
          <p:cNvSpPr>
            <a:spLocks noGrp="1"/>
          </p:cNvSpPr>
          <p:nvPr>
            <p:ph type="subTitle" idx="1"/>
          </p:nvPr>
        </p:nvSpPr>
        <p:spPr>
          <a:xfrm>
            <a:off x="314325" y="1828800"/>
            <a:ext cx="8505825" cy="3429000"/>
          </a:xfrm>
        </p:spPr>
        <p:txBody>
          <a:bodyPr/>
          <a:lstStyle/>
          <a:p>
            <a:pPr marL="395478" indent="-285750" eaLnBrk="1" fontAlgn="auto" hangingPunct="1">
              <a:spcAft>
                <a:spcPts val="0"/>
              </a:spcAft>
              <a:defRPr/>
            </a:pPr>
            <a:endParaRPr lang="pl-PL" sz="1800" b="1" u="sng" dirty="0" smtClean="0"/>
          </a:p>
          <a:p>
            <a:pPr marL="395478" indent="-285750" eaLnBrk="1" fontAlgn="auto" hangingPunct="1">
              <a:spcAft>
                <a:spcPts val="0"/>
              </a:spcAft>
              <a:defRPr/>
            </a:pPr>
            <a:r>
              <a:rPr lang="pl-PL" sz="1600" b="1" u="sng" dirty="0" smtClean="0"/>
              <a:t>Realokacja</a:t>
            </a:r>
          </a:p>
          <a:p>
            <a:pPr marL="395478" indent="-285750" eaLnBrk="1" fontAlgn="auto" hangingPunct="1">
              <a:spcAft>
                <a:spcPts val="0"/>
              </a:spcAft>
              <a:defRPr/>
            </a:pPr>
            <a:endParaRPr lang="pl-PL" sz="1800" b="1" u="sng" dirty="0" smtClean="0"/>
          </a:p>
          <a:p>
            <a:pPr marL="342900" indent="-342900" algn="just" eaLnBrk="1" hangingPunct="1">
              <a:lnSpc>
                <a:spcPct val="200000"/>
              </a:lnSpc>
              <a:buFont typeface="+mj-lt"/>
              <a:buAutoNum type="arabicPeriod"/>
              <a:defRPr/>
            </a:pPr>
            <a:r>
              <a:rPr lang="pl-PL" sz="1400" dirty="0" smtClean="0">
                <a:cs typeface="Arial" panose="020B0604020202020204" pitchFamily="34" charset="0"/>
              </a:rPr>
              <a:t>Przesunięcie </a:t>
            </a:r>
            <a:r>
              <a:rPr lang="pl-PL" sz="1400" dirty="0">
                <a:cs typeface="Arial" panose="020B0604020202020204" pitchFamily="34" charset="0"/>
              </a:rPr>
              <a:t>środków między priorytetami inwestycyjnymi z PI 1b do PI </a:t>
            </a:r>
            <a:r>
              <a:rPr lang="pl-PL" sz="1400" dirty="0" smtClean="0">
                <a:cs typeface="Arial" panose="020B0604020202020204" pitchFamily="34" charset="0"/>
              </a:rPr>
              <a:t>1a (5</a:t>
            </a:r>
            <a:r>
              <a:rPr lang="pl-PL" sz="1400" dirty="0">
                <a:cs typeface="Arial" panose="020B0604020202020204" pitchFamily="34" charset="0"/>
              </a:rPr>
              <a:t> 588 138 </a:t>
            </a:r>
            <a:r>
              <a:rPr lang="pl-PL" sz="1400" dirty="0" smtClean="0">
                <a:cs typeface="Arial" panose="020B0604020202020204" pitchFamily="34" charset="0"/>
              </a:rPr>
              <a:t>EUR)</a:t>
            </a:r>
          </a:p>
          <a:p>
            <a:pPr marL="342900" indent="-342900" algn="just" eaLnBrk="1" hangingPunct="1">
              <a:lnSpc>
                <a:spcPct val="200000"/>
              </a:lnSpc>
              <a:buFont typeface="+mj-lt"/>
              <a:buAutoNum type="arabicPeriod"/>
              <a:defRPr/>
            </a:pPr>
            <a:r>
              <a:rPr lang="pl-PL" sz="1400" dirty="0" smtClean="0">
                <a:cs typeface="Arial" panose="020B0604020202020204" pitchFamily="34" charset="0"/>
              </a:rPr>
              <a:t>Utworzenie Kategorii </a:t>
            </a:r>
            <a:r>
              <a:rPr lang="pl-PL" sz="1400" dirty="0">
                <a:cs typeface="Arial" panose="020B0604020202020204" pitchFamily="34" charset="0"/>
              </a:rPr>
              <a:t>Interwencji </a:t>
            </a:r>
            <a:r>
              <a:rPr lang="pl-PL" sz="1400" i="1" dirty="0">
                <a:cs typeface="Arial" panose="020B0604020202020204" pitchFamily="34" charset="0"/>
              </a:rPr>
              <a:t>002 Procesy badawcze i innowacyjne w dużych </a:t>
            </a:r>
            <a:r>
              <a:rPr lang="pl-PL" sz="1400" i="1" dirty="0" smtClean="0">
                <a:cs typeface="Arial" panose="020B0604020202020204" pitchFamily="34" charset="0"/>
              </a:rPr>
              <a:t>przedsiębiorstwach</a:t>
            </a:r>
            <a:r>
              <a:rPr lang="pl-PL" sz="1400" dirty="0" smtClean="0">
                <a:cs typeface="Arial" panose="020B0604020202020204" pitchFamily="34" charset="0"/>
              </a:rPr>
              <a:t> z alokacją 7 000 000 EUR</a:t>
            </a:r>
            <a:endParaRPr lang="pl-PL" sz="1400" dirty="0"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200000"/>
              </a:lnSpc>
              <a:buFont typeface="Arial" charset="0"/>
              <a:buNone/>
              <a:defRPr/>
            </a:pPr>
            <a:endParaRPr lang="pl-PL" altLang="pl-PL" sz="900" dirty="0">
              <a:solidFill>
                <a:srgbClr val="FF0000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F8FC2D-04C0-4BAF-8776-9BA560CD414A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292533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800" b="1" dirty="0" smtClean="0">
                <a:latin typeface="+mn-lt"/>
              </a:rPr>
              <a:t>OP X - </a:t>
            </a:r>
            <a:r>
              <a:rPr lang="pl-PL" sz="1800" b="1" i="1" dirty="0">
                <a:latin typeface="+mn-lt"/>
              </a:rPr>
              <a:t>Edukacja dla rozwoju regionu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30</a:t>
            </a:fld>
            <a:endParaRPr lang="pl-PL" altLang="pl-PL"/>
          </a:p>
        </p:txBody>
      </p:sp>
      <p:sp>
        <p:nvSpPr>
          <p:cNvPr id="4" name="Prostokąt 3"/>
          <p:cNvSpPr/>
          <p:nvPr/>
        </p:nvSpPr>
        <p:spPr>
          <a:xfrm>
            <a:off x="299922" y="1892301"/>
            <a:ext cx="833201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r>
              <a:rPr lang="pl-PL" sz="1600" b="1" u="sng" dirty="0" smtClean="0">
                <a:latin typeface="+mn-lt"/>
              </a:rPr>
              <a:t>Wskaźniki</a:t>
            </a:r>
          </a:p>
          <a:p>
            <a:pPr algn="ctr"/>
            <a:endParaRPr lang="pl-PL" sz="1600" b="1" u="sng" dirty="0" smtClean="0">
              <a:latin typeface="+mn-lt"/>
            </a:endParaRPr>
          </a:p>
          <a:p>
            <a:pPr algn="just"/>
            <a:endParaRPr lang="pl-PL" sz="1600" b="1" u="sng" dirty="0" smtClean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1400" dirty="0">
                <a:latin typeface="+mn-lt"/>
              </a:rPr>
              <a:t>zmiana wartości wskaźnika finansowego objętego ramami wykonania - </a:t>
            </a:r>
            <a:r>
              <a:rPr lang="pl-PL" sz="1400" b="1" dirty="0">
                <a:latin typeface="+mn-lt"/>
              </a:rPr>
              <a:t>suma całkowitej kwoty certyfikowanych wydatków kwalifikowalnych </a:t>
            </a:r>
            <a:r>
              <a:rPr lang="pl-PL" sz="1400" dirty="0">
                <a:latin typeface="+mn-lt"/>
              </a:rPr>
              <a:t>na 2018 r. dla OP  IX i X zmniejszona o 16,17 % zgodnie </a:t>
            </a:r>
            <a:r>
              <a:rPr lang="pl-PL" sz="1400" dirty="0" smtClean="0">
                <a:latin typeface="+mn-lt"/>
              </a:rPr>
              <a:t/>
            </a:r>
            <a:br>
              <a:rPr lang="pl-PL" sz="1400" dirty="0" smtClean="0">
                <a:latin typeface="+mn-lt"/>
              </a:rPr>
            </a:br>
            <a:r>
              <a:rPr lang="pl-PL" sz="1400" dirty="0" smtClean="0">
                <a:latin typeface="+mn-lt"/>
              </a:rPr>
              <a:t>z </a:t>
            </a:r>
            <a:r>
              <a:rPr lang="pl-PL" sz="1400" dirty="0">
                <a:latin typeface="+mn-lt"/>
              </a:rPr>
              <a:t>metodologią, uzgodnioną z  DG </a:t>
            </a:r>
            <a:r>
              <a:rPr lang="pl-PL" sz="1400" dirty="0" smtClean="0">
                <a:latin typeface="+mn-lt"/>
              </a:rPr>
              <a:t>EMPL</a:t>
            </a:r>
            <a:endParaRPr lang="pl-PL" sz="1400" dirty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1400" dirty="0">
                <a:latin typeface="+mn-lt"/>
              </a:rPr>
              <a:t>zmniejszenie wskaźnika produktu w ramach wykonania </a:t>
            </a:r>
            <a:r>
              <a:rPr lang="pl-PL" sz="1400" b="1" dirty="0">
                <a:latin typeface="+mn-lt"/>
              </a:rPr>
              <a:t>Liczba uczniów szkół i placówek kształcenia zawodowego uczestniczących w stażach i praktykach u pracodawcy proporcjonalnie </a:t>
            </a:r>
            <a:r>
              <a:rPr lang="pl-PL" sz="1400" dirty="0">
                <a:latin typeface="+mn-lt"/>
              </a:rPr>
              <a:t>do proponowanego obniżenia wskaźnika finansowego - 16,17%, zgodnie z metodologią uzgodnioną z </a:t>
            </a:r>
            <a:r>
              <a:rPr lang="pl-PL" sz="1400" dirty="0" smtClean="0">
                <a:latin typeface="+mn-lt"/>
              </a:rPr>
              <a:t>KE</a:t>
            </a:r>
            <a:endParaRPr lang="pl-PL" sz="1400" dirty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400" dirty="0">
                <a:latin typeface="+mn-lt"/>
              </a:rPr>
              <a:t>zmniejszenie </a:t>
            </a:r>
            <a:r>
              <a:rPr lang="pl-PL" sz="1400" dirty="0" smtClean="0">
                <a:latin typeface="+mn-lt"/>
              </a:rPr>
              <a:t>o ok. 16% </a:t>
            </a:r>
            <a:r>
              <a:rPr lang="pl-PL" sz="1400" b="1" dirty="0" smtClean="0">
                <a:latin typeface="+mn-lt"/>
              </a:rPr>
              <a:t>celu pośredniego </a:t>
            </a:r>
            <a:r>
              <a:rPr lang="pl-PL" sz="1400" b="1" dirty="0">
                <a:latin typeface="+mn-lt"/>
              </a:rPr>
              <a:t>dla wskaźnika </a:t>
            </a:r>
            <a:r>
              <a:rPr lang="pl-PL" sz="1400" b="1" dirty="0" smtClean="0">
                <a:latin typeface="+mn-lt"/>
              </a:rPr>
              <a:t>finansowego </a:t>
            </a:r>
            <a:r>
              <a:rPr lang="pl-PL" sz="1400" dirty="0" smtClean="0">
                <a:latin typeface="+mn-lt"/>
              </a:rPr>
              <a:t> </a:t>
            </a:r>
            <a:r>
              <a:rPr lang="pl-PL" sz="1400" dirty="0">
                <a:latin typeface="+mn-lt"/>
              </a:rPr>
              <a:t>z uwagi na zmianę metodologii n+3 oraz realokacje</a:t>
            </a:r>
          </a:p>
          <a:p>
            <a:pPr marL="342900" indent="-342900">
              <a:buFont typeface="+mj-lt"/>
              <a:buAutoNum type="arabicPeriod"/>
            </a:pPr>
            <a:endParaRPr lang="pl-PL" sz="1400" dirty="0">
              <a:latin typeface="+mn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086" y="30790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4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1243015"/>
            <a:ext cx="7610475" cy="509585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/>
              <a:t>PROCES RENEGOCJACJI ZMIAN RPO WM 2014-2020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889" y="1683630"/>
            <a:ext cx="8652221" cy="538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9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rostokąt 2"/>
          <p:cNvSpPr>
            <a:spLocks noGrp="1" noChangeArrowheads="1"/>
          </p:cNvSpPr>
          <p:nvPr>
            <p:ph idx="1"/>
          </p:nvPr>
        </p:nvSpPr>
        <p:spPr>
          <a:xfrm>
            <a:off x="628650" y="2463800"/>
            <a:ext cx="7886700" cy="1217613"/>
          </a:xfrm>
        </p:spPr>
        <p:txBody>
          <a:bodyPr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endParaRPr lang="pl-PL" altLang="pl-PL" sz="36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altLang="pl-PL" sz="3600" dirty="0" smtClean="0"/>
              <a:t>Dziękuję za uwagę.</a:t>
            </a:r>
          </a:p>
        </p:txBody>
      </p:sp>
      <p:sp>
        <p:nvSpPr>
          <p:cNvPr id="46083" name="Prostokąt 3"/>
          <p:cNvSpPr>
            <a:spLocks noChangeArrowheads="1"/>
          </p:cNvSpPr>
          <p:nvPr/>
        </p:nvSpPr>
        <p:spPr bwMode="auto">
          <a:xfrm>
            <a:off x="1195388" y="5251450"/>
            <a:ext cx="6700837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latin typeface="Arial" panose="020B0604020202020204" pitchFamily="34" charset="0"/>
              </a:rPr>
              <a:t>Departament Rozwoju Regionalnego i Funduszy Europejskich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latin typeface="Arial" panose="020B0604020202020204" pitchFamily="34" charset="0"/>
              </a:rPr>
              <a:t>Urzędu Marszałkowskiego Województwa Mazowieckiego w Warszawie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latin typeface="Arial" panose="020B0604020202020204" pitchFamily="34" charset="0"/>
              </a:rPr>
              <a:t>Al. Solidarności 61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latin typeface="Arial" panose="020B0604020202020204" pitchFamily="34" charset="0"/>
              </a:rPr>
              <a:t>03-402 Warszawa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 smtClean="0">
                <a:latin typeface="Arial" panose="020B0604020202020204" pitchFamily="34" charset="0"/>
                <a:hlinkClick r:id="rId2"/>
              </a:rPr>
              <a:t>dsrr@mazovia.pl</a:t>
            </a:r>
            <a:r>
              <a:rPr lang="pl-PL" altLang="pl-PL" sz="1400" dirty="0" smtClean="0">
                <a:latin typeface="Arial" panose="020B0604020202020204" pitchFamily="34" charset="0"/>
              </a:rPr>
              <a:t> </a:t>
            </a:r>
            <a:endParaRPr lang="pl-PL" altLang="pl-PL" sz="1400" dirty="0">
              <a:latin typeface="Arial" panose="020B060402020202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F8FC2D-04C0-4BAF-8776-9BA560CD414A}" type="slidenum">
              <a:rPr lang="pl-PL" altLang="pl-PL" smtClean="0"/>
              <a:pPr>
                <a:defRPr/>
              </a:pPr>
              <a:t>32</a:t>
            </a:fld>
            <a:endParaRPr lang="pl-PL" alt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086" y="30790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2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3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377253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1800" b="1" dirty="0" smtClean="0"/>
              <a:t>OP I</a:t>
            </a:r>
            <a:r>
              <a:rPr lang="pl-PL" sz="2000" b="1" dirty="0" smtClean="0"/>
              <a:t> - </a:t>
            </a:r>
            <a:r>
              <a:rPr lang="pl-PL" sz="1800" b="1" i="1" dirty="0" smtClean="0"/>
              <a:t>Wykorzystanie </a:t>
            </a:r>
            <a:r>
              <a:rPr lang="pl-PL" sz="1800" b="1" i="1" dirty="0"/>
              <a:t>działalności badawczo-rozwojowej w gospodarce</a:t>
            </a:r>
            <a:endParaRPr lang="pl-PL" altLang="pl-PL" sz="1800" b="1" i="1" dirty="0" smtClean="0"/>
          </a:p>
        </p:txBody>
      </p:sp>
      <p:sp>
        <p:nvSpPr>
          <p:cNvPr id="18435" name="Symbol zastępczy zawartości 4"/>
          <p:cNvSpPr>
            <a:spLocks noGrp="1"/>
          </p:cNvSpPr>
          <p:nvPr>
            <p:ph type="subTitle" idx="1"/>
          </p:nvPr>
        </p:nvSpPr>
        <p:spPr>
          <a:xfrm>
            <a:off x="160934" y="1866899"/>
            <a:ext cx="8668741" cy="4733925"/>
          </a:xfrm>
        </p:spPr>
        <p:txBody>
          <a:bodyPr/>
          <a:lstStyle/>
          <a:p>
            <a:endParaRPr lang="pl-PL" sz="1600" b="1" u="sng" dirty="0" smtClean="0"/>
          </a:p>
          <a:p>
            <a:r>
              <a:rPr lang="pl-PL" sz="1600" b="1" u="sng" dirty="0" smtClean="0"/>
              <a:t>Wskaźniki</a:t>
            </a:r>
          </a:p>
          <a:p>
            <a:pPr algn="just">
              <a:lnSpc>
                <a:spcPct val="200000"/>
              </a:lnSpc>
            </a:pPr>
            <a:r>
              <a:rPr lang="pl-PL" sz="1400" dirty="0" smtClean="0"/>
              <a:t>Ramy </a:t>
            </a:r>
            <a:r>
              <a:rPr lang="pl-PL" sz="1400" dirty="0"/>
              <a:t>wykonania:</a:t>
            </a: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400" i="1" dirty="0"/>
              <a:t>Inwestycje prywatne uzupełniające wsparcie publiczne dla przedsiębiorstw (dotacje</a:t>
            </a:r>
            <a:r>
              <a:rPr lang="pl-PL" sz="1400" i="1" dirty="0" smtClean="0"/>
              <a:t>)</a:t>
            </a:r>
            <a:r>
              <a:rPr lang="pl-PL" sz="1400" dirty="0" smtClean="0"/>
              <a:t>:</a:t>
            </a:r>
          </a:p>
          <a:p>
            <a:pPr lvl="1" algn="just">
              <a:lnSpc>
                <a:spcPct val="200000"/>
              </a:lnSpc>
            </a:pPr>
            <a:r>
              <a:rPr lang="pl-PL" sz="1400" dirty="0"/>
              <a:t>	- </a:t>
            </a:r>
            <a:r>
              <a:rPr lang="pl-PL" sz="1400" dirty="0" smtClean="0"/>
              <a:t>zmniejszenie celu końcowego o ok. 4%  z uwagi na przesunięcie części środków z PI 1b do  PI 1a</a:t>
            </a: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400" dirty="0" smtClean="0"/>
              <a:t>Wskaźnik finansowy (2018) – </a:t>
            </a:r>
            <a:r>
              <a:rPr lang="pl-PL" sz="1400" i="1" dirty="0" smtClean="0"/>
              <a:t>CAŁKOWITA KWOTA CERTYFIKOWANYCH WYDATKÓW KWALIFIKOWALNYCH [EUR] (2018):</a:t>
            </a:r>
          </a:p>
          <a:p>
            <a:pPr lvl="2" algn="just">
              <a:lnSpc>
                <a:spcPct val="200000"/>
              </a:lnSpc>
            </a:pPr>
            <a:r>
              <a:rPr lang="pl-PL" sz="1400" dirty="0" smtClean="0"/>
              <a:t>- Zmniejszenie o ok. 43% z uwagi na zmianę metodologii n+3 oraz na uwarunkowania niezależne od IZ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600" dirty="0"/>
          </a:p>
          <a:p>
            <a:pPr algn="l"/>
            <a:endParaRPr lang="pl-PL" sz="16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F8FC2D-04C0-4BAF-8776-9BA560CD414A}" type="slidenum">
              <a:rPr lang="pl-PL" altLang="pl-PL" smtClean="0"/>
              <a:pPr>
                <a:defRPr/>
              </a:pPr>
              <a:t>4</a:t>
            </a:fld>
            <a:endParaRPr lang="pl-PL" alt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292533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016110"/>
            <a:ext cx="874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+mn-lt"/>
              </a:rPr>
              <a:t>OP II - </a:t>
            </a:r>
            <a:r>
              <a:rPr lang="pl-PL" b="1" i="1" dirty="0" smtClean="0">
                <a:latin typeface="+mn-lt"/>
              </a:rPr>
              <a:t>Wzrost </a:t>
            </a:r>
            <a:r>
              <a:rPr lang="pl-PL" b="1" i="1" dirty="0">
                <a:latin typeface="+mn-lt"/>
              </a:rPr>
              <a:t>e-potencjału Mazowsza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5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087" y="346321"/>
            <a:ext cx="4096769" cy="38696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75564" y="1565453"/>
            <a:ext cx="874897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r>
              <a:rPr lang="pl-PL" sz="1600" b="1" u="sng" dirty="0" smtClean="0">
                <a:latin typeface="+mn-lt"/>
              </a:rPr>
              <a:t>Główne zmiany</a:t>
            </a:r>
          </a:p>
          <a:p>
            <a:pPr algn="just">
              <a:lnSpc>
                <a:spcPct val="200000"/>
              </a:lnSpc>
            </a:pPr>
            <a:endParaRPr lang="pl-PL" sz="1400" b="1" u="sng" dirty="0" smtClean="0">
              <a:latin typeface="+mn-lt"/>
            </a:endParaRP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Dopuszczenie </a:t>
            </a:r>
            <a:r>
              <a:rPr lang="pl-PL" sz="1400" dirty="0">
                <a:latin typeface="+mn-lt"/>
              </a:rPr>
              <a:t>realizacji projektu </a:t>
            </a:r>
            <a:r>
              <a:rPr lang="pl-PL" sz="1400" dirty="0" smtClean="0">
                <a:latin typeface="+mn-lt"/>
              </a:rPr>
              <a:t>pozakonkursowego E-zdrowie </a:t>
            </a:r>
            <a:r>
              <a:rPr lang="pl-PL" sz="1400" dirty="0">
                <a:latin typeface="+mn-lt"/>
              </a:rPr>
              <a:t>dla Mazowsza </a:t>
            </a:r>
            <a:r>
              <a:rPr lang="pl-PL" sz="1400" dirty="0" smtClean="0">
                <a:latin typeface="+mn-lt"/>
              </a:rPr>
              <a:t>2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Dopuszczenie </a:t>
            </a:r>
            <a:r>
              <a:rPr lang="pl-PL" sz="1400" dirty="0">
                <a:latin typeface="+mn-lt"/>
              </a:rPr>
              <a:t>realizacji projektu pozakonkursowego </a:t>
            </a:r>
            <a:r>
              <a:rPr lang="pl-PL" sz="1400" dirty="0" smtClean="0">
                <a:latin typeface="+mn-lt"/>
              </a:rPr>
              <a:t>dot. kompleksowego </a:t>
            </a:r>
            <a:r>
              <a:rPr lang="pl-PL" sz="1400" dirty="0">
                <a:latin typeface="+mn-lt"/>
              </a:rPr>
              <a:t>monitoringu </a:t>
            </a:r>
            <a:r>
              <a:rPr lang="pl-PL" sz="1400" dirty="0" smtClean="0">
                <a:latin typeface="+mn-lt"/>
              </a:rPr>
              <a:t>energii</a:t>
            </a:r>
            <a:endParaRPr lang="pl-PL" sz="1400" dirty="0">
              <a:latin typeface="+mn-lt"/>
            </a:endParaRP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Dopuszczenie </a:t>
            </a:r>
            <a:r>
              <a:rPr lang="pl-PL" sz="1400" dirty="0">
                <a:latin typeface="+mn-lt"/>
              </a:rPr>
              <a:t>realizacji </a:t>
            </a:r>
            <a:r>
              <a:rPr lang="pl-PL" sz="1400" dirty="0" smtClean="0">
                <a:latin typeface="+mn-lt"/>
              </a:rPr>
              <a:t>projektów konkursowych wynikających </a:t>
            </a:r>
            <a:r>
              <a:rPr lang="pl-PL" sz="1400" dirty="0">
                <a:latin typeface="+mn-lt"/>
              </a:rPr>
              <a:t>ze Strategii ZIT </a:t>
            </a:r>
            <a:r>
              <a:rPr lang="pl-PL" sz="1400" dirty="0" smtClean="0">
                <a:latin typeface="+mn-lt"/>
              </a:rPr>
              <a:t>WOF</a:t>
            </a: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Rozszerzenie </a:t>
            </a:r>
            <a:r>
              <a:rPr lang="pl-PL" sz="1400" dirty="0">
                <a:latin typeface="+mn-lt"/>
              </a:rPr>
              <a:t>grupy </a:t>
            </a:r>
            <a:r>
              <a:rPr lang="pl-PL" sz="1400" dirty="0" smtClean="0">
                <a:latin typeface="+mn-lt"/>
              </a:rPr>
              <a:t>beneficjentów o </a:t>
            </a:r>
            <a:r>
              <a:rPr lang="pl-PL" sz="1400" dirty="0">
                <a:latin typeface="+mn-lt"/>
              </a:rPr>
              <a:t>kościoły i związki wyznaniowe oraz osoby prawne kościołów </a:t>
            </a:r>
            <a:r>
              <a:rPr lang="pl-PL" sz="1400" dirty="0" smtClean="0">
                <a:latin typeface="+mn-lt"/>
              </a:rPr>
              <a:t>i związków wyznaniowych</a:t>
            </a:r>
            <a:endParaRPr lang="pl-PL" sz="1400" dirty="0">
              <a:latin typeface="+mn-lt"/>
            </a:endParaRPr>
          </a:p>
          <a:p>
            <a:pPr marL="342900" indent="-342900" algn="ctr">
              <a:buFont typeface="+mj-lt"/>
              <a:buAutoNum type="arabicPeriod"/>
            </a:pPr>
            <a:endParaRPr lang="pl-PL" sz="16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91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016110"/>
            <a:ext cx="874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+mn-lt"/>
              </a:rPr>
              <a:t>OP II - </a:t>
            </a:r>
            <a:r>
              <a:rPr lang="pl-PL" b="1" i="1" dirty="0" smtClean="0">
                <a:latin typeface="+mn-lt"/>
              </a:rPr>
              <a:t>Wzrost </a:t>
            </a:r>
            <a:r>
              <a:rPr lang="pl-PL" b="1" i="1" dirty="0">
                <a:latin typeface="+mn-lt"/>
              </a:rPr>
              <a:t>e-potencjału Mazowsza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087" y="346321"/>
            <a:ext cx="4096769" cy="38696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56032" y="1543507"/>
            <a:ext cx="883676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endParaRPr lang="pl-PL" sz="1600" b="1" u="sng" dirty="0">
              <a:latin typeface="+mn-lt"/>
            </a:endParaRPr>
          </a:p>
          <a:p>
            <a:pPr algn="ctr"/>
            <a:r>
              <a:rPr lang="pl-PL" sz="1600" b="1" u="sng" dirty="0" smtClean="0">
                <a:latin typeface="+mn-lt"/>
              </a:rPr>
              <a:t>Wskaźniki</a:t>
            </a:r>
          </a:p>
          <a:p>
            <a:pPr algn="just">
              <a:lnSpc>
                <a:spcPct val="200000"/>
              </a:lnSpc>
            </a:pPr>
            <a:endParaRPr lang="pl-PL" sz="1600" b="1" u="sng" dirty="0">
              <a:latin typeface="+mn-lt"/>
            </a:endParaRPr>
          </a:p>
          <a:p>
            <a:pPr algn="just">
              <a:lnSpc>
                <a:spcPct val="200000"/>
              </a:lnSpc>
            </a:pPr>
            <a:r>
              <a:rPr lang="pl-PL" sz="1400" dirty="0">
                <a:latin typeface="+mn-lt"/>
              </a:rPr>
              <a:t>Ramy wykonania:</a:t>
            </a: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400" i="1" dirty="0">
                <a:latin typeface="+mn-lt"/>
              </a:rPr>
              <a:t>Liczba usług publicznych udostępnionych on-line o stopniu dojrzałości co najmniej 3</a:t>
            </a:r>
          </a:p>
          <a:p>
            <a:pPr marL="1257300" lvl="2" indent="-342900" algn="just">
              <a:lnSpc>
                <a:spcPct val="200000"/>
              </a:lnSpc>
              <a:buFont typeface="Symbol" panose="05050102010706020507" pitchFamily="18" charset="2"/>
              <a:buChar char="-"/>
            </a:pPr>
            <a:r>
              <a:rPr lang="pl-PL" sz="1400" dirty="0" smtClean="0">
                <a:latin typeface="+mn-lt"/>
              </a:rPr>
              <a:t>Uelastycznienie wskaźnika oraz </a:t>
            </a:r>
            <a:r>
              <a:rPr lang="pl-PL" sz="1400" dirty="0">
                <a:latin typeface="+mn-lt"/>
              </a:rPr>
              <a:t>podniesienie wartości 2018/2023 z uwagi na dużo niższy koszt jednostkowy usług</a:t>
            </a: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+mn-lt"/>
              </a:rPr>
              <a:t>Wskaźnik </a:t>
            </a:r>
            <a:r>
              <a:rPr lang="pl-PL" sz="1400" dirty="0">
                <a:latin typeface="+mn-lt"/>
              </a:rPr>
              <a:t>finansowy </a:t>
            </a:r>
            <a:r>
              <a:rPr lang="pl-PL" sz="1400" dirty="0" smtClean="0">
                <a:latin typeface="+mn-lt"/>
              </a:rPr>
              <a:t>(2018) – </a:t>
            </a:r>
            <a:r>
              <a:rPr lang="pl-PL" sz="1400" i="1" dirty="0">
                <a:latin typeface="+mn-lt"/>
              </a:rPr>
              <a:t>CAŁKOWITA KWOTA CERTYFIKOWANYCH WYDATKÓW KWALIFIKOWALNYCH [EUR</a:t>
            </a:r>
            <a:r>
              <a:rPr lang="pl-PL" sz="1400" i="1" dirty="0" smtClean="0">
                <a:latin typeface="+mn-lt"/>
              </a:rPr>
              <a:t>] (2018):</a:t>
            </a:r>
            <a:endParaRPr lang="pl-PL" sz="1400" i="1" dirty="0">
              <a:latin typeface="+mn-lt"/>
            </a:endParaRPr>
          </a:p>
          <a:p>
            <a:pPr lvl="2" algn="just">
              <a:lnSpc>
                <a:spcPct val="200000"/>
              </a:lnSpc>
            </a:pPr>
            <a:r>
              <a:rPr lang="pl-PL" sz="1400" dirty="0" smtClean="0">
                <a:latin typeface="+mn-lt"/>
              </a:rPr>
              <a:t>- Zwiększenie o </a:t>
            </a:r>
            <a:r>
              <a:rPr lang="pl-PL" sz="1400" dirty="0">
                <a:latin typeface="+mn-lt"/>
              </a:rPr>
              <a:t>ok. </a:t>
            </a:r>
            <a:r>
              <a:rPr lang="pl-PL" sz="1400" dirty="0" smtClean="0">
                <a:latin typeface="+mn-lt"/>
              </a:rPr>
              <a:t>56% </a:t>
            </a:r>
            <a:r>
              <a:rPr lang="pl-PL" sz="1400" dirty="0">
                <a:latin typeface="+mn-lt"/>
              </a:rPr>
              <a:t>z uwagi na zmianę metodologii n+3 oraz na uwarunkowania niezależne od </a:t>
            </a:r>
            <a:r>
              <a:rPr lang="pl-PL" sz="1400" dirty="0" smtClean="0">
                <a:latin typeface="+mn-lt"/>
              </a:rPr>
              <a:t>IZ</a:t>
            </a:r>
          </a:p>
          <a:p>
            <a:pPr lvl="0">
              <a:lnSpc>
                <a:spcPct val="200000"/>
              </a:lnSpc>
            </a:pPr>
            <a:endParaRPr lang="pl-PL" sz="1400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pl-PL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942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1683" y="1048060"/>
            <a:ext cx="8410575" cy="758438"/>
          </a:xfrm>
        </p:spPr>
        <p:txBody>
          <a:bodyPr/>
          <a:lstStyle/>
          <a:p>
            <a:pPr algn="ctr"/>
            <a:r>
              <a:rPr lang="pl-PL" sz="1800" b="1" dirty="0" smtClean="0"/>
              <a:t>OP </a:t>
            </a:r>
            <a:r>
              <a:rPr lang="pl-PL" sz="1800" b="1" dirty="0"/>
              <a:t>III </a:t>
            </a:r>
            <a:r>
              <a:rPr lang="pl-PL" sz="1800" b="1" dirty="0" smtClean="0"/>
              <a:t>- </a:t>
            </a:r>
            <a:r>
              <a:rPr lang="pl-PL" sz="1800" b="1" i="1" dirty="0" smtClean="0"/>
              <a:t>Rozwój </a:t>
            </a:r>
            <a:r>
              <a:rPr lang="pl-PL" sz="1800" b="1" i="1" dirty="0"/>
              <a:t>potencjału innowacyjnego i przedsiębiorczości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7</a:t>
            </a:fld>
            <a:endParaRPr lang="pl-PL" alt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85750" y="2125043"/>
            <a:ext cx="84963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u="sng" dirty="0" smtClean="0">
                <a:latin typeface="+mn-lt"/>
              </a:rPr>
              <a:t>Główne zmiany</a:t>
            </a:r>
          </a:p>
          <a:p>
            <a:pPr algn="just"/>
            <a:endParaRPr lang="pl-PL" sz="1600" dirty="0" smtClean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pl-PL" sz="1400" dirty="0" smtClean="0">
              <a:latin typeface="+mn-lt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l-PL" sz="1400" dirty="0">
                <a:latin typeface="+mn-lt"/>
              </a:rPr>
              <a:t>Dopuszczenie realizacji projektu pozakonkursowego </a:t>
            </a:r>
            <a:r>
              <a:rPr lang="pl-PL" sz="1400" dirty="0" smtClean="0">
                <a:latin typeface="+mn-lt"/>
              </a:rPr>
              <a:t>dot</a:t>
            </a:r>
            <a:r>
              <a:rPr lang="pl-PL" sz="1400" dirty="0">
                <a:latin typeface="+mn-lt"/>
              </a:rPr>
              <a:t>. optymalizacji wykorzystania instrumentów finansowych oraz wsparcie przy ich </a:t>
            </a:r>
            <a:r>
              <a:rPr lang="pl-PL" sz="1400" dirty="0" smtClean="0">
                <a:latin typeface="+mn-lt"/>
              </a:rPr>
              <a:t>dystrybucji</a:t>
            </a:r>
            <a:endParaRPr lang="pl-PL" sz="1400" dirty="0">
              <a:latin typeface="+mn-lt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Usuniecie </a:t>
            </a:r>
            <a:r>
              <a:rPr lang="pl-PL" sz="1400" dirty="0">
                <a:latin typeface="+mn-lt"/>
              </a:rPr>
              <a:t>zapisów </a:t>
            </a:r>
            <a:r>
              <a:rPr lang="pl-PL" sz="1400" dirty="0" smtClean="0">
                <a:latin typeface="+mn-lt"/>
              </a:rPr>
              <a:t>dopuszczających realizację </a:t>
            </a:r>
            <a:r>
              <a:rPr lang="pl-PL" sz="1400" dirty="0">
                <a:latin typeface="+mn-lt"/>
              </a:rPr>
              <a:t>projektu pozakonkursowego przez ZIT </a:t>
            </a:r>
            <a:r>
              <a:rPr lang="pl-PL" sz="1400" dirty="0" smtClean="0">
                <a:latin typeface="+mn-lt"/>
              </a:rPr>
              <a:t>WOF dot. internacjonalizacji</a:t>
            </a:r>
            <a:endParaRPr lang="pl-PL" sz="1400" dirty="0">
              <a:latin typeface="+mn-lt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l-PL" sz="1400" dirty="0">
                <a:latin typeface="+mn-lt"/>
              </a:rPr>
              <a:t>Dopuszczenie realizacji projektu pozakonkursowego </a:t>
            </a:r>
            <a:r>
              <a:rPr lang="pl-PL" sz="1400" dirty="0" smtClean="0">
                <a:latin typeface="+mn-lt"/>
              </a:rPr>
              <a:t>dot</a:t>
            </a:r>
            <a:r>
              <a:rPr lang="pl-PL" sz="1400" dirty="0">
                <a:latin typeface="+mn-lt"/>
              </a:rPr>
              <a:t>. promocji gospodarki Mazowsza w oparciu o wiodące branże w województwie </a:t>
            </a:r>
            <a:r>
              <a:rPr lang="pl-PL" sz="1400" dirty="0" smtClean="0">
                <a:latin typeface="+mn-lt"/>
              </a:rPr>
              <a:t>mazowieckim</a:t>
            </a:r>
            <a:endParaRPr lang="pl-PL" sz="1400" dirty="0">
              <a:latin typeface="+mn-lt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l-PL" sz="1400" dirty="0" smtClean="0">
                <a:latin typeface="+mn-lt"/>
              </a:rPr>
              <a:t>Dopuszczenie </a:t>
            </a:r>
            <a:r>
              <a:rPr lang="pl-PL" sz="1400" dirty="0">
                <a:latin typeface="+mn-lt"/>
              </a:rPr>
              <a:t>możliwości finansowania projektów zgodnych z celami interwencji, które posiadają certyfikat </a:t>
            </a:r>
            <a:r>
              <a:rPr lang="pl-PL" sz="1400" dirty="0" err="1">
                <a:latin typeface="+mn-lt"/>
              </a:rPr>
              <a:t>Seal</a:t>
            </a:r>
            <a:r>
              <a:rPr lang="pl-PL" sz="1400" dirty="0">
                <a:latin typeface="+mn-lt"/>
              </a:rPr>
              <a:t> of </a:t>
            </a:r>
            <a:r>
              <a:rPr lang="pl-PL" sz="1400" dirty="0" smtClean="0">
                <a:latin typeface="+mn-lt"/>
              </a:rPr>
              <a:t>Excellence</a:t>
            </a:r>
            <a:endParaRPr lang="pl-PL" sz="1400" dirty="0">
              <a:latin typeface="+mn-lt"/>
            </a:endParaRPr>
          </a:p>
          <a:p>
            <a:pPr algn="just">
              <a:lnSpc>
                <a:spcPct val="150000"/>
              </a:lnSpc>
            </a:pPr>
            <a:endParaRPr lang="pl-PL" sz="1400" b="1" u="sng" dirty="0">
              <a:latin typeface="+mn-lt"/>
            </a:endParaRPr>
          </a:p>
          <a:p>
            <a:pPr algn="just">
              <a:lnSpc>
                <a:spcPct val="150000"/>
              </a:lnSpc>
            </a:pPr>
            <a:endParaRPr lang="pl-PL" sz="1400" b="1" u="sng" dirty="0">
              <a:latin typeface="+mn-lt"/>
            </a:endParaRPr>
          </a:p>
          <a:p>
            <a:pPr algn="ctr"/>
            <a:endParaRPr lang="pl-PL" sz="1600" b="1" u="sng" dirty="0" smtClean="0">
              <a:latin typeface="+mn-lt"/>
            </a:endParaRPr>
          </a:p>
          <a:p>
            <a:pPr algn="ctr"/>
            <a:endParaRPr lang="pl-PL" sz="16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15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1683" y="1048060"/>
            <a:ext cx="8410575" cy="758438"/>
          </a:xfrm>
        </p:spPr>
        <p:txBody>
          <a:bodyPr/>
          <a:lstStyle/>
          <a:p>
            <a:pPr algn="ctr"/>
            <a:r>
              <a:rPr lang="pl-PL" sz="1800" b="1" dirty="0" smtClean="0"/>
              <a:t>OP </a:t>
            </a:r>
            <a:r>
              <a:rPr lang="pl-PL" sz="1800" b="1" dirty="0"/>
              <a:t>III </a:t>
            </a:r>
            <a:r>
              <a:rPr lang="pl-PL" sz="1800" b="1" dirty="0" smtClean="0"/>
              <a:t>- </a:t>
            </a:r>
            <a:r>
              <a:rPr lang="pl-PL" sz="1800" b="1" i="1" dirty="0" smtClean="0"/>
              <a:t>Rozwój </a:t>
            </a:r>
            <a:r>
              <a:rPr lang="pl-PL" sz="1800" b="1" i="1" dirty="0"/>
              <a:t>potencjału innowacyjnego i przedsiębiorczości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8</a:t>
            </a:fld>
            <a:endParaRPr lang="pl-PL" alt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23850" y="2028825"/>
            <a:ext cx="84772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u="sng" dirty="0" smtClean="0">
                <a:latin typeface="+mj-lt"/>
              </a:rPr>
              <a:t>Realokacja</a:t>
            </a:r>
          </a:p>
          <a:p>
            <a:pPr algn="just">
              <a:lnSpc>
                <a:spcPct val="200000"/>
              </a:lnSpc>
            </a:pPr>
            <a:endParaRPr lang="pl-PL" sz="1400" dirty="0">
              <a:latin typeface="+mj-lt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l-PL" sz="1400" dirty="0">
                <a:latin typeface="+mj-lt"/>
              </a:rPr>
              <a:t>Przesunięcie środków z typu projektu: </a:t>
            </a:r>
            <a:r>
              <a:rPr lang="pl-PL" sz="1400" i="1" dirty="0">
                <a:latin typeface="+mj-lt"/>
              </a:rPr>
              <a:t>Uporządkowanie  i przygotowanie terenów inwestycyjnych </a:t>
            </a:r>
            <a:r>
              <a:rPr lang="pl-PL" sz="1400" dirty="0">
                <a:latin typeface="+mj-lt"/>
              </a:rPr>
              <a:t>do działań wspierających energetykę (17 000 000  EUR</a:t>
            </a:r>
            <a:r>
              <a:rPr lang="pl-PL" sz="1400" dirty="0" smtClean="0">
                <a:latin typeface="+mj-lt"/>
              </a:rPr>
              <a:t>)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l-PL" sz="1400" dirty="0">
              <a:latin typeface="+mj-lt"/>
            </a:endParaRPr>
          </a:p>
          <a:p>
            <a:pPr algn="just">
              <a:lnSpc>
                <a:spcPct val="200000"/>
              </a:lnSpc>
            </a:pPr>
            <a:r>
              <a:rPr lang="pl-PL" sz="1400" u="sng" dirty="0" smtClean="0">
                <a:latin typeface="+mj-lt"/>
              </a:rPr>
              <a:t>W ramach ZIT: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eriod" startAt="2"/>
            </a:pPr>
            <a:r>
              <a:rPr lang="pl-PL" sz="1400" dirty="0" smtClean="0">
                <a:latin typeface="+mj-lt"/>
              </a:rPr>
              <a:t>Przesunięcie środków z typu </a:t>
            </a:r>
            <a:r>
              <a:rPr lang="pl-PL" sz="1400" dirty="0">
                <a:latin typeface="+mj-lt"/>
              </a:rPr>
              <a:t>projektu: </a:t>
            </a:r>
            <a:r>
              <a:rPr lang="pl-PL" sz="1400" i="1" dirty="0">
                <a:latin typeface="+mj-lt"/>
              </a:rPr>
              <a:t>Uporządkowanie  i przygotowanie terenów inwestycyjnych</a:t>
            </a:r>
            <a:r>
              <a:rPr lang="pl-PL" sz="1400" dirty="0">
                <a:latin typeface="+mj-lt"/>
              </a:rPr>
              <a:t> do działań wspierających P&amp;R i ścieżki rowerowe (11 346 155  EUR</a:t>
            </a:r>
            <a:r>
              <a:rPr lang="pl-PL" sz="1400" dirty="0" smtClean="0">
                <a:latin typeface="+mj-lt"/>
              </a:rPr>
              <a:t>)</a:t>
            </a:r>
            <a:endParaRPr lang="pl-PL" sz="1400" dirty="0">
              <a:latin typeface="+mj-lt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 startAt="2"/>
            </a:pPr>
            <a:r>
              <a:rPr lang="pl-PL" sz="1400" dirty="0" smtClean="0">
                <a:latin typeface="+mj-lt"/>
              </a:rPr>
              <a:t>Przesunięcie środków </a:t>
            </a:r>
            <a:r>
              <a:rPr lang="pl-PL" sz="1400" dirty="0">
                <a:latin typeface="+mj-lt"/>
              </a:rPr>
              <a:t>z typu </a:t>
            </a:r>
            <a:r>
              <a:rPr lang="pl-PL" sz="1400" dirty="0" smtClean="0">
                <a:latin typeface="+mj-lt"/>
              </a:rPr>
              <a:t>projektu: Internacjonalizacja do </a:t>
            </a:r>
            <a:r>
              <a:rPr lang="pl-PL" sz="1400" dirty="0">
                <a:latin typeface="+mj-lt"/>
              </a:rPr>
              <a:t>działań wspierających P&amp;R i ścieżki </a:t>
            </a:r>
            <a:r>
              <a:rPr lang="pl-PL" sz="1400" dirty="0" smtClean="0">
                <a:latin typeface="+mj-lt"/>
              </a:rPr>
              <a:t>rowerowe </a:t>
            </a:r>
            <a:br>
              <a:rPr lang="pl-PL" sz="1400" dirty="0" smtClean="0">
                <a:latin typeface="+mj-lt"/>
              </a:rPr>
            </a:br>
            <a:r>
              <a:rPr lang="pl-PL" sz="1400" dirty="0" smtClean="0">
                <a:latin typeface="+mj-lt"/>
              </a:rPr>
              <a:t>(5 680 606 EUR)</a:t>
            </a:r>
          </a:p>
          <a:p>
            <a:pPr algn="just">
              <a:lnSpc>
                <a:spcPct val="200000"/>
              </a:lnSpc>
            </a:pPr>
            <a:endParaRPr lang="pl-PL" sz="1400" dirty="0">
              <a:latin typeface="+mj-lt"/>
            </a:endParaRPr>
          </a:p>
          <a:p>
            <a:pPr algn="just"/>
            <a:endParaRPr lang="pl-PL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028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1683" y="1048060"/>
            <a:ext cx="8410575" cy="758438"/>
          </a:xfrm>
        </p:spPr>
        <p:txBody>
          <a:bodyPr/>
          <a:lstStyle/>
          <a:p>
            <a:pPr algn="ctr"/>
            <a:r>
              <a:rPr lang="pl-PL" sz="1800" b="1" dirty="0" smtClean="0"/>
              <a:t>OP </a:t>
            </a:r>
            <a:r>
              <a:rPr lang="pl-PL" sz="1800" b="1" dirty="0"/>
              <a:t>III </a:t>
            </a:r>
            <a:r>
              <a:rPr lang="pl-PL" sz="1800" b="1" dirty="0" smtClean="0"/>
              <a:t>- </a:t>
            </a:r>
            <a:r>
              <a:rPr lang="pl-PL" sz="1800" b="1" i="1" dirty="0" smtClean="0"/>
              <a:t>Rozwój </a:t>
            </a:r>
            <a:r>
              <a:rPr lang="pl-PL" sz="1800" b="1" i="1" dirty="0"/>
              <a:t>potencjału innowacyjnego i przedsiębiorczości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9</a:t>
            </a:fld>
            <a:endParaRPr lang="pl-PL" alt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41402" y="1806498"/>
            <a:ext cx="878408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600" b="1" u="sng" dirty="0" smtClean="0">
              <a:latin typeface="+mn-lt"/>
            </a:endParaRPr>
          </a:p>
          <a:p>
            <a:pPr algn="ctr">
              <a:lnSpc>
                <a:spcPct val="200000"/>
              </a:lnSpc>
            </a:pPr>
            <a:r>
              <a:rPr lang="pl-PL" sz="1600" b="1" u="sng" dirty="0" smtClean="0">
                <a:latin typeface="+mn-lt"/>
              </a:rPr>
              <a:t>Wskaźniki</a:t>
            </a:r>
          </a:p>
          <a:p>
            <a:pPr algn="just">
              <a:lnSpc>
                <a:spcPct val="200000"/>
              </a:lnSpc>
            </a:pPr>
            <a:endParaRPr lang="pl-PL" sz="1400" dirty="0" smtClean="0">
              <a:latin typeface="+mn-lt"/>
            </a:endParaRPr>
          </a:p>
          <a:p>
            <a:pPr algn="just">
              <a:lnSpc>
                <a:spcPct val="200000"/>
              </a:lnSpc>
            </a:pPr>
            <a:r>
              <a:rPr lang="pl-PL" sz="1400" dirty="0" smtClean="0">
                <a:latin typeface="+mn-lt"/>
              </a:rPr>
              <a:t>Ramy </a:t>
            </a:r>
            <a:r>
              <a:rPr lang="pl-PL" sz="1400" dirty="0">
                <a:latin typeface="+mn-lt"/>
              </a:rPr>
              <a:t>wykonania:</a:t>
            </a: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400" i="1" dirty="0">
                <a:latin typeface="+mn-lt"/>
              </a:rPr>
              <a:t>Liczba przedsiębiorstw otrzymujących </a:t>
            </a:r>
            <a:r>
              <a:rPr lang="pl-PL" sz="1400" i="1" dirty="0" smtClean="0">
                <a:latin typeface="+mn-lt"/>
              </a:rPr>
              <a:t>wsparcie (2018)</a:t>
            </a:r>
            <a:r>
              <a:rPr lang="pl-PL" sz="1400" dirty="0" smtClean="0">
                <a:latin typeface="+mn-lt"/>
              </a:rPr>
              <a:t>:</a:t>
            </a:r>
            <a:endParaRPr lang="pl-PL" sz="1400" dirty="0">
              <a:latin typeface="+mn-lt"/>
            </a:endParaRPr>
          </a:p>
          <a:p>
            <a:pPr lvl="1" algn="just">
              <a:lnSpc>
                <a:spcPct val="200000"/>
              </a:lnSpc>
            </a:pPr>
            <a:r>
              <a:rPr lang="pl-PL" sz="1400" dirty="0">
                <a:latin typeface="+mn-lt"/>
              </a:rPr>
              <a:t>	- zmniejszenie </a:t>
            </a:r>
            <a:r>
              <a:rPr lang="pl-PL" sz="1400" dirty="0" smtClean="0">
                <a:latin typeface="+mn-lt"/>
              </a:rPr>
              <a:t>o ok</a:t>
            </a:r>
            <a:r>
              <a:rPr lang="pl-PL" sz="1400" dirty="0">
                <a:latin typeface="+mn-lt"/>
              </a:rPr>
              <a:t>. </a:t>
            </a:r>
            <a:r>
              <a:rPr lang="pl-PL" sz="1400" dirty="0" smtClean="0">
                <a:latin typeface="+mn-lt"/>
              </a:rPr>
              <a:t>64%  </a:t>
            </a:r>
            <a:r>
              <a:rPr lang="pl-PL" sz="1400" dirty="0">
                <a:latin typeface="+mn-lt"/>
              </a:rPr>
              <a:t>z uwagi na przesunięcie części środków </a:t>
            </a:r>
            <a:r>
              <a:rPr lang="pl-PL" sz="1400" dirty="0" smtClean="0">
                <a:latin typeface="+mn-lt"/>
              </a:rPr>
              <a:t>oraz </a:t>
            </a:r>
            <a:r>
              <a:rPr lang="pl-PL" sz="1400" dirty="0">
                <a:latin typeface="+mn-lt"/>
              </a:rPr>
              <a:t>uwarunkowania niezależne od </a:t>
            </a:r>
            <a:r>
              <a:rPr lang="pl-PL" sz="1400" dirty="0" smtClean="0">
                <a:latin typeface="+mn-lt"/>
              </a:rPr>
              <a:t>IZ</a:t>
            </a:r>
            <a:endParaRPr lang="pl-PL" sz="1400" dirty="0">
              <a:latin typeface="+mn-lt"/>
            </a:endParaRP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+mn-lt"/>
              </a:rPr>
              <a:t>Wskaźnik finansowy – </a:t>
            </a:r>
            <a:r>
              <a:rPr lang="pl-PL" sz="1400" i="1" dirty="0">
                <a:latin typeface="+mn-lt"/>
              </a:rPr>
              <a:t>CAŁKOWITA KWOTA CERTYFIKOWANYCH WYDATKÓW KWALIFIKOWALNYCH [EUR</a:t>
            </a:r>
            <a:r>
              <a:rPr lang="pl-PL" sz="1400" i="1" dirty="0" smtClean="0">
                <a:latin typeface="+mn-lt"/>
              </a:rPr>
              <a:t>] (2018):</a:t>
            </a:r>
            <a:endParaRPr lang="pl-PL" sz="1400" i="1" dirty="0">
              <a:latin typeface="+mn-lt"/>
            </a:endParaRPr>
          </a:p>
          <a:p>
            <a:pPr lvl="2" algn="just">
              <a:lnSpc>
                <a:spcPct val="200000"/>
              </a:lnSpc>
            </a:pPr>
            <a:r>
              <a:rPr lang="pl-PL" sz="1400" dirty="0">
                <a:latin typeface="+mn-lt"/>
              </a:rPr>
              <a:t>- Zmniejszenie o ok. </a:t>
            </a:r>
            <a:r>
              <a:rPr lang="pl-PL" sz="1400" dirty="0" smtClean="0">
                <a:latin typeface="+mn-lt"/>
              </a:rPr>
              <a:t>30% </a:t>
            </a:r>
            <a:r>
              <a:rPr lang="pl-PL" sz="1400" dirty="0">
                <a:latin typeface="+mn-lt"/>
              </a:rPr>
              <a:t>z uwagi na zmianę metodologii n+3 oraz </a:t>
            </a:r>
            <a:r>
              <a:rPr lang="pl-PL" sz="1400" dirty="0" smtClean="0">
                <a:latin typeface="+mn-lt"/>
              </a:rPr>
              <a:t>realokacje</a:t>
            </a:r>
            <a:endParaRPr lang="pl-PL" sz="1400" dirty="0">
              <a:latin typeface="+mn-lt"/>
            </a:endParaRPr>
          </a:p>
          <a:p>
            <a:endParaRPr lang="pl-PL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88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9231</TotalTime>
  <Words>1644</Words>
  <Application>Microsoft Office PowerPoint</Application>
  <PresentationFormat>Pokaz na ekranie (4:3)</PresentationFormat>
  <Paragraphs>295</Paragraphs>
  <Slides>32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8" baseType="lpstr">
      <vt:lpstr>Arial</vt:lpstr>
      <vt:lpstr>Calibri</vt:lpstr>
      <vt:lpstr>Symbol</vt:lpstr>
      <vt:lpstr>Times New Roman</vt:lpstr>
      <vt:lpstr>Wingdings 3</vt:lpstr>
      <vt:lpstr>Programy Regionalne</vt:lpstr>
      <vt:lpstr>Regionalny Program Operacyjny Województwa Mazowieckiego na lata 2014-2020</vt:lpstr>
      <vt:lpstr>OP I - Wykorzystanie działalności badawczo-rozwojowej w gospodarce</vt:lpstr>
      <vt:lpstr>OP I - Wykorzystanie działalności badawczo-rozwojowej w gospodarce</vt:lpstr>
      <vt:lpstr>OP I - Wykorzystanie działalności badawczo-rozwojowej w gospodarce</vt:lpstr>
      <vt:lpstr>Prezentacja programu PowerPoint</vt:lpstr>
      <vt:lpstr>Prezentacja programu PowerPoint</vt:lpstr>
      <vt:lpstr>OP III - Rozwój potencjału innowacyjnego i przedsiębiorczości </vt:lpstr>
      <vt:lpstr>OP III - Rozwój potencjału innowacyjnego i przedsiębiorczości </vt:lpstr>
      <vt:lpstr>OP III - Rozwój potencjału innowacyjnego i przedsiębiorczości </vt:lpstr>
      <vt:lpstr>OP IV - Przejście na gospodarkę niskoemisyjną</vt:lpstr>
      <vt:lpstr>OP IV - Przejście na gospodarkę niskoemisyjną</vt:lpstr>
      <vt:lpstr>OP IV - Przejście na gospodarkę niskoemisyjną</vt:lpstr>
      <vt:lpstr>OP V - Gospodarka przyjazna środowisku </vt:lpstr>
      <vt:lpstr>OP V - Gospodarka przyjazna środowisku </vt:lpstr>
      <vt:lpstr>OP V - Gospodarka przyjazna środowisku </vt:lpstr>
      <vt:lpstr>OP VI - Jakość życia</vt:lpstr>
      <vt:lpstr>OP VI - Jakość życia</vt:lpstr>
      <vt:lpstr>OP VI - Jakość życia</vt:lpstr>
      <vt:lpstr>OP VII - Rozwój regionalnego systemu transportowego</vt:lpstr>
      <vt:lpstr>OP VII - Rozwój regionalnego systemu transportowego</vt:lpstr>
      <vt:lpstr>OP VII - Rozwój regionalnego systemu transportowego</vt:lpstr>
      <vt:lpstr>OP VIII -  Rozwój rynku pracy</vt:lpstr>
      <vt:lpstr>OP VIII -  Rozwój rynku pracy</vt:lpstr>
      <vt:lpstr>OP VIII -  Rozwój rynku pracy</vt:lpstr>
      <vt:lpstr>OP IX - Wspieranie włączenia społecznego  i walka z ubóstwem </vt:lpstr>
      <vt:lpstr>OP IX - Wspieranie włączenia społecznego  i walka z ubóstwem </vt:lpstr>
      <vt:lpstr>OP IX - Wspieranie włączenia społecznego  i walka z ubóstwem </vt:lpstr>
      <vt:lpstr>OP X - Edukacja dla rozwoju regionu</vt:lpstr>
      <vt:lpstr>OP X - Edukacja dla rozwoju regionu</vt:lpstr>
      <vt:lpstr>OP X - Edukacja dla rozwoju regionu</vt:lpstr>
      <vt:lpstr>PROCES RENEGOCJACJI ZMIAN RPO WM 2014-2020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Siedliska Dorota</cp:lastModifiedBy>
  <cp:revision>969</cp:revision>
  <cp:lastPrinted>2018-03-12T13:07:43Z</cp:lastPrinted>
  <dcterms:created xsi:type="dcterms:W3CDTF">2015-04-20T12:46:14Z</dcterms:created>
  <dcterms:modified xsi:type="dcterms:W3CDTF">2018-05-09T06:49:40Z</dcterms:modified>
</cp:coreProperties>
</file>