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2"/>
  </p:notesMasterIdLst>
  <p:handoutMasterIdLst>
    <p:handoutMasterId r:id="rId13"/>
  </p:handoutMasterIdLst>
  <p:sldIdLst>
    <p:sldId id="258" r:id="rId2"/>
    <p:sldId id="382" r:id="rId3"/>
    <p:sldId id="384" r:id="rId4"/>
    <p:sldId id="442" r:id="rId5"/>
    <p:sldId id="443" r:id="rId6"/>
    <p:sldId id="444" r:id="rId7"/>
    <p:sldId id="446" r:id="rId8"/>
    <p:sldId id="447" r:id="rId9"/>
    <p:sldId id="448" r:id="rId10"/>
    <p:sldId id="324" r:id="rId11"/>
  </p:sldIdLst>
  <p:sldSz cx="9144000" cy="6858000" type="screen4x3"/>
  <p:notesSz cx="6797675" cy="9928225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87208" autoAdjust="0"/>
  </p:normalViewPr>
  <p:slideViewPr>
    <p:cSldViewPr snapToGrid="0">
      <p:cViewPr varScale="1">
        <p:scale>
          <a:sx n="95" d="100"/>
          <a:sy n="95" d="100"/>
        </p:scale>
        <p:origin x="44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C123F-3768-4046-ADCB-E993A0919F3F}" type="datetimeFigureOut">
              <a:rPr lang="pl-PL" smtClean="0"/>
              <a:t>2018-05-07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2167C-7E77-430F-BDD9-575A2C32B4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569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2018-05-07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5629"/>
            <a:ext cx="5438775" cy="4467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9145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4188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kryteriów wyboru finansowanych operacji dla poszczególnych działań w ramach Regionalnego Programu Operacyjnego Województwa Mazowieckiego na lata 2014 - 2020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28725" y="5600700"/>
            <a:ext cx="665956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/>
            </a:r>
            <a:br>
              <a:rPr lang="pl-PL" dirty="0" smtClean="0">
                <a:latin typeface="+mj-lt"/>
              </a:rPr>
            </a:br>
            <a:r>
              <a:rPr lang="pl-PL" dirty="0" smtClean="0">
                <a:latin typeface="+mj-lt"/>
              </a:rPr>
              <a:t>10 maja 2018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25425" y="2025650"/>
            <a:ext cx="8545513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3600" dirty="0">
                <a:latin typeface="+mn-lt"/>
              </a:rPr>
              <a:t>Kryteria szczegółowe wyboru projektów konkursowych </a:t>
            </a:r>
            <a:r>
              <a:rPr lang="pl-PL" sz="3600" dirty="0" smtClean="0">
                <a:latin typeface="+mn-lt"/>
              </a:rPr>
              <a:t>w </a:t>
            </a:r>
            <a:r>
              <a:rPr lang="pl-PL" sz="3600" dirty="0">
                <a:latin typeface="+mn-lt"/>
              </a:rPr>
              <a:t>ramach Regionalnego Programu Operacyjnego Województwa Mazowieckiego na lata 2014 – 2020 </a:t>
            </a:r>
            <a:r>
              <a:rPr lang="pl-PL" sz="3600" dirty="0" smtClean="0">
                <a:latin typeface="+mn-lt"/>
              </a:rPr>
              <a:t/>
            </a:r>
            <a:br>
              <a:rPr lang="pl-PL" sz="3600" dirty="0" smtClean="0">
                <a:latin typeface="+mn-lt"/>
              </a:rPr>
            </a:br>
            <a:r>
              <a:rPr lang="pl-PL" sz="3600" dirty="0" smtClean="0">
                <a:latin typeface="+mn-lt"/>
              </a:rPr>
              <a:t>ze </a:t>
            </a:r>
            <a:r>
              <a:rPr lang="pl-PL" sz="3600" dirty="0">
                <a:latin typeface="+mn-lt"/>
              </a:rPr>
              <a:t>środków </a:t>
            </a:r>
            <a:r>
              <a:rPr lang="pl-PL" sz="3600" dirty="0" smtClean="0">
                <a:latin typeface="+mn-lt"/>
              </a:rPr>
              <a:t>EFRR</a:t>
            </a:r>
          </a:p>
          <a:p>
            <a:pPr algn="ctr" eaLnBrk="0" hangingPunct="0">
              <a:defRPr/>
            </a:pPr>
            <a:r>
              <a:rPr lang="pl-PL" sz="3600" dirty="0" smtClean="0">
                <a:latin typeface="+mn-lt"/>
              </a:rPr>
              <a:t>Działanie </a:t>
            </a:r>
            <a:r>
              <a:rPr lang="pl-PL" sz="3600" dirty="0" smtClean="0">
                <a:latin typeface="+mn-lt"/>
              </a:rPr>
              <a:t>7.2</a:t>
            </a:r>
            <a:endParaRPr lang="pl-PL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88487" y="2561678"/>
            <a:ext cx="8545513" cy="14674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pl-PL" sz="2800" b="1" dirty="0"/>
              <a:t>D</a:t>
            </a:r>
            <a:r>
              <a:rPr lang="pl-PL" sz="2800" b="1" dirty="0" smtClean="0"/>
              <a:t>ziałanie </a:t>
            </a:r>
            <a:r>
              <a:rPr lang="pl-PL" sz="2800" b="1" dirty="0" smtClean="0"/>
              <a:t>7.2</a:t>
            </a:r>
            <a:endParaRPr lang="pl-PL" sz="2800" b="1" dirty="0"/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pl-PL" sz="2400" b="1" spc="50" dirty="0">
                <a:ea typeface="Calibri" panose="020F0502020204030204" pitchFamily="34" charset="0"/>
                <a:cs typeface="Times New Roman" panose="02020603050405020304" pitchFamily="18" charset="0"/>
              </a:rPr>
              <a:t>typ projektu: „Budowa, modernizacja, rehabilitacja i rewitalizacja linii kolejowych o znaczeniu regionalnym” 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82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357230"/>
              </p:ext>
            </p:extLst>
          </p:nvPr>
        </p:nvGraphicFramePr>
        <p:xfrm>
          <a:off x="77724" y="1486644"/>
          <a:ext cx="8971223" cy="3849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59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624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52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6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46621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Ocena kryterium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08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Ujęcie inwestycji w dokumencie strategicznym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ramach kryterium ocenie podlegać będzie czy projekt został ujęty w Kontrakcie Terytorialnym lub Planie wykonawczym do Strategii Rozwoju Województwa Mazowieckiego do roku 2030 w obszarze Przestrzeń i Transport. 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9535" marR="895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14191"/>
            <a:ext cx="2074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DOSTĘPU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76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725933"/>
              </p:ext>
            </p:extLst>
          </p:nvPr>
        </p:nvGraphicFramePr>
        <p:xfrm>
          <a:off x="77724" y="1486643"/>
          <a:ext cx="8971223" cy="4954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59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624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52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6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8319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Ocena kryterium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71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Identyfikacja projektu pozakonkursowego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ramach kryterium ocenie podlegać będzie czy proces identyfikacji projektu został zakończony poprzez wprowadzenie projektu do Wykazu Projektów Pozakonkursowych EFRR RPO WM 2014 – 2020 (przyjętym uchwałą Zarządu Województwa Mazowieckiego).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algn="ctr"/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14191"/>
            <a:ext cx="2074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DOSTĘPU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03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498453"/>
              </p:ext>
            </p:extLst>
          </p:nvPr>
        </p:nvGraphicFramePr>
        <p:xfrm>
          <a:off x="77724" y="1486643"/>
          <a:ext cx="8971223" cy="4954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59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624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52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6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8319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Ocena kryterium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71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Integracja z innymi środkami transportu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 ramach kryterium ocenie podlegać będzie czy istnieje powiązanie projektu z innymi gałęziami transportu, np. lotniskami, dworcami, węzłami przesiadkowymi.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algn="ctr"/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14191"/>
            <a:ext cx="2074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DOSTĘPU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99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315545"/>
              </p:ext>
            </p:extLst>
          </p:nvPr>
        </p:nvGraphicFramePr>
        <p:xfrm>
          <a:off x="77724" y="1486643"/>
          <a:ext cx="8971223" cy="4954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59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624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52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6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8319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Ocena kryterium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71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Wpływ na środowisko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 ramach kryterium ocenie podlegać będzie zastosowana w projekcie technologia w kontekście wpływu na ochronę środowiska. W ramach projektu powinny zostać zastosowane rozwiązania i technologie, które w sposób najbardziej efektywny (skuteczny) przyczyniają się do zmniejszenia uciążliwości transportu publicznego dla środowiska.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algn="ctr"/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14191"/>
            <a:ext cx="2074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DOSTĘPU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61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794859"/>
              </p:ext>
            </p:extLst>
          </p:nvPr>
        </p:nvGraphicFramePr>
        <p:xfrm>
          <a:off x="77724" y="1486643"/>
          <a:ext cx="8971223" cy="4954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59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624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52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6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8319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Ocena kryterium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71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Poprawa bezpieczeństwa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Ocena projektu pod kątem poprawy parametrów wpływających na bezpieczeństwo. 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Weryfikacji będzie podlegać, czy w projekcie przewiduje się: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poprawę stanu technicznego nawierzchni i rozjazdów 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oraz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instalację nowych lub przebudowę istniejących urządzeń z zakresu automatyki i  </a:t>
                      </a:r>
                      <a:r>
                        <a:rPr lang="pl-PL" sz="1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telematyki</a:t>
                      </a:r>
                      <a:r>
                        <a:rPr lang="pl-PL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w tym urządzeń sygnalizacji przejazdowej na przejazdach kolejowych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lub 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podniesienie kategorii przejazdów kolejowych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lub 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likwidację przejazdów kolejowych na rzecz skrzyżowań bezkolizyjnych.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algn="ctr"/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14191"/>
            <a:ext cx="2074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DOSTĘPU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54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655107"/>
              </p:ext>
            </p:extLst>
          </p:nvPr>
        </p:nvGraphicFramePr>
        <p:xfrm>
          <a:off x="77724" y="1486643"/>
          <a:ext cx="8971223" cy="5053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59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624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52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6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8319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Ocena kryterium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71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Eliminacja „wąskich gardeł”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Ocena projektu pod kątem poprawy parametrów technicznych linii kolejowej. 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Weryfikacji będzie podlegać to, czy w projekcie przewiduje się: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modernizację systemów SRK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oraz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zwiększenie prędkości maksymalnej na linii kolejowej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lub 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likwidację punktowych lub odcinkowych o ograniczeń prędkości na odcinku linii kolejowej, na którym w ramach projektu prowadzone będą prace 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lub 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podniesienie dopuszczalnego nacisku do 221 </a:t>
                      </a:r>
                      <a:r>
                        <a:rPr lang="pl-PL" sz="10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kN</a:t>
                      </a: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na oś 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lub 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usunięcie technicznych przyczyn punktowego lub odcinkowego zmniejszenia dopuszczalnego nacisku na odcinku linii kolejowej, na którym w ramach projektu prowadzone będą prace.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algn="ctr"/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14191"/>
            <a:ext cx="2074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DOSTĘPU</a:t>
            </a:r>
            <a:endParaRPr lang="pl-PL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88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4496</TotalTime>
  <Words>453</Words>
  <Application>Microsoft Office PowerPoint</Application>
  <PresentationFormat>Pokaz na ekranie (4:3)</PresentationFormat>
  <Paragraphs>102</Paragraphs>
  <Slides>10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</vt:lpstr>
      <vt:lpstr>Calibri</vt:lpstr>
      <vt:lpstr>Symbol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Dulęba Michał</cp:lastModifiedBy>
  <cp:revision>654</cp:revision>
  <cp:lastPrinted>2017-06-09T06:00:23Z</cp:lastPrinted>
  <dcterms:created xsi:type="dcterms:W3CDTF">2015-04-20T12:46:14Z</dcterms:created>
  <dcterms:modified xsi:type="dcterms:W3CDTF">2018-05-07T12:12:02Z</dcterms:modified>
</cp:coreProperties>
</file>