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handoutMasterIdLst>
    <p:handoutMasterId r:id="rId21"/>
  </p:handoutMasterIdLst>
  <p:sldIdLst>
    <p:sldId id="257" r:id="rId2"/>
    <p:sldId id="259" r:id="rId3"/>
    <p:sldId id="278" r:id="rId4"/>
    <p:sldId id="260" r:id="rId5"/>
    <p:sldId id="279" r:id="rId6"/>
    <p:sldId id="266" r:id="rId7"/>
    <p:sldId id="280" r:id="rId8"/>
    <p:sldId id="275" r:id="rId9"/>
    <p:sldId id="269" r:id="rId10"/>
    <p:sldId id="270" r:id="rId11"/>
    <p:sldId id="271" r:id="rId12"/>
    <p:sldId id="281" r:id="rId13"/>
    <p:sldId id="272" r:id="rId14"/>
    <p:sldId id="282" r:id="rId15"/>
    <p:sldId id="283" r:id="rId16"/>
    <p:sldId id="284" r:id="rId17"/>
    <p:sldId id="276" r:id="rId18"/>
    <p:sldId id="277" r:id="rId19"/>
    <p:sldId id="263" r:id="rId20"/>
  </p:sldIdLst>
  <p:sldSz cx="9144000" cy="6858000" type="screen4x3"/>
  <p:notesSz cx="6794500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100" d="100"/>
          <a:sy n="100" d="100"/>
        </p:scale>
        <p:origin x="-33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F7740-E576-4405-9A8F-08A1555B20B7}" type="datetimeFigureOut">
              <a:rPr lang="pl-PL" smtClean="0"/>
              <a:pPr/>
              <a:t>2018-03-12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1CD1-4B94-4430-9125-FFA27E6E94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6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09625" y="5290018"/>
            <a:ext cx="7886700" cy="420219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Projekty edukacyjne na terenie subregionu ciechanowskiego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674" y="342931"/>
            <a:ext cx="4339326" cy="3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79130" y="968372"/>
            <a:ext cx="8897815" cy="623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Instytut Szkoleniowo-Badawczy </a:t>
            </a:r>
            <a:r>
              <a:rPr lang="pl-PL" dirty="0" smtClean="0"/>
              <a:t>MERIDIUM - </a:t>
            </a:r>
            <a:r>
              <a:rPr lang="pl-PL" dirty="0" err="1"/>
              <a:t>Bratniacy</a:t>
            </a:r>
            <a:r>
              <a:rPr lang="pl-PL" dirty="0"/>
              <a:t> najlepsi na rynku pracy! Kompetencje kluczowe, innowacyjność i kreatywność gwarancją sukcesu uczniów Zespołu Szkół Centrum Kształcenia Rolniczego im. A. Świętochowskiego w </a:t>
            </a:r>
            <a:r>
              <a:rPr lang="pl-PL" dirty="0" smtClean="0"/>
              <a:t>Gołotczyźnie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775" y="1696915"/>
            <a:ext cx="8839200" cy="4532434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Celem projektu jest: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Podniesienie u uczniów kompetencji kluczowych, właściwych postaw i umiejętności niezbędnych na rynku pracy oraz rozwój indywidualnego podejścia do ucznia, szczególnie ze specjalnymi potrzebami </a:t>
            </a:r>
            <a:r>
              <a:rPr lang="pl-PL" dirty="0" smtClean="0"/>
              <a:t>edukacyjnymi</a:t>
            </a:r>
          </a:p>
          <a:p>
            <a:pPr marL="342900" indent="-342900" algn="l">
              <a:buFontTx/>
              <a:buChar char="-"/>
            </a:pPr>
            <a:r>
              <a:rPr lang="pl-PL" dirty="0" smtClean="0"/>
              <a:t>Podniesienie </a:t>
            </a:r>
            <a:r>
              <a:rPr lang="pl-PL" dirty="0"/>
              <a:t>do 31.08.2017 jakości i atrakcyjności kształcenia ZS w Gołotczyźnie przez wdrożenie we współpracy z min. 5 przedsiębiorstwami z branż strategicznych dla regionu programu rozwojowego ukierunkowanego na osiągnięcie efektów kształcenia zawodowego i wzrost potencjału edukacyjno-zawodowego 148 </a:t>
            </a:r>
            <a:r>
              <a:rPr lang="pl-PL" dirty="0" smtClean="0"/>
              <a:t>uczniów;</a:t>
            </a:r>
          </a:p>
          <a:p>
            <a:pPr algn="l"/>
            <a:r>
              <a:rPr lang="pl-PL" dirty="0" smtClean="0"/>
              <a:t>W ramach projektu udział wzięło 148 uczniów w tym 80 z deficytami w nauce o specjalnych potrzebach edukacyjnych.</a:t>
            </a:r>
          </a:p>
          <a:p>
            <a:pPr algn="l"/>
            <a:r>
              <a:rPr lang="pl-PL" dirty="0" smtClean="0"/>
              <a:t>Wartość </a:t>
            </a:r>
            <a:r>
              <a:rPr lang="pl-PL" dirty="0"/>
              <a:t>projektu: </a:t>
            </a:r>
            <a:r>
              <a:rPr lang="pl-PL" dirty="0" smtClean="0"/>
              <a:t>755 528,00 PLN</a:t>
            </a:r>
            <a:endParaRPr lang="pl-PL" dirty="0"/>
          </a:p>
          <a:p>
            <a:pPr marL="342900" indent="-342900" algn="l">
              <a:buFontTx/>
              <a:buChar char="-"/>
            </a:pPr>
            <a:endParaRPr lang="pl-PL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7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_DSC19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899" y="1690196"/>
            <a:ext cx="3250950" cy="21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_DSC180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720694" y="2358410"/>
            <a:ext cx="5192501" cy="346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IMG_249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5400000">
            <a:off x="799425" y="4239553"/>
            <a:ext cx="2337896" cy="17534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ytuł 4"/>
          <p:cNvSpPr txBox="1">
            <a:spLocks/>
          </p:cNvSpPr>
          <p:nvPr/>
        </p:nvSpPr>
        <p:spPr>
          <a:xfrm>
            <a:off x="79130" y="968372"/>
            <a:ext cx="8897815" cy="623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Instytut Szkoleniowo-Badawczy </a:t>
            </a:r>
            <a:r>
              <a:rPr lang="pl-PL" dirty="0" smtClean="0"/>
              <a:t>MERIDIUM - </a:t>
            </a:r>
            <a:r>
              <a:rPr lang="pl-PL" dirty="0" err="1"/>
              <a:t>Bratniacy</a:t>
            </a:r>
            <a:r>
              <a:rPr lang="pl-PL" dirty="0"/>
              <a:t> najlepsi na rynku pracy! Kompetencje kluczowe, innowacyjność i kreatywność gwarancją sukcesu uczniów Zespołu Szkół Centrum Kształcenia Rolniczego im. A. Świętochowskiego w </a:t>
            </a:r>
            <a:r>
              <a:rPr lang="pl-PL" dirty="0" smtClean="0"/>
              <a:t>Gołotczyźnie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884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79130" y="968372"/>
            <a:ext cx="8897815" cy="623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Instytut Szkoleniowo-Badawczy </a:t>
            </a:r>
            <a:r>
              <a:rPr lang="pl-PL" dirty="0" smtClean="0"/>
              <a:t>MERIDIUM - </a:t>
            </a:r>
            <a:r>
              <a:rPr lang="pl-PL" dirty="0" err="1"/>
              <a:t>Bratniacy</a:t>
            </a:r>
            <a:r>
              <a:rPr lang="pl-PL" dirty="0"/>
              <a:t> najlepsi na rynku pracy! Kompetencje kluczowe, innowacyjność i kreatywność gwarancją sukcesu uczniów Zespołu Szkół Centrum Kształcenia Rolniczego im. A. Świętochowskiego w </a:t>
            </a:r>
            <a:r>
              <a:rPr lang="pl-PL" dirty="0" smtClean="0"/>
              <a:t>Gołotczyźnie</a:t>
            </a:r>
            <a:endParaRPr lang="pl-PL" dirty="0"/>
          </a:p>
        </p:txBody>
      </p:sp>
      <p:pic>
        <p:nvPicPr>
          <p:cNvPr id="10" name="Obraz 9" descr="20170711_0756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4910600" y="2904797"/>
            <a:ext cx="4001390" cy="22456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" name="Obraz 10" descr="20170801_07120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-520426" y="2817909"/>
            <a:ext cx="4301237" cy="241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20170801_07124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5400000">
            <a:off x="2646247" y="3088629"/>
            <a:ext cx="3338674" cy="187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57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Fundacja Rozwoju Kapitału </a:t>
            </a:r>
            <a:r>
              <a:rPr lang="pl-PL" dirty="0" smtClean="0"/>
              <a:t>Społecznego - </a:t>
            </a:r>
            <a:r>
              <a:rPr lang="pl-PL" dirty="0"/>
              <a:t>Z myślą o przyszłości</a:t>
            </a:r>
            <a:r>
              <a:rPr lang="pl-PL" dirty="0" smtClean="0"/>
              <a:t>...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775" y="1344612"/>
            <a:ext cx="8839200" cy="488473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Celem projektu jest: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Podniesienie jakości oferty edukacyjnej Zespołu Szkół nr 2 w Żurominie poprzez realizację dodatkowych form wspierających wszechstronny rozwój 439 uczniów (193K i 246M) w okresie </a:t>
            </a:r>
            <a:r>
              <a:rPr lang="pl-PL" dirty="0" smtClean="0"/>
              <a:t>08.2017-06.2019;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Wspieranie rozwoju talentu, pasji i zainteresowań </a:t>
            </a:r>
            <a:r>
              <a:rPr lang="pl-PL" dirty="0" smtClean="0"/>
              <a:t>uczniów </a:t>
            </a:r>
            <a:r>
              <a:rPr lang="pl-PL" dirty="0"/>
              <a:t>poprzez uczestnictwo w warsztatach i kółkach zainteresowań </a:t>
            </a:r>
            <a:r>
              <a:rPr lang="pl-PL" dirty="0" smtClean="0"/>
              <a:t>;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Wzrost atrakcyjności metod nauczania poprzez doposażenie ZS nr 2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Żurominie w pomoce dydaktyczne i sprzęt ICT</a:t>
            </a:r>
            <a:r>
              <a:rPr lang="pl-PL" dirty="0" smtClean="0"/>
              <a:t>;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Podwyższenie kompetencji kluczowych, właściwych postaw </a:t>
            </a:r>
            <a:br>
              <a:rPr lang="pl-PL" dirty="0"/>
            </a:br>
            <a:r>
              <a:rPr lang="pl-PL" dirty="0" smtClean="0"/>
              <a:t>i </a:t>
            </a:r>
            <a:r>
              <a:rPr lang="pl-PL" dirty="0"/>
              <a:t>umiejętności niezbędnych na rynku pracy </a:t>
            </a:r>
            <a:r>
              <a:rPr lang="pl-PL" dirty="0" smtClean="0"/>
              <a:t>uczniów </a:t>
            </a:r>
            <a:r>
              <a:rPr lang="pl-PL" dirty="0"/>
              <a:t>ZS nr 2 w Żurominie </a:t>
            </a:r>
            <a:endParaRPr lang="pl-PL" dirty="0" smtClean="0"/>
          </a:p>
          <a:p>
            <a:pPr algn="l"/>
            <a:r>
              <a:rPr lang="pl-PL" dirty="0" smtClean="0"/>
              <a:t>W ramach projektu udział wzięło 439 uczniów w tym 239 uczniów osiągających niższe wyniki w nauce</a:t>
            </a:r>
          </a:p>
          <a:p>
            <a:pPr algn="l"/>
            <a:r>
              <a:rPr lang="pl-PL" dirty="0" smtClean="0"/>
              <a:t>Wartość </a:t>
            </a:r>
            <a:r>
              <a:rPr lang="pl-PL" dirty="0"/>
              <a:t>projektu: </a:t>
            </a:r>
            <a:r>
              <a:rPr lang="pl-PL" dirty="0" smtClean="0"/>
              <a:t>1 599 947,52 PLN</a:t>
            </a:r>
            <a:endParaRPr lang="pl-PL" dirty="0"/>
          </a:p>
          <a:p>
            <a:pPr marL="342900" indent="-342900" algn="l">
              <a:buFontTx/>
              <a:buChar char="-"/>
            </a:pPr>
            <a:endParaRPr lang="pl-PL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46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Fundacja Rozwoju Kapitału </a:t>
            </a:r>
            <a:r>
              <a:rPr lang="pl-PL" dirty="0" smtClean="0"/>
              <a:t>Społecznego - </a:t>
            </a:r>
            <a:r>
              <a:rPr lang="pl-PL" dirty="0"/>
              <a:t>Z myślą o przyszłości</a:t>
            </a:r>
            <a:r>
              <a:rPr lang="pl-PL" dirty="0" smtClean="0"/>
              <a:t>...</a:t>
            </a:r>
            <a:endParaRPr lang="pl-PL" dirty="0"/>
          </a:p>
        </p:txBody>
      </p:sp>
      <p:pic>
        <p:nvPicPr>
          <p:cNvPr id="1026" name="Picture 2" descr="C:\Users\k.kuczynski\Desktop\pr ciechanowski\EFS\7349\20180228_092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3150" y="2506671"/>
            <a:ext cx="4760366" cy="23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.kuczynski\Desktop\pr ciechanowski\EFS\7349\IMG_20180131_15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16579"/>
            <a:ext cx="3832560" cy="28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.kuczynski\Desktop\pr ciechanowski\EFS\7349\zajęcia kompurerow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358916"/>
            <a:ext cx="4076700" cy="22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9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Fundacja Rozwoju Kapitału </a:t>
            </a:r>
            <a:r>
              <a:rPr lang="pl-PL" dirty="0" smtClean="0"/>
              <a:t>Społecznego - </a:t>
            </a:r>
            <a:r>
              <a:rPr lang="pl-PL" dirty="0"/>
              <a:t>Z myślą o przyszłości</a:t>
            </a:r>
            <a:r>
              <a:rPr lang="pl-PL" dirty="0" smtClean="0"/>
              <a:t>...</a:t>
            </a:r>
            <a:endParaRPr lang="pl-PL" dirty="0"/>
          </a:p>
        </p:txBody>
      </p:sp>
      <p:pic>
        <p:nvPicPr>
          <p:cNvPr id="2050" name="Picture 2" descr="C:\Users\k.kuczynski\Desktop\pr ciechanowski\EFS\7349\Robotyka\Roboty\151023054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52550"/>
            <a:ext cx="4438650" cy="24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.kuczynski\Desktop\pr ciechanowski\EFS\7349\Robotyka\Roboty\1510578768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52550"/>
            <a:ext cx="274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.kuczynski\Desktop\pr ciechanowski\EFS\7349\Robotyka\Roboty\1508752455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114799"/>
            <a:ext cx="4438650" cy="24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2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4775" y="968373"/>
            <a:ext cx="8934450" cy="55562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Wartości docelowe wskaźników w ramach realizowanych projektów</a:t>
            </a:r>
            <a:endParaRPr lang="pl-PL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09813"/>
              </p:ext>
            </p:extLst>
          </p:nvPr>
        </p:nvGraphicFramePr>
        <p:xfrm>
          <a:off x="76189" y="1762121"/>
          <a:ext cx="8896361" cy="18878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0661"/>
                <a:gridCol w="1876425"/>
                <a:gridCol w="1876425"/>
                <a:gridCol w="1876425"/>
                <a:gridCol w="1876425"/>
              </a:tblGrid>
              <a:tr h="990604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Nazwa</a:t>
                      </a:r>
                      <a:r>
                        <a:rPr lang="pl-PL" sz="900" baseline="0" dirty="0" smtClean="0">
                          <a:solidFill>
                            <a:schemeClr val="tx1"/>
                          </a:solidFill>
                        </a:rPr>
                        <a:t> wskaźnika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dzieci objętych w ramach programu dodatkowymi zajęciami zwiększającymi ich szanse edukacyjne w edukacji przedszkolnej [osoby]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miejsc wychowania przedszkolnego dofinansowanych w programie [szt.]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nauczycieli kształcenia zawodowego oraz instruktorów praktycznej nauki zawodu objętych wsparciem w programie [osoby]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nauczycieli objętych wsparciem w programie [osoby]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Subregion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Mazowsze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8 433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2 194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1 347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5 778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Wartości docelowe na podstawie </a:t>
                      </a:r>
                      <a:r>
                        <a:rPr lang="pl-PL" sz="1000" dirty="0" err="1" smtClean="0"/>
                        <a:t>SzOOP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22 355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3 709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1 948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9047"/>
              </p:ext>
            </p:extLst>
          </p:nvPr>
        </p:nvGraphicFramePr>
        <p:xfrm>
          <a:off x="76188" y="4171947"/>
          <a:ext cx="8896360" cy="1807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3676"/>
                <a:gridCol w="1780671"/>
                <a:gridCol w="1780671"/>
                <a:gridCol w="1780671"/>
                <a:gridCol w="1780671"/>
              </a:tblGrid>
              <a:tr h="780343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Nazwa</a:t>
                      </a:r>
                      <a:r>
                        <a:rPr lang="pl-PL" sz="900" baseline="0" dirty="0" smtClean="0">
                          <a:solidFill>
                            <a:schemeClr val="tx1"/>
                          </a:solidFill>
                        </a:rPr>
                        <a:t> wskaźnika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szkół i placówek kształcenia zawodowego doposażonych w programie w sprzęt i materiały dydaktyczne niezbędne do realizacji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kształcenia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zawodowego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[szt.]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szkół, których pracownie przedmiotowe zostały doposażone w programie [szt.]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uczniów objętych wsparciem w zakresie rozwijania kompetencji kluczowych w programie [osoby]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uczniów szkół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placówek kształcenia zawodowego uczestniczących w stażach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praktykach u pracodawcy [osoby]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Subregion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9 347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Mazowsze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61 091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19 037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Wartości docelowe na podstawie </a:t>
                      </a:r>
                      <a:r>
                        <a:rPr lang="pl-PL" sz="1000" dirty="0" err="1" smtClean="0"/>
                        <a:t>SzOOP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40 546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13 232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5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8175" y="968373"/>
            <a:ext cx="7886700" cy="55562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Projekty edukacyjne w ramach RPO 14-20 (EFRR)</a:t>
            </a:r>
            <a:endParaRPr lang="pl-PL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17905"/>
              </p:ext>
            </p:extLst>
          </p:nvPr>
        </p:nvGraphicFramePr>
        <p:xfrm>
          <a:off x="200024" y="2133600"/>
          <a:ext cx="8715375" cy="10763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075"/>
                <a:gridCol w="1743075"/>
                <a:gridCol w="1743075"/>
                <a:gridCol w="1743075"/>
                <a:gridCol w="1743075"/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Mazowsze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Subregion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ciechanowski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 / Poddziałanie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umów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umów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RPMA.04.02.00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18 902 838,42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1 298 045,35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7782"/>
              </p:ext>
            </p:extLst>
          </p:nvPr>
        </p:nvGraphicFramePr>
        <p:xfrm>
          <a:off x="219075" y="4264025"/>
          <a:ext cx="8715375" cy="14700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7450"/>
                <a:gridCol w="1457325"/>
                <a:gridCol w="990600"/>
              </a:tblGrid>
              <a:tr h="365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edukacyjne realizowane na terenie subregionu ciechanowskiego w ramach RPO 14-20 (EFRR)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Tytuł projektu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Beneficjent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Termomodernizacja obiektów użyteczności publicznej w Powiecie Płońskim - termomodernizacja budynku "A" Zespołu Szkół Nr 3 w Płońsku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POWIAT PŁOŃSKI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120 826,77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Termomodernizacja budynku Zespołu Szkół nr 1 w Żurominie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GMINA I MIASTO ŻUROMIN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560 411,56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8175" y="968373"/>
            <a:ext cx="7886700" cy="55562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dirty="0"/>
              <a:t>Departament Edukacji Publicznej i Sportu</a:t>
            </a:r>
            <a:endParaRPr lang="pl-PL" sz="3600" dirty="0">
              <a:ea typeface="Calibri"/>
              <a:cs typeface="Times New Roman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21511"/>
              </p:ext>
            </p:extLst>
          </p:nvPr>
        </p:nvGraphicFramePr>
        <p:xfrm>
          <a:off x="228599" y="3886200"/>
          <a:ext cx="8620124" cy="16578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5031"/>
                <a:gridCol w="2155031"/>
                <a:gridCol w="2155031"/>
                <a:gridCol w="2155031"/>
              </a:tblGrid>
              <a:tr h="34289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Projekty stypendialne w ramach RPO 14-20 (EFS)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 / Poddziałanie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umów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Liczba uczniów,</a:t>
                      </a:r>
                      <a:r>
                        <a:rPr lang="pl-P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którzy otrzymali stypendia za ponad przeciętne wyniki w nauce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RPMA.10.01.03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8 392 385,54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1 922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RPMA.10.03.02</a:t>
                      </a:r>
                      <a:endParaRPr lang="pl-PL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6 307 570,90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1 440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84921"/>
              </p:ext>
            </p:extLst>
          </p:nvPr>
        </p:nvGraphicFramePr>
        <p:xfrm>
          <a:off x="238124" y="1952625"/>
          <a:ext cx="8620124" cy="12895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5031"/>
                <a:gridCol w="2155031"/>
                <a:gridCol w="2155031"/>
                <a:gridCol w="2155031"/>
              </a:tblGrid>
              <a:tr h="34289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Projekty stypendialne w ramach PO KL 07-13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 / Poddziałanie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umów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Liczba uczniów,</a:t>
                      </a:r>
                      <a:r>
                        <a:rPr lang="pl-P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którzy otrzymali stypendia za ponad przeciętne wyniki w nauce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POKL.09.01.03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17 550 431,00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2 796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85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67050" y="2990850"/>
            <a:ext cx="6076950" cy="1371600"/>
          </a:xfrm>
        </p:spPr>
        <p:txBody>
          <a:bodyPr/>
          <a:lstStyle/>
          <a:p>
            <a:r>
              <a:rPr lang="pl-PL" dirty="0" smtClean="0"/>
              <a:t>Dziękuję za uwagę.</a:t>
            </a:r>
          </a:p>
          <a:p>
            <a:endParaRPr lang="pl-PL" dirty="0"/>
          </a:p>
          <a:p>
            <a:r>
              <a:rPr lang="pl-PL" dirty="0" smtClean="0"/>
              <a:t>Elżbieta Szymanik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07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8175" y="968373"/>
            <a:ext cx="7886700" cy="55562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Projekty edukacyjne w ramach PO KL 07-13</a:t>
            </a:r>
            <a:endParaRPr lang="pl-PL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0541"/>
              </p:ext>
            </p:extLst>
          </p:nvPr>
        </p:nvGraphicFramePr>
        <p:xfrm>
          <a:off x="161924" y="1543050"/>
          <a:ext cx="8715375" cy="47561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075"/>
                <a:gridCol w="1743075"/>
                <a:gridCol w="1743075"/>
                <a:gridCol w="1743075"/>
                <a:gridCol w="1743075"/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Mazowsze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Subregion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ciechanowski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 / Poddziałanie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umów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Krajowy wkład publiczny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umów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Krajowy wkład publiczny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POKL.09.01.01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348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177 073 263,38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16 121 389,06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POKL.09.01.02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731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360 829 545,82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42 164 738,60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POKL.09.01.03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17 550 431,00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POKL.09.02.00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249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272 142 928,98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11 484 768,52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POKL.09.03.00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46 892 734,95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dirty="0" smtClean="0">
                          <a:effectLst/>
                          <a:latin typeface="Calibri"/>
                        </a:rPr>
                        <a:t>2</a:t>
                      </a: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dirty="0" smtClean="0">
                          <a:effectLst/>
                          <a:latin typeface="+mn-lt"/>
                        </a:rPr>
                        <a:t>398 317,72</a:t>
                      </a: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POKL.09.04.00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131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70 334 711,86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1 893 291,49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POKL.09.05.00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1 052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51 049 162,75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POKL.09.06.01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3 335 131,57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POKL.09.06.02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140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68 596 241,55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1 415 125,3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POKL.09.06.03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1 400 082,27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Suma końcowa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2 717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1 069 204 234,13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73 477 630,69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8175" y="968374"/>
            <a:ext cx="7886700" cy="31750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Wartości wskaźników w ramach zrealizowanych projektów</a:t>
            </a:r>
            <a:endParaRPr lang="pl-PL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22"/>
              </p:ext>
            </p:extLst>
          </p:nvPr>
        </p:nvGraphicFramePr>
        <p:xfrm>
          <a:off x="66664" y="1343021"/>
          <a:ext cx="8995145" cy="234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2671"/>
                <a:gridCol w="1726058"/>
                <a:gridCol w="2301411"/>
                <a:gridCol w="2135976"/>
                <a:gridCol w="1799029"/>
              </a:tblGrid>
              <a:tr h="558211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POWIAT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ośrodków wychowania przedszkolnego,</a:t>
                      </a:r>
                      <a:r>
                        <a:rPr lang="pl-PL" sz="900" baseline="0" dirty="0" smtClean="0">
                          <a:solidFill>
                            <a:schemeClr val="tx1"/>
                          </a:solidFill>
                        </a:rPr>
                        <a:t> które uzyskały wsparcie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dzieci w wieku 3-5 lat, które uczestniczyły w różnych formach edukacji przedszkolnej na obszarach wiejskich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szkół (podstawowych, gimnazjów i ponadgimnazjalnych prowadzących kształcenie ogólne), które zrealizowały projekty rozwojowe w ramach projektu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szkół podstawowych, które zrealizowały projekty dotyczące indywidualizacji procesu nauczania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Ciechanowski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363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110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32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Mławski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224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27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36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Płoński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23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308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Pułtuski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12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23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12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Żuromiński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5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209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16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Subregion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92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1104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206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120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Mazowsze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994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28958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2493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1475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07000"/>
              </p:ext>
            </p:extLst>
          </p:nvPr>
        </p:nvGraphicFramePr>
        <p:xfrm>
          <a:off x="82942" y="3801260"/>
          <a:ext cx="8972550" cy="234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6320"/>
                <a:gridCol w="1417833"/>
                <a:gridCol w="2034283"/>
                <a:gridCol w="1869897"/>
                <a:gridCol w="1674688"/>
                <a:gridCol w="989529"/>
              </a:tblGrid>
              <a:tr h="469023"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POWIAT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szkół i placówek kształcenia zawodowego, które wdrożyły programy rozwojowe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uczniów w szkołach prowadzących kształcenie zawodowe, którzy zakończyli udział w stażach </a:t>
                      </a:r>
                    </a:p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i praktykach w ramach projektu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osób dorosłych w wieku 25-64 lata, które uczestniczyły </a:t>
                      </a:r>
                    </a:p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w kształceniu ustawicznym </a:t>
                      </a:r>
                    </a:p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w ramach projektu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Liczba nauczycieli, którzy uczestniczyli </a:t>
                      </a:r>
                    </a:p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w doskonaleniu zawodowym w krótkich formach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solidFill>
                            <a:schemeClr val="tx1"/>
                          </a:solidFill>
                        </a:rPr>
                        <a:t>- w tym nauczyciele kształcenia zawodowego</a:t>
                      </a:r>
                      <a:endParaRPr lang="pl-P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Ciechanowski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12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532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251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653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Mławski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370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Płoński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15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85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144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Pułtuski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9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450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41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Żuromiński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49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10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Subregion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41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1486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446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687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94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Mazowsze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705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25073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29827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22618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2159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ytuł 4"/>
          <p:cNvSpPr txBox="1">
            <a:spLocks/>
          </p:cNvSpPr>
          <p:nvPr/>
        </p:nvSpPr>
        <p:spPr>
          <a:xfrm>
            <a:off x="66675" y="6245224"/>
            <a:ext cx="8991600" cy="317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100" dirty="0" smtClean="0"/>
              <a:t>W ramach realizowanych projektów na terenie subregionu ciechanowskiego udział wzięło 25 875 (284 217 - Mazowsze) uczniów szkół podstawowych.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4300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Gmina Wieczfnia </a:t>
            </a:r>
            <a:r>
              <a:rPr lang="pl-PL" dirty="0" smtClean="0"/>
              <a:t>Kościelna - </a:t>
            </a:r>
            <a:r>
              <a:rPr lang="pl-PL" dirty="0" err="1"/>
              <a:t>Inwidualizacja</a:t>
            </a:r>
            <a:r>
              <a:rPr lang="pl-PL" dirty="0"/>
              <a:t> procesu nauczania i wychowania w klasach I-III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775" y="1344612"/>
            <a:ext cx="8839200" cy="488473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Celem projektu jest: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Wsparcie indywidualnego rozwoju 102 uczniów w klasach I-III szkół podstawowych w Gminie Wieczfnia </a:t>
            </a:r>
            <a:r>
              <a:rPr lang="pl-PL" dirty="0" smtClean="0"/>
              <a:t>Kościelna;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Zapewnienie każdemu dziecku, objętemu wsparciem w ramach projektu, oferty edukacyjno-wychowawczo-profilaktycznej, zgodnej z jego indywidualnymi potrzebami i możliwościami edukacyjnymi i rozwojowymi, w okresie do końca realizacji projektu;</a:t>
            </a:r>
          </a:p>
          <a:p>
            <a:pPr marL="342900" indent="-342900" algn="l">
              <a:buFontTx/>
              <a:buChar char="-"/>
            </a:pPr>
            <a:r>
              <a:rPr lang="pl-PL" dirty="0"/>
              <a:t>Stworzenie warunków w szkołach objętych wsparciem, umożliwiających i wspomagających indywidualną pracę nauczyciela z uczniem, poprzez wyposażenie bazy szkół w niezbędne materiały dydaktyczne w okresie do końca realizacji projektu;</a:t>
            </a:r>
            <a:endParaRPr lang="pl-PL" dirty="0" smtClean="0"/>
          </a:p>
          <a:p>
            <a:pPr algn="l"/>
            <a:r>
              <a:rPr lang="pl-PL" dirty="0" smtClean="0"/>
              <a:t>W ramach projektu udział wzięło 102 dzieci</a:t>
            </a:r>
          </a:p>
          <a:p>
            <a:pPr algn="l"/>
            <a:r>
              <a:rPr lang="pl-PL" dirty="0" smtClean="0"/>
              <a:t>Wartość projektu: 92 558,00 PLN</a:t>
            </a:r>
          </a:p>
          <a:p>
            <a:pPr marL="342900" indent="-342900" algn="l">
              <a:buFontTx/>
              <a:buChar char="-"/>
            </a:pPr>
            <a:endParaRPr lang="pl-PL" dirty="0"/>
          </a:p>
          <a:p>
            <a:pPr algn="l"/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Gmina Wieczfnia </a:t>
            </a:r>
            <a:r>
              <a:rPr lang="pl-PL" dirty="0" smtClean="0"/>
              <a:t>Kościelna - Indywidualizacja </a:t>
            </a:r>
            <a:r>
              <a:rPr lang="pl-PL" dirty="0"/>
              <a:t>procesu nauczania i wychowania w klasach I-III</a:t>
            </a:r>
          </a:p>
        </p:txBody>
      </p:sp>
      <p:pic>
        <p:nvPicPr>
          <p:cNvPr id="1028" name="Picture 4" descr="C:\Users\k.kuczynski\Desktop\pr ciechanowski\POKL\912-149-13 - pułtusk\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90" y="1321655"/>
            <a:ext cx="3348000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.kuczynski\Desktop\pr ciechanowski\POKL\912-149-13 - pułtusk\9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0" y="1321655"/>
            <a:ext cx="3348000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.kuczynski\Desktop\pr ciechanowski\POKL\912-149-13 - pułtusk\9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0" y="4011124"/>
            <a:ext cx="3348000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.kuczynski\Desktop\pr ciechanowski\POKL\912-149-13 - pułtusk\9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90" y="4011124"/>
            <a:ext cx="3348000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2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Archutowska</a:t>
            </a:r>
            <a:r>
              <a:rPr lang="pl-PL" dirty="0"/>
              <a:t> Beata Akademia </a:t>
            </a:r>
            <a:r>
              <a:rPr lang="pl-PL" dirty="0" smtClean="0"/>
              <a:t>Nauki - </a:t>
            </a:r>
            <a:r>
              <a:rPr lang="pl-PL" dirty="0"/>
              <a:t>Kreatywny Nauczyciel Zawodu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775" y="1344612"/>
            <a:ext cx="8839200" cy="4884737"/>
          </a:xfrm>
        </p:spPr>
        <p:txBody>
          <a:bodyPr>
            <a:normAutofit/>
          </a:bodyPr>
          <a:lstStyle/>
          <a:p>
            <a:r>
              <a:rPr lang="pl-PL" dirty="0" smtClean="0"/>
              <a:t>Celem projektu jest:</a:t>
            </a:r>
          </a:p>
          <a:p>
            <a:pPr marL="342900" indent="-342900" algn="l">
              <a:buFontTx/>
              <a:buChar char="-"/>
            </a:pPr>
            <a:r>
              <a:rPr lang="pl-PL" dirty="0" smtClean="0"/>
              <a:t>Podniesienie </a:t>
            </a:r>
            <a:r>
              <a:rPr lang="pl-PL" dirty="0"/>
              <a:t>kwalifikacji i kompetencji 24 nauczycieli kształcenia zawodowego (14M,10K) z terenu Miasta Płońsk w obszarze kształtowania  postaw uczniowskich oraz znajomości ICT;</a:t>
            </a:r>
            <a:endParaRPr lang="pl-PL" dirty="0" smtClean="0"/>
          </a:p>
          <a:p>
            <a:pPr algn="l"/>
            <a:r>
              <a:rPr lang="pl-PL" dirty="0" smtClean="0"/>
              <a:t>W ramach projektu udział wzięło 24 nauczycieli</a:t>
            </a:r>
          </a:p>
          <a:p>
            <a:pPr algn="l"/>
            <a:r>
              <a:rPr lang="pl-PL" dirty="0"/>
              <a:t>Wartość projektu: </a:t>
            </a:r>
            <a:r>
              <a:rPr lang="pl-PL" dirty="0" smtClean="0"/>
              <a:t>149 840,00 PLN</a:t>
            </a:r>
            <a:endParaRPr lang="pl-PL" dirty="0"/>
          </a:p>
          <a:p>
            <a:pPr marL="342900" indent="-342900" algn="l">
              <a:buFontTx/>
              <a:buChar char="-"/>
            </a:pPr>
            <a:endParaRPr lang="pl-PL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0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638175" y="968373"/>
            <a:ext cx="7886700" cy="2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Archutowska</a:t>
            </a:r>
            <a:r>
              <a:rPr lang="pl-PL" dirty="0"/>
              <a:t> Beata Akademia </a:t>
            </a:r>
            <a:r>
              <a:rPr lang="pl-PL" dirty="0" smtClean="0"/>
              <a:t>Nauki - </a:t>
            </a:r>
            <a:r>
              <a:rPr lang="pl-PL" dirty="0"/>
              <a:t>Kreatywny Nauczyciel Zawodu</a:t>
            </a:r>
          </a:p>
        </p:txBody>
      </p:sp>
      <p:pic>
        <p:nvPicPr>
          <p:cNvPr id="2050" name="Picture 2" descr="C:\Users\k.kuczynski\Desktop\pr ciechanowski\POKL\94-025-13 - płońsk\ZDJĘCI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791310"/>
            <a:ext cx="4284000" cy="32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.kuczynski\Desktop\pr ciechanowski\POKL\94-025-13 - płońsk\ZDJĘCIE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8" y="1791310"/>
            <a:ext cx="4284000" cy="32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1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8175" y="968373"/>
            <a:ext cx="7886700" cy="55562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Projekty edukacyjne w ramach RPO 07-13</a:t>
            </a:r>
            <a:endParaRPr lang="pl-PL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3086"/>
              </p:ext>
            </p:extLst>
          </p:nvPr>
        </p:nvGraphicFramePr>
        <p:xfrm>
          <a:off x="200024" y="2133600"/>
          <a:ext cx="8715375" cy="10763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075"/>
                <a:gridCol w="1743075"/>
                <a:gridCol w="1743075"/>
                <a:gridCol w="1743075"/>
                <a:gridCol w="1743075"/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Mazowsze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Subregion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ciechanowski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 / Poddziałanie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umów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umów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RPMA.07.02.00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393 850 373,23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44 342 594,68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58978"/>
              </p:ext>
            </p:extLst>
          </p:nvPr>
        </p:nvGraphicFramePr>
        <p:xfrm>
          <a:off x="200025" y="3435350"/>
          <a:ext cx="8715375" cy="2943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7450"/>
                <a:gridCol w="1457325"/>
                <a:gridCol w="990600"/>
              </a:tblGrid>
              <a:tr h="365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Duże projekty edukacyjne realizowane na terenie subregionu ciechanowskiego w ramach RPO 07-13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Tytuł projektu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Beneficjent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Krajowy wkład publiczny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Poprawa Stanu i Wyposażenia Infrastruktury Edukacyjnej i Socjalno Bytowej Specjalnego Ośrodka Szkolno-Wychowawczego w Ciechanowie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Powiat ciechanowski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6 846 555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Budowa hali sportowej przy Liceum Ogólnokształcącym im. M. Dąbrowskiej w Żurominie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Powiat Żuromiński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6 373 060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"Rozbudowa i modernizacja Gminnego Zespołu Szkół w Czerwińsku nad Wisłą o halę sportową wraz z zespołem towarzyszącym".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Gmina Czerwińsk nad Wisłą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5 666 661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„Budowa hali sportowej w Strzegowie”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Gmina Strzegowo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5 325 040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Poprawa infrastruktury sportowej poprzez budowę sali gimnastycznej wraz z zapleczami i łącznikami przy Zespole Szkół Nr 2 w Mławie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Powiat Mławski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4 290 982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Wyrównanie szans edukacyjnych poprzez poprawę infrastruktury oświatowo - sportowej w Zespole Szkół Ogólnokształcących w Płońsku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Powiat Płoński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3 390 526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3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8175" y="968373"/>
            <a:ext cx="7886700" cy="55562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Projekty edukacyjne w ramach RPO 14-20 (EFS)</a:t>
            </a:r>
            <a:endParaRPr lang="pl-PL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87479"/>
              </p:ext>
            </p:extLst>
          </p:nvPr>
        </p:nvGraphicFramePr>
        <p:xfrm>
          <a:off x="161924" y="1543050"/>
          <a:ext cx="8715375" cy="43592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075"/>
                <a:gridCol w="1743075"/>
                <a:gridCol w="1743075"/>
                <a:gridCol w="1743075"/>
                <a:gridCol w="1743075"/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Mazowsze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Subregion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ciechanowski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 / Poddziałanie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umów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Wkład UE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umów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Wkład UE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RPMA.10.01.01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78 830 625,85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17 134 028,22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RPMA.10.01.02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24 132 532,31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RPMA.10.01.03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8 392 385,54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RPMA.10.01.04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31 336 035,53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3 178 820,60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RPMA.10.02.00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34 739 404,99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1 501 866,56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RPMA.10.03.01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53 527 872,63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5 408 531,62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RPMA.10.03.02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6 307 570,90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RPMA.10.03.03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2 895 732,55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RPMA.10.03.04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32 254 236,68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13 768 94,00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Suma końcowa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375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272 416 396,98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28 600 141,00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31466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546</TotalTime>
  <Words>1401</Words>
  <Application>Microsoft Office PowerPoint</Application>
  <PresentationFormat>Pokaz na ekranie (4:3)</PresentationFormat>
  <Paragraphs>361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Programy Regionalne</vt:lpstr>
      <vt:lpstr>Prezentacja programu PowerPoint</vt:lpstr>
      <vt:lpstr>Projekty edukacyjne w ramach PO KL 07-13</vt:lpstr>
      <vt:lpstr>Wartości wskaźników w ramach zrealizowanych projektów</vt:lpstr>
      <vt:lpstr>Prezentacja programu PowerPoint</vt:lpstr>
      <vt:lpstr>Prezentacja programu PowerPoint</vt:lpstr>
      <vt:lpstr>Prezentacja programu PowerPoint</vt:lpstr>
      <vt:lpstr>Prezentacja programu PowerPoint</vt:lpstr>
      <vt:lpstr>Projekty edukacyjne w ramach RPO 07-13</vt:lpstr>
      <vt:lpstr>Projekty edukacyjne w ramach RPO 14-20 (EFS)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Wartości docelowe wskaźników w ramach realizowanych projektów</vt:lpstr>
      <vt:lpstr>Projekty edukacyjne w ramach RPO 14-20 (EFRR)</vt:lpstr>
      <vt:lpstr>Departament Edukacji Publicznej i Sportu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Krzysztof Kuczyński</cp:lastModifiedBy>
  <cp:revision>48</cp:revision>
  <cp:lastPrinted>2018-03-12T10:20:37Z</cp:lastPrinted>
  <dcterms:created xsi:type="dcterms:W3CDTF">2015-04-20T12:46:14Z</dcterms:created>
  <dcterms:modified xsi:type="dcterms:W3CDTF">2018-03-12T11:32:45Z</dcterms:modified>
</cp:coreProperties>
</file>