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4" r:id="rId1"/>
  </p:sldMasterIdLst>
  <p:notesMasterIdLst>
    <p:notesMasterId r:id="rId14"/>
  </p:notesMasterIdLst>
  <p:handoutMasterIdLst>
    <p:handoutMasterId r:id="rId15"/>
  </p:handoutMasterIdLst>
  <p:sldIdLst>
    <p:sldId id="272" r:id="rId2"/>
    <p:sldId id="410" r:id="rId3"/>
    <p:sldId id="365" r:id="rId4"/>
    <p:sldId id="375" r:id="rId5"/>
    <p:sldId id="429" r:id="rId6"/>
    <p:sldId id="433" r:id="rId7"/>
    <p:sldId id="280" r:id="rId8"/>
    <p:sldId id="426" r:id="rId9"/>
    <p:sldId id="427" r:id="rId10"/>
    <p:sldId id="421" r:id="rId11"/>
    <p:sldId id="422" r:id="rId12"/>
    <p:sldId id="343" r:id="rId13"/>
  </p:sldIdLst>
  <p:sldSz cx="9144000" cy="6858000" type="screen4x3"/>
  <p:notesSz cx="6797675" cy="987425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5" autoAdjust="0"/>
    <p:restoredTop sz="94690" autoAdjust="0"/>
  </p:normalViewPr>
  <p:slideViewPr>
    <p:cSldViewPr snapToGrid="0">
      <p:cViewPr varScale="1">
        <p:scale>
          <a:sx n="125" d="100"/>
          <a:sy n="125" d="100"/>
        </p:scale>
        <p:origin x="1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potocka\Documents\Klaudia\Prezentacja%20RPO%20WM%202014-2020\2018\28.02.2018%20r\wykresy%20do%20prezentacji%2028.02.2018%20r.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Arkusz_programu_Microsoft_Excel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3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000" b="1" dirty="0"/>
              <a:t>Realizacja Osi Priorytetowych </a:t>
            </a:r>
            <a:r>
              <a:rPr lang="pl-PL" sz="2000" b="1" dirty="0" smtClean="0"/>
              <a:t>w </a:t>
            </a:r>
            <a:r>
              <a:rPr lang="pl-PL" sz="2000" b="1" dirty="0"/>
              <a:t>PLN</a:t>
            </a:r>
          </a:p>
          <a:p>
            <a:pPr>
              <a:defRPr sz="1600" b="1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600" b="1" dirty="0" smtClean="0">
                <a:solidFill>
                  <a:srgbClr val="FF0000"/>
                </a:solidFill>
              </a:rPr>
              <a:t>bez RW</a:t>
            </a:r>
            <a:endParaRPr lang="pl-PL" sz="1600" b="1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31844861839534633"/>
          <c:y val="1.7011479208394065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Alokacja UE</c:v>
          </c:tx>
          <c:spPr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  <a:sp3d contourW="9525">
              <a:contourClr>
                <a:schemeClr val="bg1">
                  <a:lumMod val="65000"/>
                </a:schemeClr>
              </a:contourClr>
            </a:sp3d>
          </c:spPr>
          <c:invertIfNegative val="0"/>
          <c:dLbls>
            <c:dLbl>
              <c:idx val="6"/>
              <c:layout>
                <c:manualLayout>
                  <c:x val="4.1710110136585852E-3"/>
                  <c:y val="8.3082068285567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ABE-4534-8730-D7D3462A974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('dane do wykresu'!$A$7,'dane do wykresu'!$A$11,'dane do wykresu'!$A$19,'dane do wykresu'!$A$25,'dane do wykresu'!$A$30,'dane do wykresu'!$A$33,'dane do wykresu'!$A$36,'dane do wykresu'!$A$42,'dane do wykresu'!$A$48,'dane do wykresu'!$A$60)</c:f>
              <c:strCache>
                <c:ptCount val="10"/>
                <c:pt idx="0">
                  <c:v>OP I</c:v>
                </c:pt>
                <c:pt idx="1">
                  <c:v>OP II</c:v>
                </c:pt>
                <c:pt idx="2">
                  <c:v>OP III</c:v>
                </c:pt>
                <c:pt idx="3">
                  <c:v>OP IV</c:v>
                </c:pt>
                <c:pt idx="4">
                  <c:v>OP V</c:v>
                </c:pt>
                <c:pt idx="5">
                  <c:v>OP VI</c:v>
                </c:pt>
                <c:pt idx="6">
                  <c:v>OP VII</c:v>
                </c:pt>
                <c:pt idx="7">
                  <c:v>OP VIII</c:v>
                </c:pt>
                <c:pt idx="8">
                  <c:v>OP IX</c:v>
                </c:pt>
                <c:pt idx="9">
                  <c:v>OP X</c:v>
                </c:pt>
              </c:strCache>
            </c:strRef>
          </c:cat>
          <c:val>
            <c:numRef>
              <c:f>('dane do wykresu'!$C$7,'dane do wykresu'!$C$11,'dane do wykresu'!$C$19,'dane do wykresu'!$C$25,'dane do wykresu'!$C$30,'dane do wykresu'!$C$33,'dane do wykresu'!$C$36,'dane do wykresu'!$C$42,'dane do wykresu'!$C$48,'dane do wykresu'!$C$60)</c:f>
              <c:numCache>
                <c:formatCode>#,##0</c:formatCode>
                <c:ptCount val="10"/>
                <c:pt idx="0">
                  <c:v>1090559719.9296999</c:v>
                </c:pt>
                <c:pt idx="1">
                  <c:v>602999038.67149997</c:v>
                </c:pt>
                <c:pt idx="2">
                  <c:v>836883369.27310002</c:v>
                </c:pt>
                <c:pt idx="3">
                  <c:v>1271025065.0068002</c:v>
                </c:pt>
                <c:pt idx="4">
                  <c:v>358388147.59009999</c:v>
                </c:pt>
                <c:pt idx="5">
                  <c:v>511056911.83160001</c:v>
                </c:pt>
                <c:pt idx="6">
                  <c:v>1389388088.2767</c:v>
                </c:pt>
                <c:pt idx="7">
                  <c:v>539087216.47079992</c:v>
                </c:pt>
                <c:pt idx="8">
                  <c:v>668914295.31440008</c:v>
                </c:pt>
                <c:pt idx="9">
                  <c:v>629232323.61650014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ABE-4534-8730-D7D3462A9741}"/>
            </c:ext>
          </c:extLst>
        </c:ser>
        <c:ser>
          <c:idx val="1"/>
          <c:order val="1"/>
          <c:tx>
            <c:v>Nabory</c:v>
          </c:tx>
          <c:spPr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5.56134801821144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780674009105723E-3"/>
                  <c:y val="-9.82679778258750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17101101365853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5613480182114461E-3"/>
                  <c:y val="2.68006671888928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4.17101101365858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5.5613480182114461E-3"/>
                  <c:y val="-9.82679778258750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4.1710110136584811E-3"/>
                  <c:y val="-4.913398891293753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4.17101101365858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780674009105621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4.1710110136584811E-3"/>
                  <c:y val="5.36013343777855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2ABE-4534-8730-D7D3462A974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lIns="90000" tIns="36000" rIns="108000" bIns="46800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('dane do wykresu'!$E$7,'dane do wykresu'!$E$11,'dane do wykresu'!$E$19,'dane do wykresu'!$E$25,'dane do wykresu'!$E$30,'dane do wykresu'!$E$33,'dane do wykresu'!$E$36,'dane do wykresu'!$E$42,'dane do wykresu'!$E$48,'dane do wykresu'!$E$60)</c:f>
              <c:numCache>
                <c:formatCode>#,##0</c:formatCode>
                <c:ptCount val="10"/>
                <c:pt idx="0">
                  <c:v>832682046.98000002</c:v>
                </c:pt>
                <c:pt idx="1">
                  <c:v>529382523.95099998</c:v>
                </c:pt>
                <c:pt idx="2">
                  <c:v>638984723.95000005</c:v>
                </c:pt>
                <c:pt idx="3">
                  <c:v>1172358337.9920001</c:v>
                </c:pt>
                <c:pt idx="4">
                  <c:v>274120021.35999995</c:v>
                </c:pt>
                <c:pt idx="5">
                  <c:v>451210713.78299999</c:v>
                </c:pt>
                <c:pt idx="6">
                  <c:v>1198714177.1900001</c:v>
                </c:pt>
                <c:pt idx="7">
                  <c:v>259342622.75</c:v>
                </c:pt>
                <c:pt idx="8">
                  <c:v>422756631.0445599</c:v>
                </c:pt>
                <c:pt idx="9">
                  <c:v>454985158.94800007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2ABE-4534-8730-D7D3462A9741}"/>
            </c:ext>
          </c:extLst>
        </c:ser>
        <c:ser>
          <c:idx val="2"/>
          <c:order val="2"/>
          <c:tx>
            <c:v>Kotraktacja</c:v>
          </c:tx>
          <c:spPr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4.1710110136585852E-3"/>
                  <c:y val="-9.82679778258750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17101101365858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1710110136585852E-3"/>
                  <c:y val="-9.82679778258750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171011013658534E-3"/>
                  <c:y val="-9.82679778258750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4.17101101365858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2.780674009105723E-3"/>
                  <c:y val="-9.82679778258750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4.1710110136584811E-3"/>
                  <c:y val="-9.82679778258750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4.171011013658481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2.780674009105723E-3"/>
                  <c:y val="5.36013343777855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2ABE-4534-8730-D7D3462A974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('dane do wykresu'!$I$7,'dane do wykresu'!$I$11,'dane do wykresu'!$I$19,'dane do wykresu'!$I$25,'dane do wykresu'!$I$30,'dane do wykresu'!$I$33,'dane do wykresu'!$I$36,'dane do wykresu'!$I$42,'dane do wykresu'!$I$48,'dane do wykresu'!$I$60)</c:f>
              <c:numCache>
                <c:formatCode>#,##0</c:formatCode>
                <c:ptCount val="10"/>
                <c:pt idx="0">
                  <c:v>428529568.95000005</c:v>
                </c:pt>
                <c:pt idx="1">
                  <c:v>455707398</c:v>
                </c:pt>
                <c:pt idx="2">
                  <c:v>514677976.57999998</c:v>
                </c:pt>
                <c:pt idx="3">
                  <c:v>972219348.81999993</c:v>
                </c:pt>
                <c:pt idx="4">
                  <c:v>216139182.71000001</c:v>
                </c:pt>
                <c:pt idx="5">
                  <c:v>304000020.87</c:v>
                </c:pt>
                <c:pt idx="6">
                  <c:v>581210306.57999992</c:v>
                </c:pt>
                <c:pt idx="7">
                  <c:v>248334678.16</c:v>
                </c:pt>
                <c:pt idx="8">
                  <c:v>223700475.03999996</c:v>
                </c:pt>
                <c:pt idx="9">
                  <c:v>377887389.55000007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6-2ABE-4534-8730-D7D3462A9741}"/>
            </c:ext>
          </c:extLst>
        </c:ser>
        <c:ser>
          <c:idx val="3"/>
          <c:order val="3"/>
          <c:tx>
            <c:v>wnioski o płatność</c:v>
          </c:tx>
          <c:spPr>
            <a:solidFill>
              <a:schemeClr val="accent3">
                <a:lumMod val="60000"/>
                <a:lumOff val="40000"/>
              </a:schemeClr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  <a:sp3d contourW="9525">
              <a:contourClr>
                <a:schemeClr val="accent3">
                  <a:lumMod val="75000"/>
                </a:schemeClr>
              </a:contourClr>
            </a:sp3d>
          </c:spPr>
          <c:invertIfNegative val="0"/>
          <c:dLbls>
            <c:dLbl>
              <c:idx val="1"/>
              <c:layout>
                <c:manualLayout>
                  <c:x val="4.171011013658534E-3"/>
                  <c:y val="-1.9653595565175005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4.1710110136585852E-3"/>
                  <c:y val="-9.82679778258750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4.17101101365858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4.1710110136585852E-3"/>
                  <c:y val="-9.82679778258750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2ABE-4534-8730-D7D3462A9741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5.5613480182112431E-3"/>
                  <c:y val="-9.82679778258750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2ABE-4534-8730-D7D3462A974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('dane do wykresu'!$L$7,'dane do wykresu'!$L$11,'dane do wykresu'!$L$19,'dane do wykresu'!$L$25,'dane do wykresu'!$L$30,'dane do wykresu'!$L$33,'dane do wykresu'!$L$36,'dane do wykresu'!$L$42,'dane do wykresu'!$L$48,'dane do wykresu'!$L$60)</c:f>
              <c:numCache>
                <c:formatCode>#,##0</c:formatCode>
                <c:ptCount val="10"/>
                <c:pt idx="0">
                  <c:v>66348826.100000001</c:v>
                </c:pt>
                <c:pt idx="1">
                  <c:v>81087272.859999999</c:v>
                </c:pt>
                <c:pt idx="2">
                  <c:v>82484540.540000007</c:v>
                </c:pt>
                <c:pt idx="3">
                  <c:v>103508251.45</c:v>
                </c:pt>
                <c:pt idx="4">
                  <c:v>42170673.409999996</c:v>
                </c:pt>
                <c:pt idx="5">
                  <c:v>33099852.440000001</c:v>
                </c:pt>
                <c:pt idx="6">
                  <c:v>217029546.11000001</c:v>
                </c:pt>
                <c:pt idx="7">
                  <c:v>131971897.84</c:v>
                </c:pt>
                <c:pt idx="8">
                  <c:v>24859033.82</c:v>
                </c:pt>
                <c:pt idx="9">
                  <c:v>82702554.280000001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C-2ABE-4534-8730-D7D3462A97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3693120"/>
        <c:axId val="260933848"/>
        <c:axId val="0"/>
      </c:bar3DChart>
      <c:catAx>
        <c:axId val="22369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60933848"/>
        <c:crosses val="autoZero"/>
        <c:auto val="1"/>
        <c:lblAlgn val="ctr"/>
        <c:lblOffset val="100"/>
        <c:noMultiLvlLbl val="0"/>
      </c:catAx>
      <c:valAx>
        <c:axId val="260933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3693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l-PL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000" dirty="0">
                <a:solidFill>
                  <a:schemeClr val="tx1"/>
                </a:solidFill>
              </a:rPr>
              <a:t>Projekty pozakonkursowe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696233223233911"/>
          <c:y val="0.12384081801750275"/>
          <c:w val="0.85873220965418373"/>
          <c:h val="0.6921747523122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'dane do wykresu'!$B$17</c:f>
              <c:strCache>
                <c:ptCount val="1"/>
                <c:pt idx="0">
                  <c:v>Wartości projektów ujętych w SZOOP  (UE +BP)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C2C1-4680-B178-1BF576EAE40C}"/>
              </c:ext>
            </c:extLst>
          </c:dPt>
          <c:dLbls>
            <c:dLbl>
              <c:idx val="6"/>
              <c:layout>
                <c:manualLayout>
                  <c:x val="6.3578286941052075E-5"/>
                  <c:y val="0.121855395176659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2C1-4680-B178-1BF576EAE40C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'dane do wykresu'!$A$18:$A$28</c:f>
              <c:strCache>
                <c:ptCount val="11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 </c:v>
                </c:pt>
                <c:pt idx="4">
                  <c:v>V </c:v>
                </c:pt>
                <c:pt idx="5">
                  <c:v>VI </c:v>
                </c:pt>
                <c:pt idx="6">
                  <c:v>VII</c:v>
                </c:pt>
                <c:pt idx="7">
                  <c:v>VIII *</c:v>
                </c:pt>
                <c:pt idx="8">
                  <c:v>IX</c:v>
                </c:pt>
                <c:pt idx="9">
                  <c:v>X</c:v>
                </c:pt>
                <c:pt idx="10">
                  <c:v>XI (PT)</c:v>
                </c:pt>
              </c:strCache>
            </c:strRef>
          </c:cat>
          <c:val>
            <c:numRef>
              <c:f>'dane do wykresu'!$B$18:$B$28</c:f>
              <c:numCache>
                <c:formatCode>#,##0.00</c:formatCode>
                <c:ptCount val="11"/>
                <c:pt idx="0" formatCode="General">
                  <c:v>0</c:v>
                </c:pt>
                <c:pt idx="1">
                  <c:v>91975860.420000002</c:v>
                </c:pt>
                <c:pt idx="2">
                  <c:v>282049835</c:v>
                </c:pt>
                <c:pt idx="3">
                  <c:v>121145981.48</c:v>
                </c:pt>
                <c:pt idx="4">
                  <c:v>0</c:v>
                </c:pt>
                <c:pt idx="5">
                  <c:v>220297809.22</c:v>
                </c:pt>
                <c:pt idx="6">
                  <c:v>851411907.82000005</c:v>
                </c:pt>
                <c:pt idx="7">
                  <c:v>200802654.22</c:v>
                </c:pt>
                <c:pt idx="8">
                  <c:v>15795710.23</c:v>
                </c:pt>
                <c:pt idx="9">
                  <c:v>17211388.379999999</c:v>
                </c:pt>
                <c:pt idx="10">
                  <c:v>119724294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2C1-4680-B178-1BF576EAE40C}"/>
            </c:ext>
          </c:extLst>
        </c:ser>
        <c:ser>
          <c:idx val="1"/>
          <c:order val="1"/>
          <c:tx>
            <c:strRef>
              <c:f>'dane do wykresu'!$C$17</c:f>
              <c:strCache>
                <c:ptCount val="1"/>
                <c:pt idx="0">
                  <c:v>Podpisane umowy (dofinansowanie)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1"/>
              <c:layout>
                <c:manualLayout>
                  <c:x val="4.3998195727532417E-3"/>
                  <c:y val="-8.53619315558792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097914559449447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2.933213048502178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4.091778264280547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4.091778264280547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C2C1-4680-B178-1BF576EAE40C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9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'dane do wykresu'!$A$18:$A$28</c:f>
              <c:strCache>
                <c:ptCount val="11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 </c:v>
                </c:pt>
                <c:pt idx="4">
                  <c:v>V </c:v>
                </c:pt>
                <c:pt idx="5">
                  <c:v>VI </c:v>
                </c:pt>
                <c:pt idx="6">
                  <c:v>VII</c:v>
                </c:pt>
                <c:pt idx="7">
                  <c:v>VIII *</c:v>
                </c:pt>
                <c:pt idx="8">
                  <c:v>IX</c:v>
                </c:pt>
                <c:pt idx="9">
                  <c:v>X</c:v>
                </c:pt>
                <c:pt idx="10">
                  <c:v>XI (PT)</c:v>
                </c:pt>
              </c:strCache>
            </c:strRef>
          </c:cat>
          <c:val>
            <c:numRef>
              <c:f>'dane do wykresu'!$C$18:$C$28</c:f>
              <c:numCache>
                <c:formatCode>#,##0.00</c:formatCode>
                <c:ptCount val="11"/>
                <c:pt idx="0">
                  <c:v>0</c:v>
                </c:pt>
                <c:pt idx="1">
                  <c:v>56474081.039999999</c:v>
                </c:pt>
                <c:pt idx="2">
                  <c:v>225736843</c:v>
                </c:pt>
                <c:pt idx="3">
                  <c:v>121145981.48</c:v>
                </c:pt>
                <c:pt idx="4">
                  <c:v>0</c:v>
                </c:pt>
                <c:pt idx="5">
                  <c:v>206578167.88999999</c:v>
                </c:pt>
                <c:pt idx="6">
                  <c:v>263242977.02000001</c:v>
                </c:pt>
                <c:pt idx="7">
                  <c:v>194996267.55000001</c:v>
                </c:pt>
                <c:pt idx="8">
                  <c:v>15341359.35</c:v>
                </c:pt>
                <c:pt idx="9">
                  <c:v>17061975.099999998</c:v>
                </c:pt>
                <c:pt idx="10">
                  <c:v>119694722.98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2C1-4680-B178-1BF576EAE40C}"/>
            </c:ext>
          </c:extLst>
        </c:ser>
        <c:ser>
          <c:idx val="2"/>
          <c:order val="2"/>
          <c:tx>
            <c:strRef>
              <c:f>'dane do wykresu'!$D$17</c:f>
              <c:strCache>
                <c:ptCount val="1"/>
                <c:pt idx="0">
                  <c:v>Środki przekazane (dofinansowanie)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2"/>
              <c:layout>
                <c:manualLayout>
                  <c:x val="4.399819572753214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0917782642805479E-3"/>
                  <c:y val="-7.658931724704538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4.091778264280547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4.0917782642805479E-3"/>
                  <c:y val="-4.17781185685406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5.4557043523740635E-3"/>
                  <c:y val="4.17764738254766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727852176187031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4.091778264280547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C2C1-4680-B178-1BF576EAE40C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'dane do wykresu'!$A$18:$A$28</c:f>
              <c:strCache>
                <c:ptCount val="11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 </c:v>
                </c:pt>
                <c:pt idx="4">
                  <c:v>V </c:v>
                </c:pt>
                <c:pt idx="5">
                  <c:v>VI </c:v>
                </c:pt>
                <c:pt idx="6">
                  <c:v>VII</c:v>
                </c:pt>
                <c:pt idx="7">
                  <c:v>VIII *</c:v>
                </c:pt>
                <c:pt idx="8">
                  <c:v>IX</c:v>
                </c:pt>
                <c:pt idx="9">
                  <c:v>X</c:v>
                </c:pt>
                <c:pt idx="10">
                  <c:v>XI (PT)</c:v>
                </c:pt>
              </c:strCache>
            </c:strRef>
          </c:cat>
          <c:val>
            <c:numRef>
              <c:f>'dane do wykresu'!$D$18:$D$28</c:f>
              <c:numCache>
                <c:formatCode>#,##0.00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56434210.75</c:v>
                </c:pt>
                <c:pt idx="3">
                  <c:v>30286495.370000001</c:v>
                </c:pt>
                <c:pt idx="4">
                  <c:v>0</c:v>
                </c:pt>
                <c:pt idx="5">
                  <c:v>27686875</c:v>
                </c:pt>
                <c:pt idx="6">
                  <c:v>152558575.41</c:v>
                </c:pt>
                <c:pt idx="7">
                  <c:v>125063252</c:v>
                </c:pt>
                <c:pt idx="8">
                  <c:v>10239577.15</c:v>
                </c:pt>
                <c:pt idx="9">
                  <c:v>14593743.1</c:v>
                </c:pt>
                <c:pt idx="10">
                  <c:v>77616454.228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C2C1-4680-B178-1BF576EAE40C}"/>
            </c:ext>
          </c:extLst>
        </c:ser>
        <c:ser>
          <c:idx val="3"/>
          <c:order val="3"/>
          <c:tx>
            <c:strRef>
              <c:f>'dane do wykresu'!$E$17</c:f>
              <c:strCache>
                <c:ptCount val="1"/>
                <c:pt idx="0">
                  <c:v>Środki rozliczone wnioskami o płatność (dofinansowanie)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2"/>
              <c:layout>
                <c:manualLayout>
                  <c:x val="2.933213048502178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3998195727532148E-3"/>
                  <c:y val="2.32807957265982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727852176187031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2.727852176187031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727852176186932E-3"/>
                  <c:y val="-2.0888236912738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C2C1-4680-B178-1BF576EAE40C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2.7278521761870318E-3"/>
                  <c:y val="-7.658931724704538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C2C1-4680-B178-1BF576EAE40C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9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'dane do wykresu'!$A$18:$A$28</c:f>
              <c:strCache>
                <c:ptCount val="11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 </c:v>
                </c:pt>
                <c:pt idx="4">
                  <c:v>V </c:v>
                </c:pt>
                <c:pt idx="5">
                  <c:v>VI </c:v>
                </c:pt>
                <c:pt idx="6">
                  <c:v>VII</c:v>
                </c:pt>
                <c:pt idx="7">
                  <c:v>VIII *</c:v>
                </c:pt>
                <c:pt idx="8">
                  <c:v>IX</c:v>
                </c:pt>
                <c:pt idx="9">
                  <c:v>X</c:v>
                </c:pt>
                <c:pt idx="10">
                  <c:v>XI (PT)</c:v>
                </c:pt>
              </c:strCache>
            </c:strRef>
          </c:cat>
          <c:val>
            <c:numRef>
              <c:f>'dane do wykresu'!$E$18:$E$28</c:f>
              <c:numCache>
                <c:formatCode>#,##0.00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56434210.75</c:v>
                </c:pt>
                <c:pt idx="3">
                  <c:v>30286495.370000001</c:v>
                </c:pt>
                <c:pt idx="4">
                  <c:v>0</c:v>
                </c:pt>
                <c:pt idx="5">
                  <c:v>27686875</c:v>
                </c:pt>
                <c:pt idx="6">
                  <c:v>152561936.41</c:v>
                </c:pt>
                <c:pt idx="7">
                  <c:v>125063252</c:v>
                </c:pt>
                <c:pt idx="8">
                  <c:v>5620705.339999998</c:v>
                </c:pt>
                <c:pt idx="9">
                  <c:v>14600349.630000001</c:v>
                </c:pt>
                <c:pt idx="10">
                  <c:v>63294586.589999989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6-C2C1-4680-B178-1BF576EAE4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1893480"/>
        <c:axId val="451893872"/>
        <c:axId val="0"/>
      </c:bar3DChart>
      <c:catAx>
        <c:axId val="4518934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Oś</a:t>
                </a:r>
                <a:r>
                  <a:rPr lang="pl-PL" baseline="0"/>
                  <a:t> priorytetowa</a:t>
                </a:r>
                <a:endParaRPr lang="pl-PL"/>
              </a:p>
            </c:rich>
          </c:tx>
          <c:layout>
            <c:manualLayout>
              <c:xMode val="edge"/>
              <c:yMode val="edge"/>
              <c:x val="0.44586305005647819"/>
              <c:y val="0.8723851622967491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1893872"/>
        <c:crosses val="autoZero"/>
        <c:auto val="1"/>
        <c:lblAlgn val="ctr"/>
        <c:lblOffset val="100"/>
        <c:noMultiLvlLbl val="0"/>
      </c:catAx>
      <c:valAx>
        <c:axId val="451893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Kwota</a:t>
                </a:r>
                <a:r>
                  <a:rPr lang="pl-PL" baseline="0"/>
                  <a:t> w PLN</a:t>
                </a:r>
                <a:endParaRPr lang="pl-PL"/>
              </a:p>
            </c:rich>
          </c:tx>
          <c:layout>
            <c:manualLayout>
              <c:xMode val="edge"/>
              <c:yMode val="edge"/>
              <c:x val="1.3088597122725865E-3"/>
              <c:y val="0.4006355473920008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1893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ayout>
        <c:manualLayout>
          <c:xMode val="edge"/>
          <c:yMode val="edge"/>
          <c:x val="0.67104223526539675"/>
          <c:y val="8.0961075242798539E-2"/>
          <c:w val="0.32039243619049068"/>
          <c:h val="0.465236455892974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269033620988652"/>
          <c:y val="0.1270507722524086"/>
          <c:w val="0.89303727752333473"/>
          <c:h val="0.75420179749140237"/>
        </c:manualLayout>
      </c:layout>
      <c:bar3DChart>
        <c:barDir val="col"/>
        <c:grouping val="clustered"/>
        <c:varyColors val="0"/>
        <c:ser>
          <c:idx val="2"/>
          <c:order val="0"/>
          <c:tx>
            <c:strRef>
              <c:f>Arkusz1!$A$10</c:f>
              <c:strCache>
                <c:ptCount val="1"/>
                <c:pt idx="0">
                  <c:v>Wnioski o płatność - EFRR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8482575111858587E-3"/>
                  <c:y val="-3.076539670560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241287555929294E-3"/>
                  <c:y val="-1.4555873013909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850500233635611E-3"/>
                  <c:y val="-1.7178100617114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4271564309000953E-3"/>
                  <c:y val="0.13475397173982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4267078864101449E-3"/>
                  <c:y val="0.154433758087307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0.172101272847943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4241287555929294E-3"/>
                  <c:y val="0.274768129223715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1.4241287555929294E-3"/>
                  <c:y val="0.286487733273710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"/>
                  <c:y val="0.315048910483519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1.4241287555930337E-3"/>
                  <c:y val="0.33901977540680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1.044349023025783E-16"/>
                  <c:y val="0.385554770992534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2.8482575111858587E-3"/>
                  <c:y val="0.439834316786516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1.4241287555928248E-3"/>
                  <c:y val="0.628514515839679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1.4241287555930337E-3"/>
                  <c:y val="0.6711637151288003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2.8482575111857542E-3"/>
                  <c:y val="0.716057609117348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8F38-4225-84ED-23741ABD6A9A}"/>
                </c:ext>
                <c:ext xmlns:c15="http://schemas.microsoft.com/office/drawing/2012/chart" uri="{CE6537A1-D6FC-4f65-9D91-7224C49458BB}"/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Arkusz1!$B$9:$P$9</c:f>
              <c:strCache>
                <c:ptCount val="15"/>
                <c:pt idx="0">
                  <c:v>XII 16</c:v>
                </c:pt>
                <c:pt idx="1">
                  <c:v>I 17</c:v>
                </c:pt>
                <c:pt idx="2">
                  <c:v>II 17</c:v>
                </c:pt>
                <c:pt idx="3">
                  <c:v>III 17</c:v>
                </c:pt>
                <c:pt idx="4">
                  <c:v>IV 17</c:v>
                </c:pt>
                <c:pt idx="5">
                  <c:v>V 17</c:v>
                </c:pt>
                <c:pt idx="6">
                  <c:v>VI 17</c:v>
                </c:pt>
                <c:pt idx="7">
                  <c:v>VII 17</c:v>
                </c:pt>
                <c:pt idx="8">
                  <c:v>VIII 17</c:v>
                </c:pt>
                <c:pt idx="9">
                  <c:v>IX 17</c:v>
                </c:pt>
                <c:pt idx="10">
                  <c:v>X 17</c:v>
                </c:pt>
                <c:pt idx="11">
                  <c:v>XI 17</c:v>
                </c:pt>
                <c:pt idx="12">
                  <c:v>XII 17</c:v>
                </c:pt>
                <c:pt idx="13">
                  <c:v>I 18</c:v>
                </c:pt>
                <c:pt idx="14">
                  <c:v>II 18</c:v>
                </c:pt>
              </c:strCache>
            </c:strRef>
          </c:cat>
          <c:val>
            <c:numRef>
              <c:f>Arkusz1!$B$10:$P$10</c:f>
              <c:numCache>
                <c:formatCode>#,##0.00</c:formatCode>
                <c:ptCount val="15"/>
                <c:pt idx="0">
                  <c:v>67881618.989999995</c:v>
                </c:pt>
                <c:pt idx="1">
                  <c:v>81781264.739999995</c:v>
                </c:pt>
                <c:pt idx="2">
                  <c:v>94491952.730000004</c:v>
                </c:pt>
                <c:pt idx="3">
                  <c:v>106397934.27</c:v>
                </c:pt>
                <c:pt idx="4">
                  <c:v>122385376.52</c:v>
                </c:pt>
                <c:pt idx="5">
                  <c:v>140875164.09</c:v>
                </c:pt>
                <c:pt idx="6">
                  <c:v>223978433.33000001</c:v>
                </c:pt>
                <c:pt idx="7">
                  <c:v>237474719.49000001</c:v>
                </c:pt>
                <c:pt idx="8">
                  <c:v>261256063.84999999</c:v>
                </c:pt>
                <c:pt idx="9">
                  <c:v>281215341.95999998</c:v>
                </c:pt>
                <c:pt idx="10">
                  <c:v>319962550.81</c:v>
                </c:pt>
                <c:pt idx="11">
                  <c:v>365158193.89999998</c:v>
                </c:pt>
                <c:pt idx="12">
                  <c:v>524517209.60000002</c:v>
                </c:pt>
                <c:pt idx="13">
                  <c:v>560872570.39999998</c:v>
                </c:pt>
                <c:pt idx="14">
                  <c:v>625728962.90999997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8F38-4225-84ED-23741ABD6A9A}"/>
            </c:ext>
          </c:extLst>
        </c:ser>
        <c:ser>
          <c:idx val="0"/>
          <c:order val="1"/>
          <c:tx>
            <c:strRef>
              <c:f>Arkusz1!$A$11</c:f>
              <c:strCache>
                <c:ptCount val="1"/>
                <c:pt idx="0">
                  <c:v>Certyfikacja od IC do KE - EFRR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6965150223717174E-3"/>
                  <c:y val="-3.5915115190838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5447725335575497E-3"/>
                  <c:y val="-3.5915115190838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1206437779645941E-3"/>
                  <c:y val="-3.5915115190838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4241287555928771E-3"/>
                  <c:y val="0.101011261474234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"/>
                  <c:y val="0.114479429670798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4241287555929294E-3"/>
                  <c:y val="0.132436987266218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4241287555929294E-3"/>
                  <c:y val="0.15263923956106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2.8482575111858587E-3"/>
                  <c:y val="0.275781246547898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1.4241287555929294E-3"/>
                  <c:y val="0.275781246547898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"/>
                  <c:y val="0.294346815935918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1.4241287555929294E-3"/>
                  <c:y val="0.321952672291364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1.4241287555929294E-3"/>
                  <c:y val="0.3458077675273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"/>
                  <c:y val="0.561173674856856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2.8482575111858587E-3"/>
                  <c:y val="0.558928980157428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8F38-4225-84ED-23741ABD6A9A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1.4241287555929294E-3"/>
                  <c:y val="0.639737989336816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8F38-4225-84ED-23741ABD6A9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Arkusz1!$B$9:$P$9</c:f>
              <c:strCache>
                <c:ptCount val="15"/>
                <c:pt idx="0">
                  <c:v>XII 16</c:v>
                </c:pt>
                <c:pt idx="1">
                  <c:v>I 17</c:v>
                </c:pt>
                <c:pt idx="2">
                  <c:v>II 17</c:v>
                </c:pt>
                <c:pt idx="3">
                  <c:v>III 17</c:v>
                </c:pt>
                <c:pt idx="4">
                  <c:v>IV 17</c:v>
                </c:pt>
                <c:pt idx="5">
                  <c:v>V 17</c:v>
                </c:pt>
                <c:pt idx="6">
                  <c:v>VI 17</c:v>
                </c:pt>
                <c:pt idx="7">
                  <c:v>VII 17</c:v>
                </c:pt>
                <c:pt idx="8">
                  <c:v>VIII 17</c:v>
                </c:pt>
                <c:pt idx="9">
                  <c:v>IX 17</c:v>
                </c:pt>
                <c:pt idx="10">
                  <c:v>X 17</c:v>
                </c:pt>
                <c:pt idx="11">
                  <c:v>XI 17</c:v>
                </c:pt>
                <c:pt idx="12">
                  <c:v>XII 17</c:v>
                </c:pt>
                <c:pt idx="13">
                  <c:v>I 18</c:v>
                </c:pt>
                <c:pt idx="14">
                  <c:v>II 18</c:v>
                </c:pt>
              </c:strCache>
            </c:strRef>
          </c:cat>
          <c:val>
            <c:numRef>
              <c:f>Arkusz1!$B$11:$P$11</c:f>
              <c:numCache>
                <c:formatCode>#,##0.00</c:formatCode>
                <c:ptCount val="15"/>
                <c:pt idx="0">
                  <c:v>66600683.439999998</c:v>
                </c:pt>
                <c:pt idx="1">
                  <c:v>66600683.439999998</c:v>
                </c:pt>
                <c:pt idx="2">
                  <c:v>67887038</c:v>
                </c:pt>
                <c:pt idx="3">
                  <c:v>81858212.629999995</c:v>
                </c:pt>
                <c:pt idx="4">
                  <c:v>94601933.569999993</c:v>
                </c:pt>
                <c:pt idx="5">
                  <c:v>107237019.13</c:v>
                </c:pt>
                <c:pt idx="6">
                  <c:v>124200418.63</c:v>
                </c:pt>
                <c:pt idx="7">
                  <c:v>228560024.94999999</c:v>
                </c:pt>
                <c:pt idx="8">
                  <c:v>228560024.94999999</c:v>
                </c:pt>
                <c:pt idx="9">
                  <c:v>244018652.00999999</c:v>
                </c:pt>
                <c:pt idx="10">
                  <c:v>267004517.24000001</c:v>
                </c:pt>
                <c:pt idx="11">
                  <c:v>288736358.54000002</c:v>
                </c:pt>
                <c:pt idx="12">
                  <c:v>468662491.07999998</c:v>
                </c:pt>
                <c:pt idx="13">
                  <c:v>468662491.07999998</c:v>
                </c:pt>
                <c:pt idx="14">
                  <c:v>537122865.73000002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8F38-4225-84ED-23741ABD6A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6"/>
        <c:shape val="box"/>
        <c:axId val="451894656"/>
        <c:axId val="451895048"/>
        <c:axId val="0"/>
        <c:extLst xmlns:c16r2="http://schemas.microsoft.com/office/drawing/2015/06/chart"/>
      </c:bar3DChart>
      <c:catAx>
        <c:axId val="451894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1895048"/>
        <c:crosses val="autoZero"/>
        <c:auto val="1"/>
        <c:lblAlgn val="ctr"/>
        <c:lblOffset val="100"/>
        <c:noMultiLvlLbl val="0"/>
      </c:catAx>
      <c:valAx>
        <c:axId val="451895048"/>
        <c:scaling>
          <c:orientation val="minMax"/>
          <c:max val="600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[$PLN]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1894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 rot="-5400000" vert="horz"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269033620988652"/>
          <c:y val="0.1270507722524086"/>
          <c:w val="0.89303727752333473"/>
          <c:h val="0.75420179749140237"/>
        </c:manualLayout>
      </c:layout>
      <c:bar3DChart>
        <c:barDir val="col"/>
        <c:grouping val="clustered"/>
        <c:varyColors val="0"/>
        <c:ser>
          <c:idx val="2"/>
          <c:order val="0"/>
          <c:tx>
            <c:strRef>
              <c:f>Arkusz1!$A$10</c:f>
              <c:strCache>
                <c:ptCount val="1"/>
                <c:pt idx="0">
                  <c:v>Wnioski o płatność - EFS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0.23859796722568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0.259296880316236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263714780426296E-3"/>
                  <c:y val="0.276624332667289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4271564309000953E-3"/>
                  <c:y val="0.30759546359573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5791308172155414E-6"/>
                  <c:y val="0.331764639342074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4241287555929294E-3"/>
                  <c:y val="0.362900322299274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4.2723862667787878E-3"/>
                  <c:y val="0.396238103780896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5.6965150223716125E-3"/>
                  <c:y val="0.433732635651584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8482575111858587E-3"/>
                  <c:y val="0.48378119705856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1.044349023025783E-16"/>
                  <c:y val="0.511790391469453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"/>
                  <c:y val="0.54097142256200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5.6965150223716125E-3"/>
                  <c:y val="0.588110011249985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1.044349023025783E-16"/>
                  <c:y val="0.630759210539106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2.8482575111858587E-3"/>
                  <c:y val="0.653206157533380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5.6965150223717174E-3"/>
                  <c:y val="0.7093235250190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F3ED-4E9E-9D2C-913A98E99D06}"/>
                </c:ext>
                <c:ext xmlns:c15="http://schemas.microsoft.com/office/drawing/2012/chart" uri="{CE6537A1-D6FC-4f65-9D91-7224C49458BB}"/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Arkusz1!$B$9:$P$9</c:f>
              <c:strCache>
                <c:ptCount val="15"/>
                <c:pt idx="0">
                  <c:v>XII 16</c:v>
                </c:pt>
                <c:pt idx="1">
                  <c:v>I 17</c:v>
                </c:pt>
                <c:pt idx="2">
                  <c:v>II 17</c:v>
                </c:pt>
                <c:pt idx="3">
                  <c:v>III 17</c:v>
                </c:pt>
                <c:pt idx="4">
                  <c:v>IV 17</c:v>
                </c:pt>
                <c:pt idx="5">
                  <c:v>V 17</c:v>
                </c:pt>
                <c:pt idx="6">
                  <c:v>VI 17</c:v>
                </c:pt>
                <c:pt idx="7">
                  <c:v>VII 17</c:v>
                </c:pt>
                <c:pt idx="8">
                  <c:v>VIII 17</c:v>
                </c:pt>
                <c:pt idx="9">
                  <c:v>IX 17</c:v>
                </c:pt>
                <c:pt idx="10">
                  <c:v>X 17</c:v>
                </c:pt>
                <c:pt idx="11">
                  <c:v>XI 17</c:v>
                </c:pt>
                <c:pt idx="12">
                  <c:v>XII 17</c:v>
                </c:pt>
                <c:pt idx="13">
                  <c:v>I 18</c:v>
                </c:pt>
                <c:pt idx="14">
                  <c:v>II 18</c:v>
                </c:pt>
              </c:strCache>
            </c:strRef>
          </c:cat>
          <c:val>
            <c:numRef>
              <c:f>Arkusz1!$B$10:$P$10</c:f>
              <c:numCache>
                <c:formatCode>#,##0.00</c:formatCode>
                <c:ptCount val="15"/>
                <c:pt idx="0">
                  <c:v>102634578.65000001</c:v>
                </c:pt>
                <c:pt idx="1">
                  <c:v>111093670.8</c:v>
                </c:pt>
                <c:pt idx="2">
                  <c:v>118410667.31</c:v>
                </c:pt>
                <c:pt idx="3">
                  <c:v>130677412.09999999</c:v>
                </c:pt>
                <c:pt idx="4">
                  <c:v>141787588.52000001</c:v>
                </c:pt>
                <c:pt idx="5">
                  <c:v>154937311.75</c:v>
                </c:pt>
                <c:pt idx="6">
                  <c:v>169000297.78999999</c:v>
                </c:pt>
                <c:pt idx="7">
                  <c:v>181990044.34999999</c:v>
                </c:pt>
                <c:pt idx="8">
                  <c:v>205192044.75999999</c:v>
                </c:pt>
                <c:pt idx="9">
                  <c:v>218467994.66</c:v>
                </c:pt>
                <c:pt idx="10">
                  <c:v>231851171.03</c:v>
                </c:pt>
                <c:pt idx="11">
                  <c:v>250422729.77000001</c:v>
                </c:pt>
                <c:pt idx="12">
                  <c:v>268460720.92000002</c:v>
                </c:pt>
                <c:pt idx="13">
                  <c:v>276422274.86000001</c:v>
                </c:pt>
                <c:pt idx="14">
                  <c:v>302828072.52999997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F3ED-4E9E-9D2C-913A98E99D06}"/>
            </c:ext>
          </c:extLst>
        </c:ser>
        <c:ser>
          <c:idx val="0"/>
          <c:order val="1"/>
          <c:tx>
            <c:strRef>
              <c:f>Arkusz1!$A$11</c:f>
              <c:strCache>
                <c:ptCount val="1"/>
                <c:pt idx="0">
                  <c:v>Certyfikacja od IC do KE - EFS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4241287555929294E-3"/>
                  <c:y val="0.22222477524331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4241287555929294E-3"/>
                  <c:y val="0.219980080543887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4241287555929294E-3"/>
                  <c:y val="0.237937638139307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4241287555929294E-3"/>
                  <c:y val="0.255895195734726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044349023025783E-16"/>
                  <c:y val="0.271608058630718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0.305278479122129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044349023025783E-16"/>
                  <c:y val="0.327725426116404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4.2723862667786838E-3"/>
                  <c:y val="0.397310961798654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1.044349023025783E-16"/>
                  <c:y val="0.401800351197509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"/>
                  <c:y val="0.417513214093501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2.8482575111859628E-3"/>
                  <c:y val="0.473630581579186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1.4241287555929294E-3"/>
                  <c:y val="0.507301002070598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"/>
                  <c:y val="0.581375927151703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2.8482575111858587E-3"/>
                  <c:y val="0.588110011249985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F3ED-4E9E-9D2C-913A98E99D06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4.2723862667789969E-3"/>
                  <c:y val="0.628514515839679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F3ED-4E9E-9D2C-913A98E99D0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Arkusz1!$B$9:$P$9</c:f>
              <c:strCache>
                <c:ptCount val="15"/>
                <c:pt idx="0">
                  <c:v>XII 16</c:v>
                </c:pt>
                <c:pt idx="1">
                  <c:v>I 17</c:v>
                </c:pt>
                <c:pt idx="2">
                  <c:v>II 17</c:v>
                </c:pt>
                <c:pt idx="3">
                  <c:v>III 17</c:v>
                </c:pt>
                <c:pt idx="4">
                  <c:v>IV 17</c:v>
                </c:pt>
                <c:pt idx="5">
                  <c:v>V 17</c:v>
                </c:pt>
                <c:pt idx="6">
                  <c:v>VI 17</c:v>
                </c:pt>
                <c:pt idx="7">
                  <c:v>VII 17</c:v>
                </c:pt>
                <c:pt idx="8">
                  <c:v>VIII 17</c:v>
                </c:pt>
                <c:pt idx="9">
                  <c:v>IX 17</c:v>
                </c:pt>
                <c:pt idx="10">
                  <c:v>X 17</c:v>
                </c:pt>
                <c:pt idx="11">
                  <c:v>XI 17</c:v>
                </c:pt>
                <c:pt idx="12">
                  <c:v>XII 17</c:v>
                </c:pt>
                <c:pt idx="13">
                  <c:v>I 18</c:v>
                </c:pt>
                <c:pt idx="14">
                  <c:v>II 18</c:v>
                </c:pt>
              </c:strCache>
            </c:strRef>
          </c:cat>
          <c:val>
            <c:numRef>
              <c:f>Arkusz1!$B$11:$P$11</c:f>
              <c:numCache>
                <c:formatCode>#,##0.00</c:formatCode>
                <c:ptCount val="15"/>
                <c:pt idx="0">
                  <c:v>96183390.939999983</c:v>
                </c:pt>
                <c:pt idx="1">
                  <c:v>96183390.939999983</c:v>
                </c:pt>
                <c:pt idx="2">
                  <c:v>102176830.90999998</c:v>
                </c:pt>
                <c:pt idx="3">
                  <c:v>110746488.39999998</c:v>
                </c:pt>
                <c:pt idx="4">
                  <c:v>118116059.69999997</c:v>
                </c:pt>
                <c:pt idx="5">
                  <c:v>130000346.22999997</c:v>
                </c:pt>
                <c:pt idx="6">
                  <c:v>140247148.07999998</c:v>
                </c:pt>
                <c:pt idx="7">
                  <c:v>168115487.39999998</c:v>
                </c:pt>
                <c:pt idx="8">
                  <c:v>168115487.39999998</c:v>
                </c:pt>
                <c:pt idx="9">
                  <c:v>181346303.56</c:v>
                </c:pt>
                <c:pt idx="10">
                  <c:v>204594852.28999999</c:v>
                </c:pt>
                <c:pt idx="11">
                  <c:v>217890544.19999999</c:v>
                </c:pt>
                <c:pt idx="12">
                  <c:v>248669387.05000001</c:v>
                </c:pt>
                <c:pt idx="13">
                  <c:v>248669387.05000001</c:v>
                </c:pt>
                <c:pt idx="14">
                  <c:v>265726854.91999999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F3ED-4E9E-9D2C-913A98E99D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6"/>
        <c:shape val="box"/>
        <c:axId val="451895832"/>
        <c:axId val="451896224"/>
        <c:axId val="0"/>
        <c:extLst xmlns:c16r2="http://schemas.microsoft.com/office/drawing/2015/06/chart"/>
      </c:bar3DChart>
      <c:catAx>
        <c:axId val="451895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1896224"/>
        <c:crosses val="autoZero"/>
        <c:auto val="1"/>
        <c:lblAlgn val="ctr"/>
        <c:lblOffset val="100"/>
        <c:noMultiLvlLbl val="0"/>
      </c:catAx>
      <c:valAx>
        <c:axId val="451896224"/>
        <c:scaling>
          <c:orientation val="minMax"/>
          <c:max val="30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[$PLN]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1895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 rot="-5400000" vert="horz"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0.02103</cdr:x>
      <cdr:y>0.91508</cdr:y>
    </cdr:from>
    <cdr:to>
      <cdr:x>0.4144</cdr:x>
      <cdr:y>0.97365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82108" y="4991890"/>
          <a:ext cx="3406326" cy="3195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l-PL" sz="1100" dirty="0"/>
            <a:t>* Oś priorytetowa</a:t>
          </a:r>
          <a:r>
            <a:rPr lang="pl-PL" sz="1100" baseline="0" dirty="0"/>
            <a:t> VIII </a:t>
          </a:r>
          <a:r>
            <a:rPr lang="pl-PL" sz="1100" dirty="0"/>
            <a:t>- dofinansowanie </a:t>
          </a:r>
          <a:r>
            <a:rPr lang="pl-PL" sz="1100" baseline="0" dirty="0"/>
            <a:t>= UE + FP</a:t>
          </a:r>
          <a:endParaRPr lang="pl-PL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0.12605</cdr:x>
      <cdr:y>0.03017</cdr:y>
    </cdr:from>
    <cdr:to>
      <cdr:x>0.87395</cdr:x>
      <cdr:y>0.13469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124079" y="170723"/>
          <a:ext cx="6669573" cy="591352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0.71135</cdr:x>
      <cdr:y>0.93547</cdr:y>
    </cdr:from>
    <cdr:to>
      <cdr:x>0.97502</cdr:x>
      <cdr:y>0.9953</cdr:y>
    </cdr:to>
    <cdr:sp macro="" textlink="">
      <cdr:nvSpPr>
        <cdr:cNvPr id="2" name="pole tekstowe 3"/>
        <cdr:cNvSpPr txBox="1"/>
      </cdr:nvSpPr>
      <cdr:spPr>
        <a:xfrm xmlns:a="http://schemas.openxmlformats.org/drawingml/2006/main">
          <a:off x="6343651" y="5292660"/>
          <a:ext cx="2351315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l-PL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pl-PL" sz="800" dirty="0" smtClean="0"/>
            <a:t>Kwota certyfikacji uwzględnia kwoty wycofane ujęte w RZW.</a:t>
          </a:r>
          <a:endParaRPr lang="pl-PL" sz="800" dirty="0"/>
        </a:p>
      </cdr:txBody>
    </cdr:sp>
  </cdr:relSizeAnchor>
  <cdr:relSizeAnchor xmlns:cdr="http://schemas.openxmlformats.org/drawingml/2006/chartDrawing">
    <cdr:from>
      <cdr:x>0.14993</cdr:x>
      <cdr:y>0</cdr:y>
    </cdr:from>
    <cdr:to>
      <cdr:x>0.88484</cdr:x>
      <cdr:y>0.10452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337022" y="-1063689"/>
          <a:ext cx="6553768" cy="591363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8D5A4B-13FA-4983-B467-813F7B7A1C41}" type="datetimeFigureOut">
              <a:rPr lang="pl-PL"/>
              <a:pPr>
                <a:defRPr/>
              </a:pPr>
              <a:t>2018-03-14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378409"/>
            <a:ext cx="2946400" cy="494265"/>
          </a:xfrm>
          <a:prstGeom prst="rect">
            <a:avLst/>
          </a:prstGeom>
        </p:spPr>
        <p:txBody>
          <a:bodyPr vert="horz" lIns="90377" tIns="45188" rIns="90377" bIns="45188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378409"/>
            <a:ext cx="2946400" cy="494265"/>
          </a:xfrm>
          <a:prstGeom prst="rect">
            <a:avLst/>
          </a:prstGeom>
        </p:spPr>
        <p:txBody>
          <a:bodyPr vert="horz" wrap="square" lIns="90377" tIns="45188" rIns="90377" bIns="451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CEDF538-567E-4782-A71E-88259AB6D83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5889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861A00-80E9-4B3F-A422-6C839B6671A0}" type="datetimeFigureOut">
              <a:rPr lang="pl-PL"/>
              <a:pPr>
                <a:defRPr/>
              </a:pPr>
              <a:t>2018-03-14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77" tIns="45188" rIns="90377" bIns="45188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4" y="4691577"/>
            <a:ext cx="5438775" cy="4443649"/>
          </a:xfrm>
          <a:prstGeom prst="rect">
            <a:avLst/>
          </a:prstGeom>
        </p:spPr>
        <p:txBody>
          <a:bodyPr vert="horz" lIns="90377" tIns="45188" rIns="90377" bIns="45188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8409"/>
            <a:ext cx="2946400" cy="494265"/>
          </a:xfrm>
          <a:prstGeom prst="rect">
            <a:avLst/>
          </a:prstGeom>
        </p:spPr>
        <p:txBody>
          <a:bodyPr vert="horz" lIns="90377" tIns="45188" rIns="90377" bIns="4518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378409"/>
            <a:ext cx="2946400" cy="494265"/>
          </a:xfrm>
          <a:prstGeom prst="rect">
            <a:avLst/>
          </a:prstGeom>
        </p:spPr>
        <p:txBody>
          <a:bodyPr vert="horz" wrap="square" lIns="90377" tIns="45188" rIns="90377" bIns="451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3C91BD-A4DD-4598-94D9-BD77F2F29F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3259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3C91BD-A4DD-4598-94D9-BD77F2F29FB0}" type="slidenum">
              <a:rPr lang="pl-PL" altLang="pl-PL" smtClean="0"/>
              <a:pPr>
                <a:defRPr/>
              </a:pPr>
              <a:t>1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043720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3C91BD-A4DD-4598-94D9-BD77F2F29FB0}" type="slidenum">
              <a:rPr lang="pl-PL" altLang="pl-PL" smtClean="0"/>
              <a:pPr>
                <a:defRPr/>
              </a:pPr>
              <a:t>6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53236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3C91BD-A4DD-4598-94D9-BD77F2F29FB0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pl-PL" alt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164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4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480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64258"/>
            <a:ext cx="2949178" cy="112908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4258"/>
            <a:ext cx="4629150" cy="45967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4"/>
            <a:ext cx="2949178" cy="347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6DDB4-4F5A-424A-BE2A-2562C21077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911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56306"/>
            <a:ext cx="2949178" cy="11370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256306"/>
            <a:ext cx="4629150" cy="460474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3"/>
            <a:ext cx="2949178" cy="34756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435E-6169-4733-A22E-43A34E9B4A3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29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1"/>
          <p:cNvSpPr txBox="1">
            <a:spLocks/>
          </p:cNvSpPr>
          <p:nvPr userDrawn="1"/>
        </p:nvSpPr>
        <p:spPr>
          <a:xfrm>
            <a:off x="628650" y="4833938"/>
            <a:ext cx="7886700" cy="922337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pl-PL" dirty="0" smtClean="0">
                <a:solidFill>
                  <a:schemeClr val="bg1"/>
                </a:solidFill>
              </a:rPr>
              <a:t>Kliknij, aby dodać tytuł prezentacji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6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95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165E-4E26-4B90-8797-4E8B2BB4536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0633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FC2D-04C0-4BAF-8776-9BA560CD414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669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F5BC2-AAFC-4F9E-91FD-1EC87932F9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809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1621"/>
            <a:ext cx="7886700" cy="85067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6A139-2FA2-455A-B784-22B6B0215D8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545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04817"/>
            <a:ext cx="7886700" cy="72063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1592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39833"/>
            <a:ext cx="3868340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1592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39833"/>
            <a:ext cx="3887391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BA2E-F63A-4AB8-B295-9E80872E6F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75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5961D-26AB-46AA-91FA-26F7DD722F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9925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4BFC-3EA4-4C02-9612-F903E215C8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28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958850"/>
            <a:ext cx="7886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2463800"/>
            <a:ext cx="78867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19E30A3-3DC0-4B76-8637-268787631C1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  <p:sldLayoutId id="2147485826" r:id="rId2"/>
    <p:sldLayoutId id="2147485827" r:id="rId3"/>
    <p:sldLayoutId id="2147485828" r:id="rId4"/>
    <p:sldLayoutId id="2147485829" r:id="rId5"/>
    <p:sldLayoutId id="2147485830" r:id="rId6"/>
    <p:sldLayoutId id="2147485831" r:id="rId7"/>
    <p:sldLayoutId id="2147485832" r:id="rId8"/>
    <p:sldLayoutId id="2147485833" r:id="rId9"/>
    <p:sldLayoutId id="2147485834" r:id="rId10"/>
    <p:sldLayoutId id="21474858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l-PL" altLang="pl-PL" sz="4400" b="1" dirty="0" smtClean="0"/>
              <a:t>Regionalny Program Operacyjny Województwa Mazowieckiego na lata 2014-2020</a:t>
            </a:r>
          </a:p>
        </p:txBody>
      </p:sp>
      <p:sp>
        <p:nvSpPr>
          <p:cNvPr id="7" name="Podtytuł 6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508250"/>
          </a:xfrm>
        </p:spPr>
        <p:txBody>
          <a:bodyPr/>
          <a:lstStyle/>
          <a:p>
            <a:pPr marL="109728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l-PL" sz="4000" dirty="0">
                <a:solidFill>
                  <a:schemeClr val="bg2">
                    <a:lumMod val="50000"/>
                  </a:schemeClr>
                </a:solidFill>
              </a:rPr>
              <a:t>Stan realizacji RPO </a:t>
            </a:r>
            <a:r>
              <a:rPr lang="pl-PL" sz="4000" dirty="0" smtClean="0">
                <a:solidFill>
                  <a:schemeClr val="bg2">
                    <a:lumMod val="50000"/>
                  </a:schemeClr>
                </a:solidFill>
              </a:rPr>
              <a:t>WM na lata  2014-2020 </a:t>
            </a:r>
            <a:br>
              <a:rPr lang="pl-PL" sz="4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sz="4000" dirty="0" smtClean="0">
                <a:solidFill>
                  <a:schemeClr val="bg2">
                    <a:lumMod val="50000"/>
                  </a:schemeClr>
                </a:solidFill>
              </a:rPr>
              <a:t>wg stanu na 28.02.2018 r.</a:t>
            </a:r>
          </a:p>
          <a:p>
            <a:pPr marL="109728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l-PL" sz="4000" b="1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Arial" charset="0"/>
              <a:buNone/>
              <a:defRPr/>
            </a:pP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2603500" y="3244850"/>
            <a:ext cx="5081588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09728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l-PL" b="1" dirty="0">
              <a:solidFill>
                <a:schemeClr val="bg2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9E165E-4E26-4B90-8797-4E8B2BB4536E}" type="slidenum">
              <a:rPr lang="pl-PL" altLang="pl-PL" smtClean="0"/>
              <a:pPr>
                <a:defRPr/>
              </a:pPr>
              <a:t>1</a:t>
            </a:fld>
            <a:endParaRPr lang="pl-PL" alt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10540" y="1143000"/>
            <a:ext cx="76885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1400" b="1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FE4BFC-3EA4-4C02-9612-F903E215C880}" type="slidenum">
              <a:rPr lang="pl-PL" altLang="pl-PL" smtClean="0"/>
              <a:pPr>
                <a:defRPr/>
              </a:pPr>
              <a:t>10</a:t>
            </a:fld>
            <a:endParaRPr lang="pl-PL" altLang="pl-PL"/>
          </a:p>
        </p:txBody>
      </p:sp>
      <p:graphicFrame>
        <p:nvGraphicFramePr>
          <p:cNvPr id="6" name="Symbol zastępczy zawartości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8842085"/>
              </p:ext>
            </p:extLst>
          </p:nvPr>
        </p:nvGraphicFramePr>
        <p:xfrm>
          <a:off x="114299" y="1063689"/>
          <a:ext cx="8917733" cy="5657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182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FE4BFC-3EA4-4C02-9612-F903E215C880}" type="slidenum">
              <a:rPr lang="pl-PL" altLang="pl-PL" smtClean="0"/>
              <a:pPr>
                <a:defRPr/>
              </a:pPr>
              <a:t>11</a:t>
            </a:fld>
            <a:endParaRPr lang="pl-PL" altLang="pl-PL"/>
          </a:p>
        </p:txBody>
      </p:sp>
      <p:graphicFrame>
        <p:nvGraphicFramePr>
          <p:cNvPr id="4" name="Symbol zastępczy zawartości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6128001"/>
              </p:ext>
            </p:extLst>
          </p:nvPr>
        </p:nvGraphicFramePr>
        <p:xfrm>
          <a:off x="114299" y="1063689"/>
          <a:ext cx="8917733" cy="5657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913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Prostokąt 2"/>
          <p:cNvSpPr>
            <a:spLocks noGrp="1" noChangeArrowheads="1"/>
          </p:cNvSpPr>
          <p:nvPr>
            <p:ph idx="1"/>
          </p:nvPr>
        </p:nvSpPr>
        <p:spPr>
          <a:xfrm>
            <a:off x="628650" y="2463800"/>
            <a:ext cx="7886700" cy="1844608"/>
          </a:xfrm>
        </p:spPr>
        <p:txBody>
          <a:bodyPr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endParaRPr lang="pl-PL" altLang="pl-PL" sz="36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pl-PL" altLang="pl-PL" sz="3600" dirty="0" smtClean="0"/>
              <a:t>Dziękuję za uwagę.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pl-PL" altLang="pl-PL" sz="3600" dirty="0" smtClean="0"/>
              <a:t>Leszek Król</a:t>
            </a:r>
          </a:p>
        </p:txBody>
      </p:sp>
      <p:sp>
        <p:nvSpPr>
          <p:cNvPr id="46083" name="Prostokąt 3"/>
          <p:cNvSpPr>
            <a:spLocks noChangeArrowheads="1"/>
          </p:cNvSpPr>
          <p:nvPr/>
        </p:nvSpPr>
        <p:spPr bwMode="auto">
          <a:xfrm>
            <a:off x="1195388" y="5251450"/>
            <a:ext cx="6700837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>
                <a:latin typeface="Arial" panose="020B0604020202020204" pitchFamily="34" charset="0"/>
              </a:rPr>
              <a:t>Departament Rozwoju Regionalnego i Funduszy Europejskich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>
                <a:latin typeface="Arial" panose="020B0604020202020204" pitchFamily="34" charset="0"/>
              </a:rPr>
              <a:t>Urzędu Marszałkowskiego Województwa Mazowieckiego w Warszawie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>
                <a:latin typeface="Arial" panose="020B0604020202020204" pitchFamily="34" charset="0"/>
              </a:rPr>
              <a:t>Al. Solidarności 61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>
                <a:latin typeface="Arial" panose="020B0604020202020204" pitchFamily="34" charset="0"/>
              </a:rPr>
              <a:t>03-402 Warszawa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>
                <a:latin typeface="Arial" panose="020B0604020202020204" pitchFamily="34" charset="0"/>
              </a:rPr>
              <a:t>dsrr@mazovia.pl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12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9042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3"/>
          <p:cNvSpPr>
            <a:spLocks noGrp="1"/>
          </p:cNvSpPr>
          <p:nvPr>
            <p:ph type="title"/>
          </p:nvPr>
        </p:nvSpPr>
        <p:spPr>
          <a:xfrm>
            <a:off x="628650" y="1169893"/>
            <a:ext cx="7886700" cy="708583"/>
          </a:xfrm>
        </p:spPr>
        <p:txBody>
          <a:bodyPr/>
          <a:lstStyle/>
          <a:p>
            <a:pPr algn="ctr" eaLnBrk="1" hangingPunct="1">
              <a:defRPr/>
            </a:pP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Ogłoszone nabory w trybie konkursowym </a:t>
            </a: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pozakonkursowym </a:t>
            </a:r>
            <a:endParaRPr lang="pl-PL" altLang="pl-PL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Symbol zastępczy zawartości 4"/>
          <p:cNvSpPr>
            <a:spLocks noGrp="1"/>
          </p:cNvSpPr>
          <p:nvPr>
            <p:ph idx="1"/>
          </p:nvPr>
        </p:nvSpPr>
        <p:spPr>
          <a:xfrm>
            <a:off x="341087" y="1922928"/>
            <a:ext cx="8541656" cy="4388971"/>
          </a:xfrm>
        </p:spPr>
        <p:txBody>
          <a:bodyPr/>
          <a:lstStyle/>
          <a:p>
            <a:pPr marL="395478" indent="-285750" algn="just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W ramach Programu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ogłoszono </a:t>
            </a:r>
            <a:r>
              <a:rPr lang="pl-PL" sz="23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129</a:t>
            </a:r>
            <a:r>
              <a:rPr lang="pl-PL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naborów w trybie konkursowym 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3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pozakonkursowym - na kwotę </a:t>
            </a:r>
            <a:r>
              <a:rPr lang="pl-PL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6 234 536 958 PLN 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środków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UE, co stanowi </a:t>
            </a:r>
            <a:r>
              <a:rPr lang="pl-PL" sz="23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78,94 </a:t>
            </a:r>
            <a:r>
              <a:rPr lang="pl-PL" sz="23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pl-PL" sz="23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alokacji 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na lata 2014-2020 (bez R.W),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w tym:</a:t>
            </a:r>
          </a:p>
          <a:p>
            <a:pPr marL="395478" indent="-285750" algn="just" eaLnBrk="1" fontAlgn="auto" hangingPunct="1">
              <a:lnSpc>
                <a:spcPct val="100000"/>
              </a:lnSpc>
              <a:spcAft>
                <a:spcPts val="0"/>
              </a:spcAft>
              <a:buFontTx/>
              <a:buChar char="-"/>
              <a:defRPr/>
            </a:pP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3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EFRR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ogłoszono </a:t>
            </a:r>
            <a:r>
              <a:rPr lang="pl-PL" sz="23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naborów w trybie konkursowym i </a:t>
            </a:r>
            <a:r>
              <a:rPr lang="pl-PL" sz="23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pl-PL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pozakonkursowych - na kwotę </a:t>
            </a:r>
            <a:r>
              <a:rPr lang="pl-PL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5 097 452 545 PLN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co stanowi  </a:t>
            </a:r>
            <a:r>
              <a:rPr lang="pl-PL" sz="23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84,11 </a:t>
            </a:r>
            <a:r>
              <a:rPr lang="pl-PL" sz="23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alokacji;</a:t>
            </a:r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5478" indent="-285750" algn="just" eaLnBrk="1" fontAlgn="auto" hangingPunct="1">
              <a:lnSpc>
                <a:spcPct val="100000"/>
              </a:lnSpc>
              <a:spcAft>
                <a:spcPts val="0"/>
              </a:spcAft>
              <a:buFontTx/>
              <a:buChar char="-"/>
              <a:defRPr/>
            </a:pP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3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EFS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ogłoszono </a:t>
            </a:r>
            <a:r>
              <a:rPr lang="pl-PL" sz="23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nabory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w trybie konkursowym 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pozakonkursowych kwotę </a:t>
            </a:r>
            <a:r>
              <a:rPr lang="pl-PL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1 137 084 413 PLN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co stanowi </a:t>
            </a:r>
            <a:r>
              <a:rPr lang="pl-PL" sz="23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61,89 </a:t>
            </a:r>
            <a:r>
              <a:rPr lang="pl-PL" sz="23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pl-PL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alokacji (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bez PT).</a:t>
            </a:r>
          </a:p>
          <a:p>
            <a:pPr marL="109728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l-PL" sz="800" dirty="0">
              <a:solidFill>
                <a:srgbClr val="FF0000"/>
              </a:solidFill>
            </a:endParaRPr>
          </a:p>
          <a:p>
            <a:pPr marL="0" indent="0" algn="just" eaLnBrk="1" hangingPunct="1">
              <a:buFont typeface="Arial" charset="0"/>
              <a:buNone/>
              <a:defRPr/>
            </a:pPr>
            <a:endParaRPr lang="pl-PL" altLang="pl-PL" sz="900" dirty="0">
              <a:solidFill>
                <a:srgbClr val="FF0000"/>
              </a:solidFill>
              <a:latin typeface="Book Antiqua" pitchFamily="18" charset="0"/>
            </a:endParaRPr>
          </a:p>
          <a:p>
            <a:pPr marL="0" indent="0" algn="just" eaLnBrk="1" hangingPunct="1">
              <a:buFont typeface="Arial" charset="0"/>
              <a:buNone/>
              <a:defRPr/>
            </a:pPr>
            <a:endParaRPr lang="pl-PL" altLang="pl-PL" sz="900" dirty="0" smtClean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2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487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300069"/>
              </p:ext>
            </p:extLst>
          </p:nvPr>
        </p:nvGraphicFramePr>
        <p:xfrm>
          <a:off x="114300" y="1323887"/>
          <a:ext cx="4105275" cy="525788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12382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906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80263">
                <a:tc>
                  <a:txBody>
                    <a:bodyPr/>
                    <a:lstStyle/>
                    <a:p>
                      <a:pPr algn="ctr" fontAlgn="b"/>
                      <a:endParaRPr lang="pl-P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6" marR="5836" marT="583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effectLst/>
                        </a:rPr>
                        <a:t>Liczba </a:t>
                      </a:r>
                      <a:r>
                        <a:rPr lang="pl-PL" sz="1050" u="none" strike="noStrike" dirty="0" smtClean="0">
                          <a:effectLst/>
                        </a:rPr>
                        <a:t>naborów</a:t>
                      </a:r>
                    </a:p>
                  </a:txBody>
                  <a:tcPr marL="5836" marR="5836" marT="583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 smtClean="0">
                          <a:effectLst/>
                        </a:rPr>
                        <a:t>Wartość </a:t>
                      </a:r>
                      <a:r>
                        <a:rPr lang="pl-PL" sz="1050" u="none" strike="noStrike" dirty="0">
                          <a:effectLst/>
                        </a:rPr>
                        <a:t>dofinansowania UE </a:t>
                      </a:r>
                      <a:r>
                        <a:rPr lang="pl-PL" sz="1050" u="none" strike="noStrike" dirty="0" smtClean="0">
                          <a:effectLst/>
                        </a:rPr>
                        <a:t/>
                      </a:r>
                      <a:br>
                        <a:rPr lang="pl-PL" sz="1050" u="none" strike="noStrike" dirty="0" smtClean="0">
                          <a:effectLst/>
                        </a:rPr>
                      </a:br>
                      <a:r>
                        <a:rPr lang="pl-PL" sz="1050" u="none" strike="noStrike" dirty="0" smtClean="0">
                          <a:effectLst/>
                        </a:rPr>
                        <a:t>w </a:t>
                      </a:r>
                      <a:r>
                        <a:rPr lang="pl-PL" sz="1050" u="none" strike="noStrike" dirty="0">
                          <a:effectLst/>
                        </a:rPr>
                        <a:t>ramach </a:t>
                      </a:r>
                      <a:r>
                        <a:rPr lang="pl-PL" sz="1050" u="none" strike="noStrike" dirty="0" smtClean="0">
                          <a:effectLst/>
                        </a:rPr>
                        <a:t>naborów </a:t>
                      </a:r>
                      <a:br>
                        <a:rPr lang="pl-PL" sz="1050" u="none" strike="noStrike" dirty="0" smtClean="0">
                          <a:effectLst/>
                        </a:rPr>
                      </a:br>
                      <a:r>
                        <a:rPr lang="pl-PL" sz="1050" u="none" strike="noStrike" dirty="0" smtClean="0">
                          <a:effectLst/>
                        </a:rPr>
                        <a:t>w </a:t>
                      </a:r>
                      <a:r>
                        <a:rPr lang="pl-PL" sz="1050" u="none" strike="noStrike" dirty="0">
                          <a:effectLst/>
                        </a:rPr>
                        <a:t>Euro</a:t>
                      </a:r>
                      <a:endParaRPr lang="pl-P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6" marR="5836" marT="583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 smtClean="0">
                          <a:effectLst/>
                        </a:rPr>
                        <a:t>Wartość </a:t>
                      </a:r>
                      <a:r>
                        <a:rPr lang="pl-PL" sz="1050" u="none" strike="noStrike" dirty="0">
                          <a:effectLst/>
                        </a:rPr>
                        <a:t>dofinansowania </a:t>
                      </a:r>
                      <a:r>
                        <a:rPr lang="pl-PL" sz="1050" u="none" strike="noStrike" dirty="0" smtClean="0">
                          <a:effectLst/>
                        </a:rPr>
                        <a:t>UE</a:t>
                      </a:r>
                      <a:br>
                        <a:rPr lang="pl-PL" sz="1050" u="none" strike="noStrike" dirty="0" smtClean="0">
                          <a:effectLst/>
                        </a:rPr>
                      </a:br>
                      <a:r>
                        <a:rPr lang="pl-PL" sz="1050" u="none" strike="noStrike" dirty="0" smtClean="0">
                          <a:effectLst/>
                        </a:rPr>
                        <a:t> </a:t>
                      </a:r>
                      <a:r>
                        <a:rPr lang="pl-PL" sz="1050" u="none" strike="noStrike" dirty="0">
                          <a:effectLst/>
                        </a:rPr>
                        <a:t>w ramach </a:t>
                      </a:r>
                      <a:r>
                        <a:rPr lang="pl-PL" sz="1050" u="none" strike="noStrike" dirty="0" smtClean="0">
                          <a:effectLst/>
                        </a:rPr>
                        <a:t>naborów </a:t>
                      </a:r>
                      <a:br>
                        <a:rPr lang="pl-PL" sz="1050" u="none" strike="noStrike" dirty="0" smtClean="0">
                          <a:effectLst/>
                        </a:rPr>
                      </a:br>
                      <a:r>
                        <a:rPr lang="pl-PL" sz="1050" u="none" strike="noStrike" dirty="0" smtClean="0">
                          <a:effectLst/>
                        </a:rPr>
                        <a:t>w </a:t>
                      </a:r>
                      <a:r>
                        <a:rPr lang="pl-PL" sz="1050" u="none" strike="noStrike" dirty="0">
                          <a:effectLst/>
                        </a:rPr>
                        <a:t>PLN</a:t>
                      </a:r>
                      <a:endParaRPr lang="pl-P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6" marR="5836" marT="583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9082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u="none" strike="noStrike" dirty="0">
                          <a:effectLst/>
                        </a:rPr>
                        <a:t>EFRR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6" marR="5836" marT="583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66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851 788 047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3 549 400 795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 I</a:t>
                      </a:r>
                    </a:p>
                  </a:txBody>
                  <a:tcPr marL="857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199 827 706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832 682 047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1.1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104 038 621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433 528 930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1.2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95 789 085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399 153 117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7744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 II</a:t>
                      </a:r>
                    </a:p>
                  </a:txBody>
                  <a:tcPr marL="857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104 969 202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437 406 663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2.1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104 969 202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437 406 663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 III</a:t>
                      </a:r>
                    </a:p>
                  </a:txBody>
                  <a:tcPr marL="857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85 657 520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356 934 889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3.1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27 144 363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113 110 562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3.2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10 432 497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43 472 217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3.3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48 080 660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200 352 110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 IV</a:t>
                      </a:r>
                    </a:p>
                  </a:txBody>
                  <a:tcPr marL="857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252 270 783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1 051 212 357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4.1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29 875 040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124 489 293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4.2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55 609 044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231 722 888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4.3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166 786 699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695 000 176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 V</a:t>
                      </a:r>
                    </a:p>
                  </a:txBody>
                  <a:tcPr marL="857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65 783 543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274 120 021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5.1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12 474 390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51 980 783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5.2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5 110 986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21 297 480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5.3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45 027 090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187 627 886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5.4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3 171 077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13 213 872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 VI</a:t>
                      </a:r>
                    </a:p>
                  </a:txBody>
                  <a:tcPr marL="857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58 705 665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244 626 509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6.1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25 587 120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106 621 530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6.2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33 118 545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138 004 979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 VII</a:t>
                      </a:r>
                    </a:p>
                  </a:txBody>
                  <a:tcPr marL="857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84 573 628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352 418 309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8003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</a:t>
                      </a:r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84 573 628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352 418 309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70597"/>
              </p:ext>
            </p:extLst>
          </p:nvPr>
        </p:nvGraphicFramePr>
        <p:xfrm>
          <a:off x="4619625" y="1666879"/>
          <a:ext cx="4238625" cy="391364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{C4B1156A-380E-4F78-BDF5-A606A8083BF9}</a:tableStyleId>
              </a:tblPr>
              <a:tblGrid>
                <a:gridCol w="11062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18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637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867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83614">
                <a:tc>
                  <a:txBody>
                    <a:bodyPr/>
                    <a:lstStyle/>
                    <a:p>
                      <a:pPr algn="l" fontAlgn="b"/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22" marR="8922" marT="8922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 smtClean="0">
                          <a:effectLst/>
                        </a:rPr>
                        <a:t>Liczba naborów</a:t>
                      </a:r>
                    </a:p>
                  </a:txBody>
                  <a:tcPr marL="8922" marR="8922" marT="892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 smtClean="0">
                          <a:effectLst/>
                        </a:rPr>
                        <a:t>Wartość </a:t>
                      </a:r>
                      <a:r>
                        <a:rPr lang="pl-PL" sz="1000" u="none" strike="noStrike" dirty="0">
                          <a:effectLst/>
                        </a:rPr>
                        <a:t>dofinansowania UE </a:t>
                      </a:r>
                      <a:r>
                        <a:rPr lang="pl-PL" sz="1000" u="none" strike="noStrike" dirty="0" smtClean="0">
                          <a:effectLst/>
                        </a:rPr>
                        <a:t/>
                      </a:r>
                      <a:br>
                        <a:rPr lang="pl-PL" sz="1000" u="none" strike="noStrike" dirty="0" smtClean="0">
                          <a:effectLst/>
                        </a:rPr>
                      </a:br>
                      <a:r>
                        <a:rPr lang="pl-PL" sz="1000" u="none" strike="noStrike" dirty="0" smtClean="0">
                          <a:effectLst/>
                        </a:rPr>
                        <a:t>w </a:t>
                      </a:r>
                      <a:r>
                        <a:rPr lang="pl-PL" sz="1000" u="none" strike="noStrike" dirty="0">
                          <a:effectLst/>
                        </a:rPr>
                        <a:t>ramach </a:t>
                      </a:r>
                      <a:r>
                        <a:rPr lang="pl-PL" sz="1000" u="none" strike="noStrike" dirty="0" smtClean="0">
                          <a:effectLst/>
                        </a:rPr>
                        <a:t>naborów </a:t>
                      </a:r>
                      <a:br>
                        <a:rPr lang="pl-PL" sz="1000" u="none" strike="noStrike" dirty="0" smtClean="0">
                          <a:effectLst/>
                        </a:rPr>
                      </a:br>
                      <a:r>
                        <a:rPr lang="pl-PL" sz="1000" u="none" strike="noStrike" dirty="0" smtClean="0">
                          <a:effectLst/>
                        </a:rPr>
                        <a:t>w </a:t>
                      </a:r>
                      <a:r>
                        <a:rPr lang="pl-PL" sz="1000" u="none" strike="noStrike" dirty="0">
                          <a:effectLst/>
                        </a:rPr>
                        <a:t>Euro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22" marR="8922" marT="892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 smtClean="0">
                          <a:effectLst/>
                        </a:rPr>
                        <a:t>Wartość </a:t>
                      </a:r>
                      <a:br>
                        <a:rPr lang="pl-PL" sz="1000" u="none" strike="noStrike" dirty="0" smtClean="0">
                          <a:effectLst/>
                        </a:rPr>
                      </a:br>
                      <a:r>
                        <a:rPr lang="pl-PL" sz="1000" u="none" strike="noStrike" dirty="0" smtClean="0">
                          <a:effectLst/>
                        </a:rPr>
                        <a:t>dofinansowania </a:t>
                      </a:r>
                      <a:r>
                        <a:rPr lang="pl-PL" sz="1000" u="none" strike="noStrike" dirty="0">
                          <a:effectLst/>
                        </a:rPr>
                        <a:t>UE </a:t>
                      </a:r>
                      <a:endParaRPr lang="pl-PL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pl-PL" sz="1000" u="none" strike="noStrike" dirty="0" smtClean="0">
                          <a:effectLst/>
                        </a:rPr>
                        <a:t>w </a:t>
                      </a:r>
                      <a:r>
                        <a:rPr lang="pl-PL" sz="1000" u="none" strike="noStrike" dirty="0">
                          <a:effectLst/>
                        </a:rPr>
                        <a:t>ramach </a:t>
                      </a:r>
                      <a:r>
                        <a:rPr lang="pl-PL" sz="1000" u="none" strike="noStrike" dirty="0" smtClean="0">
                          <a:effectLst/>
                        </a:rPr>
                        <a:t>naborów </a:t>
                      </a:r>
                      <a:br>
                        <a:rPr lang="pl-PL" sz="1000" u="none" strike="noStrike" dirty="0" smtClean="0">
                          <a:effectLst/>
                        </a:rPr>
                      </a:br>
                      <a:r>
                        <a:rPr lang="pl-PL" sz="1000" u="none" strike="noStrike" dirty="0" smtClean="0">
                          <a:effectLst/>
                        </a:rPr>
                        <a:t>w </a:t>
                      </a:r>
                      <a:r>
                        <a:rPr lang="pl-PL" sz="1000" u="none" strike="noStrike" dirty="0">
                          <a:effectLst/>
                        </a:rPr>
                        <a:t>PLN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22" marR="8922" marT="892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248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u="none" strike="noStrike" dirty="0">
                          <a:effectLst/>
                        </a:rPr>
                        <a:t>EFS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22" marR="8922" marT="8922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219 874 568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916 217 329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392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 VIII</a:t>
                      </a:r>
                    </a:p>
                  </a:txBody>
                  <a:tcPr marL="857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16 442 047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68 514 012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158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8.2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4 390 277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18 294 285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158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8.3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12 051 770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50 219 727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158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 IX</a:t>
                      </a:r>
                    </a:p>
                  </a:txBody>
                  <a:tcPr marL="857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97 771 843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407 415 272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158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9.1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46 178 324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192 425 077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158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9.2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47 517 073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198 003 644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158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9.3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4 076 446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16 986 551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158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 X</a:t>
                      </a:r>
                    </a:p>
                  </a:txBody>
                  <a:tcPr marL="857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105 660 678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440 288 045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158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10.1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44 249 237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184 386 572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158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10.2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10 525 120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43 858 174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1586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10.3</a:t>
                      </a:r>
                    </a:p>
                  </a:txBody>
                  <a:tcPr marL="171450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50 886 321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212 043 299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73959" y="954555"/>
            <a:ext cx="8743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latin typeface="+mj-lt"/>
              </a:rPr>
              <a:t>Liczba </a:t>
            </a:r>
            <a:r>
              <a:rPr lang="pl-PL" b="1" dirty="0">
                <a:latin typeface="+mj-lt"/>
              </a:rPr>
              <a:t>i</a:t>
            </a:r>
            <a:r>
              <a:rPr lang="pl-PL" b="1" dirty="0" smtClean="0">
                <a:latin typeface="+mj-lt"/>
              </a:rPr>
              <a:t> wartość ogłoszonych naborów konkursowych</a:t>
            </a:r>
            <a:endParaRPr lang="pl-PL" b="1" dirty="0">
              <a:latin typeface="+mj-lt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3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2915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1683" y="1048060"/>
            <a:ext cx="8410575" cy="758438"/>
          </a:xfrm>
        </p:spPr>
        <p:txBody>
          <a:bodyPr/>
          <a:lstStyle/>
          <a:p>
            <a:pPr algn="ctr"/>
            <a:r>
              <a:rPr lang="pl-PL" sz="2000" b="1" dirty="0"/>
              <a:t>Liczba </a:t>
            </a:r>
            <a:r>
              <a:rPr lang="pl-PL" sz="2000" b="1" dirty="0" smtClean="0"/>
              <a:t>i </a:t>
            </a:r>
            <a:r>
              <a:rPr lang="pl-PL" sz="2000" b="1" dirty="0"/>
              <a:t>wartość ogłoszonych naborów </a:t>
            </a:r>
            <a:r>
              <a:rPr lang="pl-PL" sz="2000" b="1" dirty="0" smtClean="0"/>
              <a:t>pozakonkursowych</a:t>
            </a:r>
            <a:endParaRPr lang="pl-PL" sz="2000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247764"/>
              </p:ext>
            </p:extLst>
          </p:nvPr>
        </p:nvGraphicFramePr>
        <p:xfrm>
          <a:off x="369617" y="1977659"/>
          <a:ext cx="4090872" cy="385764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3328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47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222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718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Pozakonkursowe</a:t>
                      </a:r>
                      <a:r>
                        <a:rPr lang="pl-PL" sz="105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pl-PL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41" marR="8841" marT="88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Liczba </a:t>
                      </a:r>
                      <a:r>
                        <a:rPr lang="pl-PL" sz="105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naborów</a:t>
                      </a:r>
                      <a:endParaRPr lang="pl-PL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41" marR="8841" marT="88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Wartość </a:t>
                      </a:r>
                      <a:r>
                        <a:rPr lang="pl-PL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dofinansowania UE </a:t>
                      </a:r>
                      <a:r>
                        <a:rPr lang="pl-PL" sz="105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pl-PL" sz="105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l-PL" sz="105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 </a:t>
                      </a:r>
                      <a:r>
                        <a:rPr lang="pl-PL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ramach </a:t>
                      </a:r>
                      <a:r>
                        <a:rPr lang="pl-PL" sz="105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naborów </a:t>
                      </a:r>
                      <a:br>
                        <a:rPr lang="pl-PL" sz="105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l-PL" sz="105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 </a:t>
                      </a:r>
                      <a:r>
                        <a:rPr lang="pl-PL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Euro</a:t>
                      </a:r>
                      <a:endParaRPr lang="pl-PL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41" marR="8841" marT="88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Wartość </a:t>
                      </a:r>
                      <a:r>
                        <a:rPr lang="pl-PL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dofinansowania UE w ramach </a:t>
                      </a:r>
                      <a:r>
                        <a:rPr lang="pl-PL" sz="105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naborów </a:t>
                      </a:r>
                      <a:r>
                        <a:rPr lang="pl-PL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w PLN</a:t>
                      </a:r>
                      <a:endParaRPr lang="pl-PL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41" marR="8841" marT="8841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334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EFRR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</a:t>
                      </a:r>
                      <a:r>
                        <a:rPr lang="pl-PL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II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18 562 174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77 348 581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2.1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18 562 174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77 348 581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 III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13 514 037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56 312 992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3.1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7 754 500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32 313 000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3.2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5 759 537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23 999 992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</a:t>
                      </a:r>
                      <a:r>
                        <a:rPr lang="pl-PL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Priorytetowa VI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22 998 969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95 836 705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6.1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22 998 969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95 836 705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 VII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63 173 261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263 242 977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52805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7.1</a:t>
                      </a:r>
                    </a:p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7.2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32 371 735</a:t>
                      </a:r>
                    </a:p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30 801 526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134 893 017</a:t>
                      </a:r>
                    </a:p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128 349 960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926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Suma końcowa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118 248 441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492</a:t>
                      </a:r>
                      <a:r>
                        <a:rPr lang="pl-PL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741 255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927488"/>
              </p:ext>
            </p:extLst>
          </p:nvPr>
        </p:nvGraphicFramePr>
        <p:xfrm>
          <a:off x="4670270" y="1977660"/>
          <a:ext cx="4090872" cy="382171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3328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47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222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6123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Pozakonkursowe</a:t>
                      </a:r>
                      <a:r>
                        <a:rPr lang="pl-PL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pl-PL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41" marR="8841" marT="88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Liczba </a:t>
                      </a:r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naborów</a:t>
                      </a:r>
                      <a:endParaRPr lang="pl-PL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41" marR="8841" marT="88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Wartość </a:t>
                      </a: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dofinansowania UE </a:t>
                      </a:r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 </a:t>
                      </a: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ramach </a:t>
                      </a:r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naborów </a:t>
                      </a:r>
                      <a:b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 </a:t>
                      </a: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Euro</a:t>
                      </a:r>
                      <a:endParaRPr lang="pl-PL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41" marR="8841" marT="88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Wartość </a:t>
                      </a: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dofinansowania UE w ramach </a:t>
                      </a:r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naborów </a:t>
                      </a: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w PLN</a:t>
                      </a:r>
                      <a:endParaRPr lang="pl-PL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41" marR="8841" marT="8841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812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EFS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915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 VIII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45 435 384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190 828 611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915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8.1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45 435 384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190 828 611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915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 IX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3 681 632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15 341 359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915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</a:t>
                      </a:r>
                      <a:r>
                        <a:rPr lang="pl-PL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3 321 781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13 841 861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915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9.3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359 851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1 499 498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915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 X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3 527 025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14 697 114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915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10.1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2 013 791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8 391 468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915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Działanie 10.3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1 513 234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6 305 646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915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Suma końcowa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52 644</a:t>
                      </a:r>
                      <a:r>
                        <a:rPr lang="pl-PL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041</a:t>
                      </a:r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220 867 084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5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58850"/>
            <a:ext cx="7886700" cy="412750"/>
          </a:xfrm>
        </p:spPr>
        <p:txBody>
          <a:bodyPr/>
          <a:lstStyle/>
          <a:p>
            <a:r>
              <a:rPr lang="pl-PL" sz="2000" b="1" dirty="0"/>
              <a:t>Liczba i wartość </a:t>
            </a:r>
            <a:r>
              <a:rPr lang="pl-PL" sz="2000" b="1" dirty="0" smtClean="0"/>
              <a:t>realizowanych projektów - Instrumentów Finansowych</a:t>
            </a:r>
            <a:endParaRPr lang="pl-PL" sz="2000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5</a:t>
            </a:fld>
            <a:endParaRPr lang="pl-PL" altLang="pl-PL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881910"/>
              </p:ext>
            </p:extLst>
          </p:nvPr>
        </p:nvGraphicFramePr>
        <p:xfrm>
          <a:off x="972566" y="1371600"/>
          <a:ext cx="6911163" cy="363984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20733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05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8625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709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27463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IF</a:t>
                      </a:r>
                      <a:endParaRPr lang="pl-PL" sz="2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Liczba </a:t>
                      </a:r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umów</a:t>
                      </a:r>
                    </a:p>
                    <a:p>
                      <a:pPr algn="ctr" fontAlgn="ctr"/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IF</a:t>
                      </a:r>
                      <a:endParaRPr lang="pl-PL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Wartość </a:t>
                      </a: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dofinansowania UE </a:t>
                      </a:r>
                      <a:endParaRPr lang="pl-PL" sz="1000" u="none" strike="noStrike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fontAlgn="ctr"/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 </a:t>
                      </a: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Euro</a:t>
                      </a:r>
                      <a:endParaRPr lang="pl-PL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Wartość </a:t>
                      </a: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dofinansowania UE </a:t>
                      </a:r>
                      <a:endParaRPr lang="pl-PL" sz="1000" u="none" strike="noStrike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fontAlgn="ctr"/>
                      <a:r>
                        <a:rPr lang="pl-PL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 </a:t>
                      </a:r>
                      <a:r>
                        <a:rPr lang="pl-PL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PLN</a:t>
                      </a:r>
                      <a:endParaRPr lang="pl-PL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324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EFRR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5615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</a:t>
                      </a:r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 </a:t>
                      </a:r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172 509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225 736 843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050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3.3</a:t>
                      </a: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54 172 509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225 736 843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050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</a:t>
                      </a:r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29 072 710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121 145 981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050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4.1</a:t>
                      </a: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6 910 091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28 794 350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050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4.2</a:t>
                      </a: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22 162 619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92 351 631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050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 </a:t>
                      </a:r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26 577 274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110 747 500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050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 6.2</a:t>
                      </a: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26 577 274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110 747 500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050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Suma końcowa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109 822 493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457 630 324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5" name="Prostokąt 4"/>
          <p:cNvSpPr/>
          <p:nvPr/>
        </p:nvSpPr>
        <p:spPr>
          <a:xfrm>
            <a:off x="972566" y="5011448"/>
            <a:ext cx="6911163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spcBef>
                <a:spcPts val="600"/>
              </a:spcBef>
            </a:pPr>
            <a:r>
              <a:rPr lang="pl-PL" b="1" dirty="0" smtClean="0">
                <a:solidFill>
                  <a:srgbClr val="FF0000"/>
                </a:solidFill>
              </a:rPr>
              <a:t>3</a:t>
            </a:r>
            <a:r>
              <a:rPr lang="pl-PL" dirty="0" smtClean="0"/>
              <a:t> </a:t>
            </a:r>
            <a:r>
              <a:rPr lang="pl-PL" dirty="0"/>
              <a:t>umowy z </a:t>
            </a:r>
            <a:r>
              <a:rPr lang="pl-PL" b="1" dirty="0"/>
              <a:t>EBI</a:t>
            </a:r>
            <a:r>
              <a:rPr lang="pl-PL" dirty="0"/>
              <a:t> na łączną wartość dofinansowania 231 893 481,48 PLN (Dz. 4.1, 4.2 oraz 6.2) </a:t>
            </a:r>
            <a:endParaRPr lang="pl-PL" dirty="0" smtClean="0"/>
          </a:p>
          <a:p>
            <a:pPr lvl="0" algn="just">
              <a:lnSpc>
                <a:spcPct val="100000"/>
              </a:lnSpc>
              <a:spcBef>
                <a:spcPts val="600"/>
              </a:spcBef>
            </a:pPr>
            <a:r>
              <a:rPr lang="pl-PL" b="1" dirty="0" smtClean="0">
                <a:solidFill>
                  <a:srgbClr val="FF0000"/>
                </a:solidFill>
              </a:rPr>
              <a:t>1</a:t>
            </a:r>
            <a:r>
              <a:rPr lang="pl-PL" dirty="0" smtClean="0"/>
              <a:t> </a:t>
            </a:r>
            <a:r>
              <a:rPr lang="pl-PL" dirty="0"/>
              <a:t>umowa z </a:t>
            </a:r>
            <a:r>
              <a:rPr lang="pl-PL" b="1" dirty="0"/>
              <a:t>BGK</a:t>
            </a:r>
            <a:r>
              <a:rPr lang="pl-PL" dirty="0"/>
              <a:t> na kwotę dofinansowania 225 736 843,00 PLN (Dz. 3.3). )</a:t>
            </a:r>
          </a:p>
        </p:txBody>
      </p:sp>
    </p:spTree>
    <p:extLst>
      <p:ext uri="{BB962C8B-B14F-4D97-AF65-F5344CB8AC3E}">
        <p14:creationId xmlns:p14="http://schemas.microsoft.com/office/powerpoint/2010/main" val="2236653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6"/>
          <p:cNvSpPr>
            <a:spLocks noGrp="1"/>
          </p:cNvSpPr>
          <p:nvPr>
            <p:ph type="title"/>
          </p:nvPr>
        </p:nvSpPr>
        <p:spPr>
          <a:xfrm>
            <a:off x="118646" y="1350335"/>
            <a:ext cx="8919028" cy="5167423"/>
          </a:xfrm>
        </p:spPr>
        <p:txBody>
          <a:bodyPr/>
          <a:lstStyle/>
          <a:p>
            <a:pPr marL="0" indent="0">
              <a:buNone/>
            </a:pPr>
            <a:r>
              <a:rPr lang="pl-PL" sz="1800" b="1" dirty="0" smtClean="0"/>
              <a:t>                                       </a:t>
            </a:r>
            <a:r>
              <a:rPr lang="pl-PL" sz="2000" b="1" dirty="0" smtClean="0"/>
              <a:t>Stan realizacji RPO WM na lata 2014-2020</a:t>
            </a:r>
            <a:r>
              <a:rPr lang="pl-PL" sz="1800" dirty="0" smtClean="0">
                <a:solidFill>
                  <a:srgbClr val="FF0000"/>
                </a:solidFill>
              </a:rPr>
              <a:t/>
            </a:r>
            <a:br>
              <a:rPr lang="pl-PL" sz="1800" dirty="0" smtClean="0">
                <a:solidFill>
                  <a:srgbClr val="FF0000"/>
                </a:solidFill>
              </a:rPr>
            </a:br>
            <a:r>
              <a:rPr lang="pl-PL" sz="1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pl-PL" sz="1800" dirty="0" smtClean="0"/>
              <a:t>W ramach Programu zatwierdzono do dofinansowania </a:t>
            </a:r>
            <a:r>
              <a:rPr lang="pl-PL" sz="1800" b="1" u="sng" dirty="0" smtClean="0">
                <a:solidFill>
                  <a:srgbClr val="FF0000"/>
                </a:solidFill>
              </a:rPr>
              <a:t>2 317 wniosków </a:t>
            </a:r>
            <a:r>
              <a:rPr lang="pl-PL" sz="1800" b="1" u="sng" smtClean="0">
                <a:solidFill>
                  <a:srgbClr val="FF0000"/>
                </a:solidFill>
              </a:rPr>
              <a:t>o </a:t>
            </a:r>
            <a:r>
              <a:rPr lang="pl-PL" sz="1800" b="1" u="sng" smtClean="0">
                <a:solidFill>
                  <a:srgbClr val="FF0000"/>
                </a:solidFill>
              </a:rPr>
              <a:t>dofinansowanie </a:t>
            </a:r>
            <a:r>
              <a:rPr lang="pl-PL" sz="1800" b="1" u="sng" dirty="0" smtClean="0">
                <a:solidFill>
                  <a:srgbClr val="FF0000"/>
                </a:solidFill>
              </a:rPr>
              <a:t/>
            </a:r>
            <a:br>
              <a:rPr lang="pl-PL" sz="1800" b="1" u="sng" dirty="0" smtClean="0">
                <a:solidFill>
                  <a:srgbClr val="FF0000"/>
                </a:solidFill>
              </a:rPr>
            </a:br>
            <a:r>
              <a:rPr lang="pl-PL" sz="1800" dirty="0" smtClean="0"/>
              <a:t>o łącznej wartości UE - </a:t>
            </a:r>
            <a:r>
              <a:rPr lang="pl-PL" sz="1800" b="1" dirty="0" smtClean="0"/>
              <a:t>4 661 653 211 PLN</a:t>
            </a:r>
            <a:r>
              <a:rPr lang="pl-PL" sz="1800" dirty="0" smtClean="0"/>
              <a:t>, w tym:</a:t>
            </a:r>
            <a:br>
              <a:rPr lang="pl-PL" sz="1800" dirty="0" smtClean="0"/>
            </a:br>
            <a:r>
              <a:rPr lang="pl-PL" sz="1800" dirty="0" smtClean="0">
                <a:solidFill>
                  <a:srgbClr val="FF0000"/>
                </a:solidFill>
              </a:rPr>
              <a:t/>
            </a:r>
            <a:br>
              <a:rPr lang="pl-PL" sz="1800" dirty="0" smtClean="0">
                <a:solidFill>
                  <a:srgbClr val="FF0000"/>
                </a:solidFill>
              </a:rPr>
            </a:br>
            <a:r>
              <a:rPr lang="pl-PL" sz="1800" dirty="0" smtClean="0"/>
              <a:t>- </a:t>
            </a:r>
            <a:r>
              <a:rPr lang="pl-PL" sz="1800" b="1" u="sng" dirty="0" smtClean="0">
                <a:solidFill>
                  <a:srgbClr val="FF0000"/>
                </a:solidFill>
              </a:rPr>
              <a:t>EFRR - 1 397 wniosków o dofinansowanie </a:t>
            </a:r>
            <a:r>
              <a:rPr lang="pl-PL" sz="1800" dirty="0" smtClean="0"/>
              <a:t>na kwotę dofinansowania UE - </a:t>
            </a:r>
            <a:r>
              <a:rPr lang="pl-PL" sz="1800" b="1" dirty="0" smtClean="0"/>
              <a:t>3 688 365 </a:t>
            </a:r>
            <a:r>
              <a:rPr lang="pl-PL" sz="1800" b="1" smtClean="0"/>
              <a:t>478</a:t>
            </a:r>
            <a:r>
              <a:rPr lang="pl-PL" sz="1800" smtClean="0"/>
              <a:t> </a:t>
            </a:r>
            <a:r>
              <a:rPr lang="pl-PL" sz="1800" b="1" smtClean="0"/>
              <a:t>PLN;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- </a:t>
            </a:r>
            <a:r>
              <a:rPr lang="pl-PL" sz="1800" b="1" u="sng" dirty="0" smtClean="0">
                <a:solidFill>
                  <a:srgbClr val="FF0000"/>
                </a:solidFill>
              </a:rPr>
              <a:t>EFS - 920 wnioski</a:t>
            </a:r>
            <a:r>
              <a:rPr lang="pl-PL" sz="1800" u="sng" dirty="0" smtClean="0">
                <a:solidFill>
                  <a:srgbClr val="FF0000"/>
                </a:solidFill>
              </a:rPr>
              <a:t> </a:t>
            </a:r>
            <a:r>
              <a:rPr lang="pl-PL" sz="1800" b="1" u="sng" dirty="0" smtClean="0">
                <a:solidFill>
                  <a:srgbClr val="FF0000"/>
                </a:solidFill>
              </a:rPr>
              <a:t>o dofinansowanie </a:t>
            </a:r>
            <a:r>
              <a:rPr lang="pl-PL" sz="1800" dirty="0" smtClean="0"/>
              <a:t>na łączną kwotę dofinansowania UE -   </a:t>
            </a:r>
            <a:r>
              <a:rPr lang="pl-PL" sz="1800" b="1" dirty="0" smtClean="0"/>
              <a:t>973 287 733.</a:t>
            </a:r>
            <a:br>
              <a:rPr lang="pl-PL" sz="1800" b="1" dirty="0" smtClean="0"/>
            </a:br>
            <a:r>
              <a:rPr lang="pl-PL" sz="1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pl-PL" sz="1800" dirty="0" smtClean="0"/>
              <a:t>W ramach Programu </a:t>
            </a:r>
            <a:r>
              <a:rPr lang="pl-PL" sz="1800" b="1" u="sng" dirty="0" smtClean="0">
                <a:solidFill>
                  <a:srgbClr val="FF0000"/>
                </a:solidFill>
              </a:rPr>
              <a:t>zakontraktowano</a:t>
            </a:r>
            <a:r>
              <a:rPr lang="pl-PL" sz="1800" u="sng" dirty="0" smtClean="0">
                <a:solidFill>
                  <a:srgbClr val="FF0000"/>
                </a:solidFill>
              </a:rPr>
              <a:t> </a:t>
            </a:r>
            <a:r>
              <a:rPr lang="pl-PL" sz="1800" b="1" u="sng" dirty="0" smtClean="0">
                <a:solidFill>
                  <a:srgbClr val="FF0000"/>
                </a:solidFill>
              </a:rPr>
              <a:t>1 903 projekty</a:t>
            </a:r>
            <a:r>
              <a:rPr lang="pl-PL" sz="1800" u="sng" dirty="0" smtClean="0">
                <a:solidFill>
                  <a:srgbClr val="FF0000"/>
                </a:solidFill>
              </a:rPr>
              <a:t> </a:t>
            </a:r>
            <a:r>
              <a:rPr lang="pl-PL" sz="1800" dirty="0" smtClean="0"/>
              <a:t>na kwotę dofinansowania UE</a:t>
            </a:r>
            <a:r>
              <a:rPr lang="pl-PL" sz="1800" dirty="0"/>
              <a:t> </a:t>
            </a:r>
            <a:r>
              <a:rPr lang="pl-PL" sz="1800" dirty="0" smtClean="0"/>
              <a:t>- </a:t>
            </a:r>
            <a:r>
              <a:rPr lang="pl-PL" sz="1800" b="1" dirty="0" smtClean="0"/>
              <a:t>4 322 406 345</a:t>
            </a:r>
            <a:r>
              <a:rPr lang="pl-PL" sz="1800" dirty="0"/>
              <a:t> </a:t>
            </a:r>
            <a:r>
              <a:rPr lang="pl-PL" sz="1800" b="1" dirty="0" smtClean="0"/>
              <a:t>PLN</a:t>
            </a:r>
            <a:r>
              <a:rPr lang="pl-PL" sz="1800" dirty="0" smtClean="0"/>
              <a:t>, co stanowi </a:t>
            </a:r>
            <a:r>
              <a:rPr lang="pl-PL" sz="1800" b="1" u="sng" dirty="0" smtClean="0">
                <a:solidFill>
                  <a:srgbClr val="FF0000"/>
                </a:solidFill>
              </a:rPr>
              <a:t>54,73 %</a:t>
            </a:r>
            <a:r>
              <a:rPr lang="pl-PL" sz="1800" u="sng" dirty="0" smtClean="0">
                <a:solidFill>
                  <a:srgbClr val="FF0000"/>
                </a:solidFill>
              </a:rPr>
              <a:t> </a:t>
            </a:r>
            <a:r>
              <a:rPr lang="pl-PL" sz="1800" dirty="0" smtClean="0"/>
              <a:t>alokacji, w tym:</a:t>
            </a:r>
            <a:br>
              <a:rPr lang="pl-PL" sz="1800" dirty="0" smtClean="0"/>
            </a:br>
            <a:r>
              <a:rPr lang="pl-PL" sz="1800" dirty="0" smtClean="0">
                <a:solidFill>
                  <a:srgbClr val="FF0000"/>
                </a:solidFill>
              </a:rPr>
              <a:t/>
            </a:r>
            <a:br>
              <a:rPr lang="pl-PL" sz="1800" dirty="0" smtClean="0">
                <a:solidFill>
                  <a:srgbClr val="FF0000"/>
                </a:solidFill>
              </a:rPr>
            </a:br>
            <a:r>
              <a:rPr lang="pl-PL" sz="1800" dirty="0" smtClean="0"/>
              <a:t>- </a:t>
            </a:r>
            <a:r>
              <a:rPr lang="pl-PL" sz="1800" b="1" u="sng" dirty="0" smtClean="0">
                <a:solidFill>
                  <a:srgbClr val="FF0000"/>
                </a:solidFill>
              </a:rPr>
              <a:t>EFRR </a:t>
            </a:r>
            <a:r>
              <a:rPr lang="pl-PL" sz="1800" u="sng" dirty="0" smtClean="0">
                <a:solidFill>
                  <a:srgbClr val="FF0000"/>
                </a:solidFill>
              </a:rPr>
              <a:t>podpisano </a:t>
            </a:r>
            <a:r>
              <a:rPr lang="pl-PL" sz="1800" b="1" u="sng" dirty="0" smtClean="0">
                <a:solidFill>
                  <a:srgbClr val="FF0000"/>
                </a:solidFill>
              </a:rPr>
              <a:t>1 119 umów </a:t>
            </a:r>
            <a:r>
              <a:rPr lang="pl-PL" sz="1800" dirty="0" smtClean="0"/>
              <a:t>o wartości UE - </a:t>
            </a:r>
            <a:r>
              <a:rPr lang="pl-PL" sz="1800" b="1" dirty="0" smtClean="0"/>
              <a:t>3 472 483 803 PLN;</a:t>
            </a:r>
            <a:r>
              <a:rPr lang="pl-PL" sz="1800" b="1" dirty="0" smtClean="0">
                <a:solidFill>
                  <a:srgbClr val="FF0000"/>
                </a:solidFill>
              </a:rPr>
              <a:t> </a:t>
            </a:r>
            <a:br>
              <a:rPr lang="pl-PL" sz="1800" b="1" dirty="0" smtClean="0">
                <a:solidFill>
                  <a:srgbClr val="FF0000"/>
                </a:solidFill>
              </a:rPr>
            </a:br>
            <a:r>
              <a:rPr lang="pl-PL" sz="1800" dirty="0" smtClean="0"/>
              <a:t>- </a:t>
            </a:r>
            <a:r>
              <a:rPr lang="pl-PL" sz="1800" b="1" u="sng" dirty="0" smtClean="0">
                <a:solidFill>
                  <a:srgbClr val="FF0000"/>
                </a:solidFill>
              </a:rPr>
              <a:t>EFS </a:t>
            </a:r>
            <a:r>
              <a:rPr lang="pl-PL" sz="1800" u="sng" dirty="0" smtClean="0">
                <a:solidFill>
                  <a:srgbClr val="FF0000"/>
                </a:solidFill>
              </a:rPr>
              <a:t>podpisano </a:t>
            </a:r>
            <a:r>
              <a:rPr lang="pl-PL" sz="1800" b="1" u="sng" dirty="0" smtClean="0">
                <a:solidFill>
                  <a:srgbClr val="FF0000"/>
                </a:solidFill>
              </a:rPr>
              <a:t>784 umów</a:t>
            </a:r>
            <a:r>
              <a:rPr lang="pl-PL" sz="1800" u="sng" dirty="0" smtClean="0">
                <a:solidFill>
                  <a:srgbClr val="FF0000"/>
                </a:solidFill>
              </a:rPr>
              <a:t> </a:t>
            </a:r>
            <a:r>
              <a:rPr lang="pl-PL" sz="1800" dirty="0" smtClean="0"/>
              <a:t>z o wartości UE - </a:t>
            </a:r>
            <a:r>
              <a:rPr lang="pl-PL" sz="1800" b="1" dirty="0" smtClean="0"/>
              <a:t>849 922 543 PLN.</a:t>
            </a:r>
            <a:br>
              <a:rPr lang="pl-PL" sz="1800" b="1" dirty="0" smtClean="0"/>
            </a:br>
            <a:r>
              <a:rPr lang="pl-PL" sz="1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pl-PL" sz="1800" dirty="0"/>
              <a:t>W ramach </a:t>
            </a:r>
            <a:r>
              <a:rPr lang="pl-PL" sz="1800" dirty="0" smtClean="0"/>
              <a:t>Programu zatwierdzono </a:t>
            </a:r>
            <a:r>
              <a:rPr lang="pl-PL" sz="1800" b="1" u="sng" dirty="0" smtClean="0">
                <a:solidFill>
                  <a:srgbClr val="FF0000"/>
                </a:solidFill>
              </a:rPr>
              <a:t>wnioski o płatność</a:t>
            </a:r>
            <a:r>
              <a:rPr lang="pl-PL" sz="1800" u="sng" dirty="0" smtClean="0">
                <a:solidFill>
                  <a:srgbClr val="FF0000"/>
                </a:solidFill>
              </a:rPr>
              <a:t> </a:t>
            </a:r>
            <a:r>
              <a:rPr lang="pl-PL" sz="1800" dirty="0" smtClean="0"/>
              <a:t>o wartości dofinansowania UE </a:t>
            </a:r>
            <a:r>
              <a:rPr lang="pl-PL" sz="1800" b="1" dirty="0" smtClean="0"/>
              <a:t>865 262 449 PLN</a:t>
            </a:r>
            <a:r>
              <a:rPr lang="pl-PL" sz="1800" dirty="0" smtClean="0"/>
              <a:t>, co stanowi </a:t>
            </a:r>
            <a:r>
              <a:rPr lang="pl-PL" sz="1800" b="1" u="sng" dirty="0" smtClean="0">
                <a:solidFill>
                  <a:srgbClr val="FF0000"/>
                </a:solidFill>
              </a:rPr>
              <a:t>10,96 % </a:t>
            </a:r>
            <a:r>
              <a:rPr lang="pl-PL" sz="1800" dirty="0" smtClean="0"/>
              <a:t>alokacji.</a:t>
            </a:r>
            <a:br>
              <a:rPr lang="pl-PL" sz="1800" dirty="0" smtClean="0"/>
            </a:b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/>
              <a:t>W ramach Programu </a:t>
            </a:r>
            <a:r>
              <a:rPr lang="pl-PL" sz="1800" b="1" u="sng" dirty="0" smtClean="0">
                <a:solidFill>
                  <a:srgbClr val="FF0000"/>
                </a:solidFill>
              </a:rPr>
              <a:t>zakończono </a:t>
            </a:r>
            <a:r>
              <a:rPr lang="pl-PL" sz="1800" b="1" u="sng" dirty="0">
                <a:solidFill>
                  <a:srgbClr val="FF0000"/>
                </a:solidFill>
              </a:rPr>
              <a:t>248 </a:t>
            </a:r>
            <a:r>
              <a:rPr lang="pl-PL" sz="1800" b="1" u="sng" dirty="0" smtClean="0">
                <a:solidFill>
                  <a:srgbClr val="FF0000"/>
                </a:solidFill>
              </a:rPr>
              <a:t>projektów </a:t>
            </a:r>
            <a:r>
              <a:rPr lang="pl-PL" sz="1800" dirty="0" smtClean="0"/>
              <a:t>na kwotę </a:t>
            </a:r>
            <a:r>
              <a:rPr lang="pl-PL" sz="1800" dirty="0"/>
              <a:t>dofinansowania UE </a:t>
            </a:r>
            <a:r>
              <a:rPr lang="pl-PL" sz="1800" b="1" dirty="0" smtClean="0"/>
              <a:t>301 </a:t>
            </a:r>
            <a:r>
              <a:rPr lang="pl-PL" sz="1800" b="1" dirty="0"/>
              <a:t>350 531 PLN,</a:t>
            </a:r>
            <a:r>
              <a:rPr lang="pl-PL" sz="1800" dirty="0"/>
              <a:t> w tym</a:t>
            </a:r>
            <a:r>
              <a:rPr lang="pl-PL" sz="1800" dirty="0" smtClean="0"/>
              <a:t>:</a:t>
            </a:r>
            <a:br>
              <a:rPr lang="pl-PL" sz="1800" dirty="0" smtClean="0"/>
            </a:b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/>
              <a:t>w </a:t>
            </a:r>
            <a:r>
              <a:rPr lang="pl-PL" sz="1800" b="1" u="sng" dirty="0" smtClean="0">
                <a:solidFill>
                  <a:srgbClr val="FF0000"/>
                </a:solidFill>
              </a:rPr>
              <a:t>EFRR - 141 </a:t>
            </a:r>
            <a:r>
              <a:rPr lang="pl-PL" sz="1800" b="1" u="sng" dirty="0">
                <a:solidFill>
                  <a:srgbClr val="FF0000"/>
                </a:solidFill>
              </a:rPr>
              <a:t>projektów</a:t>
            </a:r>
            <a:r>
              <a:rPr lang="pl-PL" sz="1800" b="1" dirty="0"/>
              <a:t>, </a:t>
            </a:r>
            <a:r>
              <a:rPr lang="pl-PL" sz="1800" dirty="0" smtClean="0"/>
              <a:t>na kwotę dofinansowania UE </a:t>
            </a:r>
            <a:r>
              <a:rPr lang="pl-PL" sz="1800" b="1" dirty="0"/>
              <a:t>176 703 989 PLN</a:t>
            </a:r>
            <a:r>
              <a:rPr lang="pl-PL" sz="1800" dirty="0" smtClean="0"/>
              <a:t>, </a:t>
            </a: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/>
              <a:t>w </a:t>
            </a:r>
            <a:r>
              <a:rPr lang="pl-PL" sz="1800" b="1" u="sng" dirty="0" smtClean="0">
                <a:solidFill>
                  <a:srgbClr val="FF0000"/>
                </a:solidFill>
              </a:rPr>
              <a:t>EFS </a:t>
            </a:r>
            <a:r>
              <a:rPr lang="pl-PL" sz="1800" u="sng" dirty="0" smtClean="0">
                <a:solidFill>
                  <a:srgbClr val="FF0000"/>
                </a:solidFill>
              </a:rPr>
              <a:t>- </a:t>
            </a:r>
            <a:r>
              <a:rPr lang="pl-PL" sz="1800" b="1" u="sng" dirty="0">
                <a:solidFill>
                  <a:srgbClr val="FF0000"/>
                </a:solidFill>
              </a:rPr>
              <a:t>107 projektów</a:t>
            </a:r>
            <a:r>
              <a:rPr lang="pl-PL" sz="1800" dirty="0"/>
              <a:t>, </a:t>
            </a:r>
            <a:r>
              <a:rPr lang="pl-PL" sz="1800" dirty="0" smtClean="0"/>
              <a:t>na kwotę dofinansowania UE </a:t>
            </a:r>
            <a:r>
              <a:rPr lang="pl-PL" sz="1800" b="1" dirty="0"/>
              <a:t>124 646 542 PLN. </a:t>
            </a:r>
            <a:r>
              <a:rPr lang="pl-PL" sz="1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endParaRPr lang="pl-PL" sz="1800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6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739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7</a:t>
            </a:fld>
            <a:endParaRPr lang="pl-PL" altLang="pl-PL"/>
          </a:p>
        </p:txBody>
      </p:sp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1211233"/>
              </p:ext>
            </p:extLst>
          </p:nvPr>
        </p:nvGraphicFramePr>
        <p:xfrm>
          <a:off x="4762" y="1059655"/>
          <a:ext cx="9085450" cy="5225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8</a:t>
            </a:fld>
            <a:endParaRPr lang="pl-PL" altLang="pl-PL"/>
          </a:p>
        </p:txBody>
      </p:sp>
      <p:graphicFrame>
        <p:nvGraphicFramePr>
          <p:cNvPr id="4" name="Wykres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960422"/>
              </p:ext>
            </p:extLst>
          </p:nvPr>
        </p:nvGraphicFramePr>
        <p:xfrm>
          <a:off x="328246" y="1086338"/>
          <a:ext cx="8659446" cy="545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328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286751" y="1669145"/>
            <a:ext cx="8693426" cy="1732961"/>
          </a:xfrm>
        </p:spPr>
        <p:txBody>
          <a:bodyPr/>
          <a:lstStyle/>
          <a:p>
            <a:pPr indent="174625"/>
            <a:r>
              <a:rPr lang="pl-PL" sz="1800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+mn-lt"/>
              </a:rPr>
            </a:br>
            <a:r>
              <a:rPr lang="pl-PL" sz="1800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+mn-lt"/>
              </a:rPr>
            </a:br>
            <a:r>
              <a:rPr lang="pl-PL" sz="1800" dirty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>
                <a:solidFill>
                  <a:srgbClr val="FF0000"/>
                </a:solidFill>
                <a:latin typeface="+mn-lt"/>
              </a:rPr>
            </a:br>
            <a:r>
              <a:rPr lang="pl-PL" sz="1800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+mn-lt"/>
              </a:rPr>
            </a:br>
            <a:r>
              <a:rPr lang="pl-PL" sz="1800" dirty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>
                <a:solidFill>
                  <a:srgbClr val="FF0000"/>
                </a:solidFill>
                <a:latin typeface="+mn-lt"/>
              </a:rPr>
            </a:br>
            <a:r>
              <a:rPr lang="pl-PL" sz="1800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+mn-lt"/>
              </a:rPr>
            </a:br>
            <a:r>
              <a:rPr lang="pl-PL" sz="1800" dirty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>
                <a:solidFill>
                  <a:srgbClr val="FF0000"/>
                </a:solidFill>
                <a:latin typeface="+mn-lt"/>
              </a:rPr>
            </a:br>
            <a:r>
              <a:rPr lang="pl-PL" sz="1800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+mn-lt"/>
              </a:rPr>
            </a:br>
            <a:r>
              <a:rPr lang="pl-PL" sz="1800" dirty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>
                <a:solidFill>
                  <a:srgbClr val="FF0000"/>
                </a:solidFill>
                <a:latin typeface="+mn-lt"/>
              </a:rPr>
            </a:br>
            <a:r>
              <a:rPr lang="pl-PL" sz="1800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+mn-lt"/>
              </a:rPr>
            </a:br>
            <a:r>
              <a:rPr lang="pl-PL" sz="1800" dirty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>
                <a:solidFill>
                  <a:srgbClr val="FF0000"/>
                </a:solidFill>
                <a:latin typeface="+mn-lt"/>
              </a:rPr>
            </a:br>
            <a:r>
              <a:rPr lang="pl-PL" sz="1800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+mn-lt"/>
              </a:rPr>
            </a:br>
            <a:r>
              <a:rPr lang="pl-PL" sz="2400" dirty="0" smtClean="0">
                <a:latin typeface="+mn-lt"/>
              </a:rPr>
              <a:t>Na projekty w ramach ZIT przeznaczono łącznie  </a:t>
            </a:r>
            <a:r>
              <a:rPr lang="pl-PL" sz="2400" b="1" dirty="0" smtClean="0">
                <a:latin typeface="+mn-lt"/>
              </a:rPr>
              <a:t>155 591 400 EUR </a:t>
            </a:r>
            <a:r>
              <a:rPr lang="pl-PL" sz="2400" dirty="0" smtClean="0">
                <a:latin typeface="+mn-lt"/>
              </a:rPr>
              <a:t>(</a:t>
            </a:r>
            <a:r>
              <a:rPr lang="pl-PL" sz="2400" dirty="0">
                <a:latin typeface="+mn-lt"/>
              </a:rPr>
              <a:t>b</a:t>
            </a:r>
            <a:r>
              <a:rPr lang="pl-PL" sz="2400" dirty="0" smtClean="0">
                <a:latin typeface="+mn-lt"/>
              </a:rPr>
              <a:t>ez RW). Po przeliczeniu środków wspólnotowych według algorytmu MF, kwota alokacji wynosi </a:t>
            </a:r>
            <a:r>
              <a:rPr lang="pl-PL" sz="2400" b="1" dirty="0" smtClean="0">
                <a:latin typeface="+mn-lt"/>
              </a:rPr>
              <a:t>648 214 156 PLN</a:t>
            </a:r>
            <a:r>
              <a:rPr lang="pl-PL" sz="2400" dirty="0" smtClean="0">
                <a:latin typeface="+mn-lt"/>
              </a:rPr>
              <a:t>.</a:t>
            </a:r>
            <a:r>
              <a:rPr lang="pl-PL" sz="2400" dirty="0" smtClean="0">
                <a:solidFill>
                  <a:srgbClr val="FF0000"/>
                </a:solidFill>
                <a:latin typeface="+mn-lt"/>
              </a:rPr>
              <a:t> </a:t>
            </a:r>
            <a:br>
              <a:rPr lang="pl-PL" sz="2400" dirty="0" smtClean="0">
                <a:solidFill>
                  <a:srgbClr val="FF0000"/>
                </a:solidFill>
                <a:latin typeface="+mn-lt"/>
              </a:rPr>
            </a:br>
            <a:r>
              <a:rPr lang="pl-PL" sz="2400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pl-PL" sz="2400" dirty="0" smtClean="0">
                <a:solidFill>
                  <a:srgbClr val="FF0000"/>
                </a:solidFill>
                <a:latin typeface="+mn-lt"/>
              </a:rPr>
            </a:br>
            <a:r>
              <a:rPr lang="pl-PL" sz="2400" dirty="0" smtClean="0">
                <a:latin typeface="+mn-lt"/>
              </a:rPr>
              <a:t>Do t</a:t>
            </a:r>
            <a:r>
              <a:rPr lang="pl-PL" sz="2400" dirty="0">
                <a:latin typeface="+mn-lt"/>
              </a:rPr>
              <a:t>ej </a:t>
            </a:r>
            <a:r>
              <a:rPr lang="pl-PL" sz="2400" dirty="0" smtClean="0">
                <a:latin typeface="+mn-lt"/>
              </a:rPr>
              <a:t>pory w ramach  ZIT:</a:t>
            </a:r>
            <a:br>
              <a:rPr lang="pl-PL" sz="2400" dirty="0" smtClean="0">
                <a:latin typeface="+mn-lt"/>
              </a:rPr>
            </a:br>
            <a:r>
              <a:rPr lang="pl-PL" sz="2400" dirty="0" smtClean="0">
                <a:latin typeface="+mn-lt"/>
              </a:rPr>
              <a:t> </a:t>
            </a:r>
            <a:br>
              <a:rPr lang="pl-PL" sz="2400" dirty="0" smtClean="0">
                <a:latin typeface="+mn-lt"/>
              </a:rPr>
            </a:br>
            <a:r>
              <a:rPr lang="pl-PL" sz="2400" dirty="0" smtClean="0">
                <a:latin typeface="+mn-lt"/>
              </a:rPr>
              <a:t>- zaangażowano (</a:t>
            </a:r>
            <a:r>
              <a:rPr lang="pl-PL" sz="2400" b="1" dirty="0" smtClean="0">
                <a:latin typeface="+mn-lt"/>
              </a:rPr>
              <a:t>w konkursy</a:t>
            </a:r>
            <a:r>
              <a:rPr lang="pl-PL" sz="2400" dirty="0" smtClean="0">
                <a:latin typeface="+mn-lt"/>
              </a:rPr>
              <a:t>) środki wspólnotowe o łącznej wartości </a:t>
            </a:r>
            <a:br>
              <a:rPr lang="pl-PL" sz="2400" dirty="0" smtClean="0">
                <a:latin typeface="+mn-lt"/>
              </a:rPr>
            </a:br>
            <a:r>
              <a:rPr lang="pl-PL" sz="2400" dirty="0" smtClean="0">
                <a:latin typeface="+mn-lt"/>
              </a:rPr>
              <a:t>   </a:t>
            </a:r>
            <a:r>
              <a:rPr lang="pl-PL" sz="2400" b="1" dirty="0" smtClean="0">
                <a:latin typeface="+mn-lt"/>
              </a:rPr>
              <a:t>590 163 385</a:t>
            </a:r>
            <a:r>
              <a:rPr lang="pl-PL" sz="2400" dirty="0" smtClean="0">
                <a:latin typeface="+mn-lt"/>
              </a:rPr>
              <a:t> </a:t>
            </a:r>
            <a:r>
              <a:rPr lang="pl-PL" sz="2400" b="1" dirty="0" smtClean="0">
                <a:latin typeface="+mn-lt"/>
              </a:rPr>
              <a:t>PLN</a:t>
            </a:r>
            <a:r>
              <a:rPr lang="pl-PL" sz="2400" dirty="0" smtClean="0">
                <a:latin typeface="+mn-lt"/>
              </a:rPr>
              <a:t>, co stanowi </a:t>
            </a:r>
            <a:r>
              <a:rPr lang="pl-PL" sz="2400" b="1" dirty="0" smtClean="0">
                <a:solidFill>
                  <a:srgbClr val="FF0000"/>
                </a:solidFill>
                <a:latin typeface="+mn-lt"/>
              </a:rPr>
              <a:t>91,04% </a:t>
            </a:r>
            <a:r>
              <a:rPr lang="pl-PL" sz="2400" dirty="0" smtClean="0">
                <a:latin typeface="+mn-lt"/>
              </a:rPr>
              <a:t>alokacji,</a:t>
            </a:r>
            <a:br>
              <a:rPr lang="pl-PL" sz="2400" dirty="0" smtClean="0">
                <a:latin typeface="+mn-lt"/>
              </a:rPr>
            </a:br>
            <a:r>
              <a:rPr lang="pl-PL" sz="2400" dirty="0" smtClean="0">
                <a:latin typeface="+mn-lt"/>
              </a:rPr>
              <a:t> </a:t>
            </a:r>
            <a:br>
              <a:rPr lang="pl-PL" sz="2400" dirty="0" smtClean="0">
                <a:latin typeface="+mn-lt"/>
              </a:rPr>
            </a:br>
            <a:r>
              <a:rPr lang="pl-PL" sz="2400" dirty="0" smtClean="0">
                <a:latin typeface="+mn-lt"/>
              </a:rPr>
              <a:t>- podpisano </a:t>
            </a:r>
            <a:r>
              <a:rPr lang="pl-PL" sz="2400" b="1" dirty="0">
                <a:latin typeface="+mn-lt"/>
              </a:rPr>
              <a:t>umowy</a:t>
            </a:r>
            <a:r>
              <a:rPr lang="pl-PL" sz="2400" dirty="0">
                <a:latin typeface="+mn-lt"/>
              </a:rPr>
              <a:t> o dofinansowanie dla </a:t>
            </a:r>
            <a:r>
              <a:rPr lang="pl-PL" sz="2400" b="1" dirty="0">
                <a:solidFill>
                  <a:srgbClr val="FF0000"/>
                </a:solidFill>
                <a:latin typeface="+mn-lt"/>
              </a:rPr>
              <a:t>65</a:t>
            </a:r>
            <a:r>
              <a:rPr lang="pl-PL" sz="2400" dirty="0">
                <a:latin typeface="+mn-lt"/>
              </a:rPr>
              <a:t> projektów na łączną </a:t>
            </a:r>
            <a:r>
              <a:rPr lang="pl-PL" sz="2400" dirty="0" smtClean="0">
                <a:latin typeface="+mn-lt"/>
              </a:rPr>
              <a:t>     kwotę </a:t>
            </a:r>
            <a:r>
              <a:rPr lang="pl-PL" sz="2400" dirty="0">
                <a:latin typeface="+mn-lt"/>
              </a:rPr>
              <a:t>dofinansowania UE </a:t>
            </a:r>
            <a:r>
              <a:rPr lang="pl-PL" sz="2400" dirty="0" smtClean="0">
                <a:latin typeface="+mn-lt"/>
              </a:rPr>
              <a:t>412 </a:t>
            </a:r>
            <a:r>
              <a:rPr lang="pl-PL" sz="2400" dirty="0">
                <a:latin typeface="+mn-lt"/>
              </a:rPr>
              <a:t>698 578 PLN, co stanowi </a:t>
            </a:r>
            <a:r>
              <a:rPr lang="pl-PL" sz="2400" b="1" dirty="0">
                <a:solidFill>
                  <a:srgbClr val="FF0000"/>
                </a:solidFill>
                <a:latin typeface="+mn-lt"/>
              </a:rPr>
              <a:t>63,67 % </a:t>
            </a:r>
            <a:r>
              <a:rPr lang="pl-PL" sz="2400" dirty="0" smtClean="0">
                <a:latin typeface="+mn-lt"/>
              </a:rPr>
              <a:t>alokacji.</a:t>
            </a:r>
            <a:endParaRPr lang="pl-PL" sz="2400" dirty="0">
              <a:latin typeface="+mn-lt"/>
            </a:endParaRPr>
          </a:p>
        </p:txBody>
      </p:sp>
      <p:sp>
        <p:nvSpPr>
          <p:cNvPr id="5" name="Tytuł 6"/>
          <p:cNvSpPr txBox="1">
            <a:spLocks/>
          </p:cNvSpPr>
          <p:nvPr/>
        </p:nvSpPr>
        <p:spPr bwMode="auto">
          <a:xfrm>
            <a:off x="286751" y="1133244"/>
            <a:ext cx="8693426" cy="53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pl-PL" sz="2400" b="1" dirty="0" smtClean="0">
                <a:latin typeface="+mn-lt"/>
              </a:rPr>
              <a:t>Zintegrowane Inwestycje Terytorialne</a:t>
            </a:r>
            <a:br>
              <a:rPr lang="pl-PL" sz="2400" b="1" dirty="0" smtClean="0">
                <a:latin typeface="+mn-lt"/>
              </a:rPr>
            </a:br>
            <a:endParaRPr lang="pl-PL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156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y Regionaln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duszeEuropejskiePrezentacjaTemplate.potx" id="{E1C8E9E8-192D-4AF6-9B43-48AB8A3797D1}" vid="{92000801-0B03-4AC3-8040-626073FD01A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Motyw pakietu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Calibri">
    <a:majorFont>
      <a:latin typeface="Calibri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alibri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Motyw pakietu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FunduszeEuropejskiePrezentacjaTemplate</Template>
  <TotalTime>8467</TotalTime>
  <Words>896</Words>
  <Application>Microsoft Office PowerPoint</Application>
  <PresentationFormat>Pokaz na ekranie (4:3)</PresentationFormat>
  <Paragraphs>315</Paragraphs>
  <Slides>12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Book Antiqua</vt:lpstr>
      <vt:lpstr>Calibri</vt:lpstr>
      <vt:lpstr>Wingdings 3</vt:lpstr>
      <vt:lpstr>Programy Regionalne</vt:lpstr>
      <vt:lpstr>Regionalny Program Operacyjny Województwa Mazowieckiego na lata 2014-2020</vt:lpstr>
      <vt:lpstr>Ogłoszone nabory w trybie konkursowym  i pozakonkursowym </vt:lpstr>
      <vt:lpstr>Prezentacja programu PowerPoint</vt:lpstr>
      <vt:lpstr>Liczba i wartość ogłoszonych naborów pozakonkursowych</vt:lpstr>
      <vt:lpstr>Liczba i wartość realizowanych projektów - Instrumentów Finansowych</vt:lpstr>
      <vt:lpstr>                                       Stan realizacji RPO WM na lata 2014-2020  W ramach Programu zatwierdzono do dofinansowania 2 317 wniosków o dofinansowanie  o łącznej wartości UE - 4 661 653 211 PLN, w tym:  - EFRR - 1 397 wniosków o dofinansowanie na kwotę dofinansowania UE - 3 688 365 478 PLN; - EFS - 920 wnioski o dofinansowanie na łączną kwotę dofinansowania UE -   973 287 733.  W ramach Programu zakontraktowano 1 903 projekty na kwotę dofinansowania UE - 4 322 406 345 PLN, co stanowi 54,73 % alokacji, w tym:  - EFRR podpisano 1 119 umów o wartości UE - 3 472 483 803 PLN;  - EFS podpisano 784 umów z o wartości UE - 849 922 543 PLN.  W ramach Programu zatwierdzono wnioski o płatność o wartości dofinansowania UE 865 262 449 PLN, co stanowi 10,96 % alokacji.  W ramach Programu zakończono 248 projektów na kwotę dofinansowania UE 301 350 531 PLN, w tym:  w EFRR - 141 projektów, na kwotę dofinansowania UE 176 703 989 PLN,  w EFS - 107 projektów, na kwotę dofinansowania UE 124 646 542 PLN.  </vt:lpstr>
      <vt:lpstr>Prezentacja programu PowerPoint</vt:lpstr>
      <vt:lpstr>Prezentacja programu PowerPoint</vt:lpstr>
      <vt:lpstr>            Na projekty w ramach ZIT przeznaczono łącznie  155 591 400 EUR (bez RW). Po przeliczeniu środków wspólnotowych według algorytmu MF, kwota alokacji wynosi 648 214 156 PLN.   Do tej pory w ramach  ZIT:   - zaangażowano (w konkursy) środki wspólnotowe o łącznej wartości     590 163 385 PLN, co stanowi 91,04% alokacji,   - podpisano umowy o dofinansowanie dla 65 projektów na łączną      kwotę dofinansowania UE 412 698 578 PLN, co stanowi 63,67 % alokacji.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 Krall</dc:creator>
  <cp:lastModifiedBy>Staniaszek Waldemar</cp:lastModifiedBy>
  <cp:revision>757</cp:revision>
  <cp:lastPrinted>2018-03-13T08:43:22Z</cp:lastPrinted>
  <dcterms:created xsi:type="dcterms:W3CDTF">2015-04-20T12:46:14Z</dcterms:created>
  <dcterms:modified xsi:type="dcterms:W3CDTF">2018-03-14T08:44:06Z</dcterms:modified>
</cp:coreProperties>
</file>