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07" r:id="rId11"/>
    <p:sldId id="308" r:id="rId12"/>
    <p:sldId id="309" r:id="rId13"/>
    <p:sldId id="311" r:id="rId14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75" d="100"/>
          <a:sy n="75" d="100"/>
        </p:scale>
        <p:origin x="966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zablowski\AppData\Local\Microsoft\Windows\Temporary%20Internet%20Files\Content.Outlook\1MUBJD85\Dane%20do%20wykresu%20nt%20kamieni%20II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rzyslupska\Documents\Analiza%20KAMIENI%20MILOWYCH\2018%20luty\Dane%20do%20wykresu%20nt%20kamieni%20II.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dirty="0" smtClean="0"/>
              <a:t>Osiągnięte</a:t>
            </a:r>
            <a:r>
              <a:rPr lang="pl-PL" baseline="0" dirty="0" smtClean="0"/>
              <a:t> w</a:t>
            </a:r>
            <a:r>
              <a:rPr lang="pl-PL" dirty="0" smtClean="0"/>
              <a:t>artości </a:t>
            </a:r>
            <a:r>
              <a:rPr lang="pl-PL" dirty="0"/>
              <a:t>wskaźników objętych ramami wykonania w OP I - VII </a:t>
            </a:r>
          </a:p>
          <a:p>
            <a:pPr>
              <a:defRPr/>
            </a:pPr>
            <a:r>
              <a:rPr lang="pl-PL" dirty="0"/>
              <a:t>luty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95884357738865"/>
          <c:y val="0.12307127412182285"/>
          <c:w val="0.42247460858437469"/>
          <c:h val="0.8184224769831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Arkusz1!$D$44</c:f>
              <c:strCache>
                <c:ptCount val="1"/>
                <c:pt idx="0">
                  <c:v>sty-18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Arkusz1!$A$45:$B$62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 OP I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 OP II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 OP III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 OP IV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 OP V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 OP VI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 OP VII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Arkusz1!$D$45:$D$62</c:f>
              <c:numCache>
                <c:formatCode>0%</c:formatCode>
                <c:ptCount val="18"/>
                <c:pt idx="0">
                  <c:v>7.2038292608478882E-2</c:v>
                </c:pt>
                <c:pt idx="1">
                  <c:v>0.14729663878089269</c:v>
                </c:pt>
                <c:pt idx="2">
                  <c:v>2.0416666666666665</c:v>
                </c:pt>
                <c:pt idx="3">
                  <c:v>0.81597585672216844</c:v>
                </c:pt>
                <c:pt idx="4">
                  <c:v>3.1683168316831684E-2</c:v>
                </c:pt>
                <c:pt idx="5">
                  <c:v>0.38269146171269447</c:v>
                </c:pt>
                <c:pt idx="6">
                  <c:v>0.20454545454545456</c:v>
                </c:pt>
                <c:pt idx="7">
                  <c:v>0</c:v>
                </c:pt>
                <c:pt idx="8">
                  <c:v>2</c:v>
                </c:pt>
                <c:pt idx="9">
                  <c:v>0.1487976730178783</c:v>
                </c:pt>
                <c:pt idx="10">
                  <c:v>0</c:v>
                </c:pt>
                <c:pt idx="11">
                  <c:v>0</c:v>
                </c:pt>
                <c:pt idx="12">
                  <c:v>0.33333333333333331</c:v>
                </c:pt>
                <c:pt idx="13">
                  <c:v>0.16497357212991981</c:v>
                </c:pt>
                <c:pt idx="14">
                  <c:v>0</c:v>
                </c:pt>
                <c:pt idx="15">
                  <c:v>0.53115425976392583</c:v>
                </c:pt>
                <c:pt idx="16">
                  <c:v>0</c:v>
                </c:pt>
                <c:pt idx="17">
                  <c:v>0.85444098759423381</c:v>
                </c:pt>
              </c:numCache>
            </c:numRef>
          </c:val>
        </c:ser>
        <c:ser>
          <c:idx val="1"/>
          <c:order val="1"/>
          <c:tx>
            <c:strRef>
              <c:f>Arkusz1!$G$44</c:f>
              <c:strCache>
                <c:ptCount val="1"/>
                <c:pt idx="0">
                  <c:v>wzrost w lutym w pkt.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Arkusz1!$A$45:$B$62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 OP I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 OP II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 OP III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 OP IV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 OP V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 OP VI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 OP VII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Arkusz1!$G$45:$G$62</c:f>
              <c:numCache>
                <c:formatCode>0%</c:formatCode>
                <c:ptCount val="18"/>
                <c:pt idx="0">
                  <c:v>7.0701889885924352E-3</c:v>
                </c:pt>
                <c:pt idx="1">
                  <c:v>3.8481952535629332E-2</c:v>
                </c:pt>
                <c:pt idx="2">
                  <c:v>0</c:v>
                </c:pt>
                <c:pt idx="3">
                  <c:v>8.5132855132557417E-2</c:v>
                </c:pt>
                <c:pt idx="4">
                  <c:v>1.7821782178217824E-2</c:v>
                </c:pt>
                <c:pt idx="5">
                  <c:v>7.52173466184613E-2</c:v>
                </c:pt>
                <c:pt idx="6">
                  <c:v>0.13636363636363633</c:v>
                </c:pt>
                <c:pt idx="7">
                  <c:v>0</c:v>
                </c:pt>
                <c:pt idx="8">
                  <c:v>0</c:v>
                </c:pt>
                <c:pt idx="9">
                  <c:v>6.2984478769526009E-2</c:v>
                </c:pt>
                <c:pt idx="10">
                  <c:v>8.3333333333333329E-2</c:v>
                </c:pt>
                <c:pt idx="11">
                  <c:v>0</c:v>
                </c:pt>
                <c:pt idx="12">
                  <c:v>0</c:v>
                </c:pt>
                <c:pt idx="13">
                  <c:v>0.17402615027330576</c:v>
                </c:pt>
                <c:pt idx="14">
                  <c:v>0</c:v>
                </c:pt>
                <c:pt idx="15">
                  <c:v>0</c:v>
                </c:pt>
                <c:pt idx="16">
                  <c:v>0.98666666666666669</c:v>
                </c:pt>
                <c:pt idx="17">
                  <c:v>1.6424417059823115E-2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4850672"/>
        <c:axId val="784864000"/>
      </c:barChart>
      <c:catAx>
        <c:axId val="784850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864000"/>
        <c:crosses val="autoZero"/>
        <c:auto val="1"/>
        <c:lblAlgn val="ctr"/>
        <c:lblOffset val="100"/>
        <c:noMultiLvlLbl val="0"/>
      </c:catAx>
      <c:valAx>
        <c:axId val="784864000"/>
        <c:scaling>
          <c:orientation val="minMax"/>
          <c:max val="1.5"/>
          <c:min val="0"/>
        </c:scaling>
        <c:delete val="0"/>
        <c:axPos val="t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850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Osiągnięte wartości </a:t>
            </a:r>
            <a:r>
              <a:rPr lang="pl-PL" dirty="0"/>
              <a:t>wskaźników objętych ramami wykonania w OP VIII-X </a:t>
            </a:r>
          </a:p>
          <a:p>
            <a:pPr>
              <a:defRPr/>
            </a:pPr>
            <a:r>
              <a:rPr lang="pl-PL" dirty="0"/>
              <a:t>luty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531135735692604E-2"/>
          <c:y val="0.12818867702242084"/>
          <c:w val="0.93790722968139617"/>
          <c:h val="0.69181875608185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luty 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383060822390267E-17"/>
                  <c:y val="4.54158779385925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766121644780533E-17"/>
                  <c:y val="5.08589197870403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4706688679409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8054828077180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0477142673677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81455165485626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9064486579122132E-17"/>
                  <c:y val="5.42110693817132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8.96501010332572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7.07542371966901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Arkusz1!$C$2:$C$10</c:f>
              <c:numCache>
                <c:formatCode>0%</c:formatCode>
                <c:ptCount val="9"/>
                <c:pt idx="0">
                  <c:v>1.41</c:v>
                </c:pt>
                <c:pt idx="1">
                  <c:v>1.1200000000000001</c:v>
                </c:pt>
                <c:pt idx="2">
                  <c:v>0.99</c:v>
                </c:pt>
                <c:pt idx="3">
                  <c:v>0.41</c:v>
                </c:pt>
                <c:pt idx="4">
                  <c:v>0.22</c:v>
                </c:pt>
                <c:pt idx="5">
                  <c:v>1.88</c:v>
                </c:pt>
                <c:pt idx="6">
                  <c:v>2.5099999999999998</c:v>
                </c:pt>
                <c:pt idx="7">
                  <c:v>0.25</c:v>
                </c:pt>
                <c:pt idx="8">
                  <c:v>0.39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642862008"/>
        <c:axId val="642862400"/>
      </c:barChart>
      <c:lineChart>
        <c:grouping val="standard"/>
        <c:varyColors val="0"/>
        <c:ser>
          <c:idx val="1"/>
          <c:order val="1"/>
          <c:tx>
            <c:strRef>
              <c:f>Arkusz1!$D$1</c:f>
              <c:strCache>
                <c:ptCount val="1"/>
                <c:pt idx="0">
                  <c:v>wzrost w pkt. %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Arkusz1!$D$2:$D$10</c:f>
              <c:numCache>
                <c:formatCode>0%</c:formatCode>
                <c:ptCount val="9"/>
                <c:pt idx="0">
                  <c:v>-2.4805034888499833E-3</c:v>
                </c:pt>
                <c:pt idx="1">
                  <c:v>4.5192193968066396E-2</c:v>
                </c:pt>
                <c:pt idx="2">
                  <c:v>6.216343131675417E-2</c:v>
                </c:pt>
                <c:pt idx="3">
                  <c:v>4.3759755410732959E-2</c:v>
                </c:pt>
                <c:pt idx="4">
                  <c:v>3.4296696769231722E-2</c:v>
                </c:pt>
                <c:pt idx="5">
                  <c:v>0.10288720815521191</c:v>
                </c:pt>
                <c:pt idx="6">
                  <c:v>0.27917870036101045</c:v>
                </c:pt>
                <c:pt idx="7">
                  <c:v>-2.1160822249093325E-3</c:v>
                </c:pt>
                <c:pt idx="8">
                  <c:v>2.7300055345522878E-2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862008"/>
        <c:axId val="642862400"/>
      </c:lineChart>
      <c:catAx>
        <c:axId val="64286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862400"/>
        <c:crosses val="autoZero"/>
        <c:auto val="1"/>
        <c:lblAlgn val="ctr"/>
        <c:lblOffset val="100"/>
        <c:noMultiLvlLbl val="0"/>
      </c:catAx>
      <c:valAx>
        <c:axId val="64286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86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16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00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08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50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1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48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27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21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wskaźników </a:t>
            </a:r>
          </a:p>
          <a:p>
            <a:pPr algn="ctr"/>
            <a:r>
              <a:rPr lang="pl-PL" sz="3600" b="1" dirty="0" smtClean="0"/>
              <a:t>objętych ramami wykonania w ramach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dirty="0"/>
              <a:t>s</a:t>
            </a:r>
            <a:r>
              <a:rPr lang="pl-PL" sz="2000" dirty="0" smtClean="0"/>
              <a:t>tan na 28 lutego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61106"/>
              </p:ext>
            </p:extLst>
          </p:nvPr>
        </p:nvGraphicFramePr>
        <p:xfrm>
          <a:off x="221145" y="1854211"/>
          <a:ext cx="8671064" cy="4069043"/>
        </p:xfrm>
        <a:graphic>
          <a:graphicData uri="http://schemas.openxmlformats.org/drawingml/2006/table">
            <a:tbl>
              <a:tblPr/>
              <a:tblGrid>
                <a:gridCol w="1519189"/>
                <a:gridCol w="2319832"/>
                <a:gridCol w="1016782"/>
                <a:gridCol w="1177548"/>
                <a:gridCol w="624489"/>
                <a:gridCol w="1268319"/>
                <a:gridCol w="744905"/>
              </a:tblGrid>
              <a:tr h="8958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0585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 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Rynek pracy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bezrobotnych (łącznie z długotrwale bezrobotnymi)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7 309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141%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16 505 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46865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osób, które otrzymały bezzwrotne środki na podjęcie działalności gospodarczej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3 382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3 794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985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93369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35 694 542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35 514 847,25*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37 395 707,74 €**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59078"/>
              </p:ext>
            </p:extLst>
          </p:nvPr>
        </p:nvGraphicFramePr>
        <p:xfrm>
          <a:off x="400874" y="2095368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/>
                <a:gridCol w="1833702"/>
                <a:gridCol w="1032445"/>
                <a:gridCol w="1014008"/>
                <a:gridCol w="974193"/>
                <a:gridCol w="1314932"/>
                <a:gridCol w="676210"/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227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 Wspieranie włączenia społecznego i walka 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ubóstwem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zagrożonych ubóstwem lub wykluczeniem społecznym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12 429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5 105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11 426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26 181 822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5 698 169,51*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17 781 640,70 €**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60202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971694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4017"/>
              </p:ext>
            </p:extLst>
          </p:nvPr>
        </p:nvGraphicFramePr>
        <p:xfrm>
          <a:off x="165998" y="1395935"/>
          <a:ext cx="8747678" cy="4717787"/>
        </p:xfrm>
        <a:graphic>
          <a:graphicData uri="http://schemas.openxmlformats.org/drawingml/2006/table">
            <a:tbl>
              <a:tblPr/>
              <a:tblGrid>
                <a:gridCol w="1391256"/>
                <a:gridCol w="2029410"/>
                <a:gridCol w="1303202"/>
                <a:gridCol w="1109483"/>
                <a:gridCol w="906693"/>
                <a:gridCol w="1405854"/>
                <a:gridCol w="601780"/>
              </a:tblGrid>
              <a:tr h="7597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871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  Edukacja dla rozwoju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objętych wsparciem w zakresie rozwijania kompetencji kluczowych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15 205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28 576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49 097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osób o niskich kwalifikacjach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4 432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130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251%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13 706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71297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szkół i placówek kształcenia zawodowego uczestniczących w stażach i praktykach u pracodawcy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4 962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1 256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6 131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49 145 800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19 261 492,67*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35 213 204,37 €**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8225" y="611372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918329"/>
              </p:ext>
            </p:extLst>
          </p:nvPr>
        </p:nvGraphicFramePr>
        <p:xfrm>
          <a:off x="-81934" y="966349"/>
          <a:ext cx="9401175" cy="565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00874" y="2049648"/>
          <a:ext cx="8523224" cy="3647064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42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 </a:t>
                      </a: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Wykorzystanie działalności badawczo-rozwojowej w gospodarce 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Inwestycje prywatne uzupełniające wsparcie publiczne dla przedsiębiorstw (dotacje) [EUR]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13 897 000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1 099 370,57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37 325 181,7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269%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2416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88 173 633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16 380 773,3*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53 195 837,4**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69671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9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93428"/>
              </p:ext>
            </p:extLst>
          </p:nvPr>
        </p:nvGraphicFramePr>
        <p:xfrm>
          <a:off x="400874" y="1939920"/>
          <a:ext cx="8523224" cy="3359868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23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Wzrost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e-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potencjału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Mazowsza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usług publicznych udostępnionych on-line o stopniu dojrzałości 3 - dwustronna interakcja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4208%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64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24 692 836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22 250 923**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59 101 027***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239%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299788"/>
            <a:ext cx="85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*W </a:t>
            </a:r>
            <a:r>
              <a:rPr lang="pl-PL" sz="1200" dirty="0"/>
              <a:t>ramach wskaźnika zliczono też e-usługi na poziomie </a:t>
            </a:r>
            <a:r>
              <a:rPr lang="pl-PL" sz="1200" dirty="0" smtClean="0"/>
              <a:t>4 i wyższym, </a:t>
            </a:r>
            <a:r>
              <a:rPr lang="pl-PL" sz="1200" dirty="0"/>
              <a:t>na co uzyskano wstępną zgodę MR</a:t>
            </a:r>
            <a:r>
              <a:rPr lang="pl-PL" sz="1200" dirty="0" smtClean="0"/>
              <a:t>.</a:t>
            </a:r>
          </a:p>
          <a:p>
            <a:r>
              <a:rPr lang="pl-PL" sz="1200" dirty="0" smtClean="0"/>
              <a:t>**Wartość </a:t>
            </a:r>
            <a:r>
              <a:rPr lang="pl-PL" sz="1200" dirty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 smtClean="0"/>
              <a:t>***Wartość </a:t>
            </a:r>
            <a:r>
              <a:rPr lang="pl-PL" sz="1200" dirty="0"/>
              <a:t>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1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28604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 potencjału innowacyjnego i przedsiębiorczości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przedsiębiorstw otrzymujących wsparcie [przedsiębiorstwa]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52 015 256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23 818 243,9*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785 75 039**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151%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22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48766"/>
              </p:ext>
            </p:extLst>
          </p:nvPr>
        </p:nvGraphicFramePr>
        <p:xfrm>
          <a:off x="400874" y="1939920"/>
          <a:ext cx="8523224" cy="3705201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Przejście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gospodarkę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niskoemisyjną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zmodernizowanych energetycznie budynków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Długość wybudowanych lub przebudowanych dróg dla rowerów [km]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1906%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wybudowanych lub przebudowanych obiektów "parkuj i jedź"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1650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115 846 872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24 534 299*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122 935 643**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6939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15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80214"/>
              </p:ext>
            </p:extLst>
          </p:nvPr>
        </p:nvGraphicFramePr>
        <p:xfrm>
          <a:off x="400874" y="1939920"/>
          <a:ext cx="8523224" cy="3411762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przyjazna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środowisku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wspartych Punktów Selektywnego Zbierania Odpadów Komunalnych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obiektów zabytkowych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975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instytucji kultury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1267%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28 303 643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9 594 927*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51 426 176**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182%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35168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77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52880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Jakość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życia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obiektów infrastruktury zlokalizowanych na rewitalizowanych obszarach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16 524 296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8 776 950,2*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10 751 347,5**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98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76816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regionalnego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systemu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transportowego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Całkowita długość nowych dróg [km]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62 888 014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54 766 996*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65 550 968**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0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5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958218"/>
              </p:ext>
            </p:extLst>
          </p:nvPr>
        </p:nvGraphicFramePr>
        <p:xfrm>
          <a:off x="0" y="995366"/>
          <a:ext cx="9144000" cy="586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39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1771</TotalTime>
  <Words>1682</Words>
  <Application>Microsoft Office PowerPoint</Application>
  <PresentationFormat>On-screen Show (4:3)</PresentationFormat>
  <Paragraphs>302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Programy Regionalne</vt:lpstr>
      <vt:lpstr>PowerPoint Presentation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EFS</vt:lpstr>
      <vt:lpstr>Ramy wykonania dla osi priorytetowych EFS</vt:lpstr>
      <vt:lpstr>Ramy wykonania dla osi priorytetowych EFS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Szabłowski Roman</cp:lastModifiedBy>
  <cp:revision>129</cp:revision>
  <cp:lastPrinted>2018-02-07T07:41:56Z</cp:lastPrinted>
  <dcterms:created xsi:type="dcterms:W3CDTF">2015-04-20T12:46:14Z</dcterms:created>
  <dcterms:modified xsi:type="dcterms:W3CDTF">2018-03-12T10:05:53Z</dcterms:modified>
</cp:coreProperties>
</file>