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4" r:id="rId1"/>
  </p:sldMasterIdLst>
  <p:notesMasterIdLst>
    <p:notesMasterId r:id="rId21"/>
  </p:notesMasterIdLst>
  <p:handoutMasterIdLst>
    <p:handoutMasterId r:id="rId22"/>
  </p:handoutMasterIdLst>
  <p:sldIdLst>
    <p:sldId id="258" r:id="rId2"/>
    <p:sldId id="324" r:id="rId3"/>
    <p:sldId id="325" r:id="rId4"/>
    <p:sldId id="326" r:id="rId5"/>
    <p:sldId id="327" r:id="rId6"/>
    <p:sldId id="328" r:id="rId7"/>
    <p:sldId id="329" r:id="rId8"/>
    <p:sldId id="341" r:id="rId9"/>
    <p:sldId id="349" r:id="rId10"/>
    <p:sldId id="350" r:id="rId11"/>
    <p:sldId id="330" r:id="rId12"/>
    <p:sldId id="342" r:id="rId13"/>
    <p:sldId id="343" r:id="rId14"/>
    <p:sldId id="351" r:id="rId15"/>
    <p:sldId id="344" r:id="rId16"/>
    <p:sldId id="345" r:id="rId17"/>
    <p:sldId id="346" r:id="rId18"/>
    <p:sldId id="347" r:id="rId19"/>
    <p:sldId id="340" r:id="rId20"/>
  </p:sldIdLst>
  <p:sldSz cx="9144000" cy="6858000" type="screen4x3"/>
  <p:notesSz cx="6797675" cy="9872663"/>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8966" autoAdjust="0"/>
  </p:normalViewPr>
  <p:slideViewPr>
    <p:cSldViewPr snapToGrid="0">
      <p:cViewPr varScale="1">
        <p:scale>
          <a:sx n="74" d="100"/>
          <a:sy n="74" d="100"/>
        </p:scale>
        <p:origin x="1752"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6400" cy="494186"/>
          </a:xfrm>
          <a:prstGeom prst="rect">
            <a:avLst/>
          </a:prstGeom>
        </p:spPr>
        <p:txBody>
          <a:bodyPr vert="horz" lIns="90727" tIns="45363" rIns="90727" bIns="45363"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4186"/>
          </a:xfrm>
          <a:prstGeom prst="rect">
            <a:avLst/>
          </a:prstGeom>
        </p:spPr>
        <p:txBody>
          <a:bodyPr vert="horz" lIns="90727" tIns="45363" rIns="90727" bIns="45363" rtlCol="0"/>
          <a:lstStyle>
            <a:lvl1pPr algn="r">
              <a:defRPr sz="1200"/>
            </a:lvl1pPr>
          </a:lstStyle>
          <a:p>
            <a:fld id="{025C123F-3768-4046-ADCB-E993A0919F3F}" type="datetimeFigureOut">
              <a:rPr lang="pl-PL" smtClean="0"/>
              <a:pPr/>
              <a:t>2018-03-15</a:t>
            </a:fld>
            <a:endParaRPr lang="pl-PL"/>
          </a:p>
        </p:txBody>
      </p:sp>
      <p:sp>
        <p:nvSpPr>
          <p:cNvPr id="4" name="Symbol zastępczy stopki 3"/>
          <p:cNvSpPr>
            <a:spLocks noGrp="1"/>
          </p:cNvSpPr>
          <p:nvPr>
            <p:ph type="ftr" sz="quarter" idx="2"/>
          </p:nvPr>
        </p:nvSpPr>
        <p:spPr>
          <a:xfrm>
            <a:off x="1" y="9378478"/>
            <a:ext cx="2946400" cy="494186"/>
          </a:xfrm>
          <a:prstGeom prst="rect">
            <a:avLst/>
          </a:prstGeom>
        </p:spPr>
        <p:txBody>
          <a:bodyPr vert="horz" lIns="90727" tIns="45363" rIns="90727" bIns="45363"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378478"/>
            <a:ext cx="2946400" cy="494186"/>
          </a:xfrm>
          <a:prstGeom prst="rect">
            <a:avLst/>
          </a:prstGeom>
        </p:spPr>
        <p:txBody>
          <a:bodyPr vert="horz" lIns="90727" tIns="45363" rIns="90727" bIns="45363" rtlCol="0" anchor="b"/>
          <a:lstStyle>
            <a:lvl1pPr algn="r">
              <a:defRPr sz="1200"/>
            </a:lvl1pPr>
          </a:lstStyle>
          <a:p>
            <a:fld id="{E052167C-7E77-430F-BDD9-575A2C32B4D4}" type="slidenum">
              <a:rPr lang="pl-PL" smtClean="0"/>
              <a:pPr/>
              <a:t>‹#›</a:t>
            </a:fld>
            <a:endParaRPr lang="pl-PL"/>
          </a:p>
        </p:txBody>
      </p:sp>
    </p:spTree>
    <p:extLst>
      <p:ext uri="{BB962C8B-B14F-4D97-AF65-F5344CB8AC3E}">
        <p14:creationId xmlns:p14="http://schemas.microsoft.com/office/powerpoint/2010/main" val="34156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6400" cy="494186"/>
          </a:xfrm>
          <a:prstGeom prst="rect">
            <a:avLst/>
          </a:prstGeom>
        </p:spPr>
        <p:txBody>
          <a:bodyPr vert="horz" lIns="90727" tIns="45363" rIns="90727" bIns="45363"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4186"/>
          </a:xfrm>
          <a:prstGeom prst="rect">
            <a:avLst/>
          </a:prstGeom>
        </p:spPr>
        <p:txBody>
          <a:bodyPr vert="horz" lIns="90727" tIns="45363" rIns="90727" bIns="45363" rtlCol="0"/>
          <a:lstStyle>
            <a:lvl1pPr algn="r" eaLnBrk="0" hangingPunct="0">
              <a:defRPr sz="1200">
                <a:latin typeface="Arial" charset="0"/>
                <a:cs typeface="Arial" charset="0"/>
              </a:defRPr>
            </a:lvl1pPr>
          </a:lstStyle>
          <a:p>
            <a:pPr>
              <a:defRPr/>
            </a:pPr>
            <a:fld id="{4ADC4977-FD33-4CB2-991C-A68D841B0620}" type="datetimeFigureOut">
              <a:rPr lang="pl-PL"/>
              <a:pPr>
                <a:defRPr/>
              </a:pPr>
              <a:t>2018-03-15</a:t>
            </a:fld>
            <a:endParaRPr lang="pl-PL" dirty="0"/>
          </a:p>
        </p:txBody>
      </p:sp>
      <p:sp>
        <p:nvSpPr>
          <p:cNvPr id="4" name="Symbol zastępczy obrazu slajdu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727" tIns="45363" rIns="90727" bIns="45363" rtlCol="0" anchor="ctr"/>
          <a:lstStyle/>
          <a:p>
            <a:pPr lvl="0"/>
            <a:endParaRPr lang="pl-PL" noProof="0" dirty="0"/>
          </a:p>
        </p:txBody>
      </p:sp>
      <p:sp>
        <p:nvSpPr>
          <p:cNvPr id="5" name="Symbol zastępczy notatek 4"/>
          <p:cNvSpPr>
            <a:spLocks noGrp="1"/>
          </p:cNvSpPr>
          <p:nvPr>
            <p:ph type="body" sz="quarter" idx="3"/>
          </p:nvPr>
        </p:nvSpPr>
        <p:spPr>
          <a:xfrm>
            <a:off x="679451" y="4689240"/>
            <a:ext cx="5438775" cy="4442935"/>
          </a:xfrm>
          <a:prstGeom prst="rect">
            <a:avLst/>
          </a:prstGeom>
        </p:spPr>
        <p:txBody>
          <a:bodyPr vert="horz" lIns="90727" tIns="45363" rIns="90727" bIns="45363"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1" y="9376899"/>
            <a:ext cx="2946400" cy="494185"/>
          </a:xfrm>
          <a:prstGeom prst="rect">
            <a:avLst/>
          </a:prstGeom>
        </p:spPr>
        <p:txBody>
          <a:bodyPr vert="horz" lIns="90727" tIns="45363" rIns="90727" bIns="45363"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376899"/>
            <a:ext cx="2946400" cy="494185"/>
          </a:xfrm>
          <a:prstGeom prst="rect">
            <a:avLst/>
          </a:prstGeom>
        </p:spPr>
        <p:txBody>
          <a:bodyPr vert="horz" lIns="90727" tIns="45363" rIns="90727" bIns="45363"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13</a:t>
            </a:fld>
            <a:endParaRPr lang="pl-PL" dirty="0"/>
          </a:p>
        </p:txBody>
      </p:sp>
    </p:spTree>
    <p:extLst>
      <p:ext uri="{BB962C8B-B14F-4D97-AF65-F5344CB8AC3E}">
        <p14:creationId xmlns:p14="http://schemas.microsoft.com/office/powerpoint/2010/main" val="196438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19</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4</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5</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6</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7</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8</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11</a:t>
            </a:fld>
            <a:endParaRPr lang="pl-PL" dirty="0"/>
          </a:p>
        </p:txBody>
      </p:sp>
    </p:spTree>
    <p:extLst>
      <p:ext uri="{BB962C8B-B14F-4D97-AF65-F5344CB8AC3E}">
        <p14:creationId xmlns:p14="http://schemas.microsoft.com/office/powerpoint/2010/main" val="401175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a:solidFill>
                  <a:schemeClr val="bg1"/>
                </a:solidFill>
              </a:rPr>
              <a:t>Kliknij, aby dodać tytuł prezentacji</a:t>
            </a: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a:t>Kliknij, aby dodać podtytuł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a:solidFill>
                  <a:schemeClr val="bg1"/>
                </a:solidFill>
              </a:rPr>
              <a:t>Kliknij, aby dodać tytuł prezentacji</a:t>
            </a: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a:t>Kliknij, aby dodać podtytuł</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a:t>
            </a:r>
            <a:endParaRPr lang="en-US" altLang="pl-PL"/>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jacek.szlachta@sgh.waw.p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41434" y="2837793"/>
            <a:ext cx="8532885" cy="3836384"/>
          </a:xfrm>
        </p:spPr>
        <p:txBody>
          <a:bodyPr>
            <a:noAutofit/>
          </a:bodyPr>
          <a:lstStyle/>
          <a:p>
            <a:pPr algn="ctr">
              <a:lnSpc>
                <a:spcPct val="100000"/>
              </a:lnSpc>
              <a:spcBef>
                <a:spcPts val="0"/>
              </a:spcBef>
              <a:defRPr/>
            </a:pPr>
            <a:r>
              <a:rPr lang="pl-PL" sz="3200" b="1" dirty="0">
                <a:solidFill>
                  <a:srgbClr val="0070C0"/>
                </a:solidFill>
              </a:rPr>
              <a:t>Podejście terytorialne </a:t>
            </a:r>
          </a:p>
          <a:p>
            <a:pPr algn="ctr">
              <a:lnSpc>
                <a:spcPct val="100000"/>
              </a:lnSpc>
              <a:spcBef>
                <a:spcPts val="0"/>
              </a:spcBef>
              <a:defRPr/>
            </a:pPr>
            <a:r>
              <a:rPr lang="pl-PL" sz="3200" b="1" dirty="0">
                <a:solidFill>
                  <a:srgbClr val="0070C0"/>
                </a:solidFill>
              </a:rPr>
              <a:t>w RPO Województwa Mazowieckiego 2014-2020 </a:t>
            </a:r>
          </a:p>
          <a:p>
            <a:pPr algn="ctr">
              <a:lnSpc>
                <a:spcPct val="100000"/>
              </a:lnSpc>
              <a:spcBef>
                <a:spcPts val="0"/>
              </a:spcBef>
              <a:defRPr/>
            </a:pPr>
            <a:r>
              <a:rPr lang="pl-PL" sz="3200" b="1" dirty="0">
                <a:solidFill>
                  <a:srgbClr val="0070C0"/>
                </a:solidFill>
              </a:rPr>
              <a:t>a nowy podział statystyczny województwa </a:t>
            </a:r>
          </a:p>
          <a:p>
            <a:pPr algn="ctr">
              <a:lnSpc>
                <a:spcPct val="100000"/>
              </a:lnSpc>
              <a:spcBef>
                <a:spcPts val="0"/>
              </a:spcBef>
              <a:defRPr/>
            </a:pPr>
            <a:r>
              <a:rPr lang="pl-PL" sz="3200" b="1" dirty="0">
                <a:solidFill>
                  <a:srgbClr val="0070C0"/>
                </a:solidFill>
              </a:rPr>
              <a:t>– rekomendacje dla nowej perspektywy</a:t>
            </a:r>
          </a:p>
          <a:p>
            <a:pPr algn="ctr">
              <a:defRPr/>
            </a:pPr>
            <a:endParaRPr lang="pl-PL" b="1" dirty="0">
              <a:solidFill>
                <a:schemeClr val="tx1"/>
              </a:solidFill>
              <a:latin typeface="+mj-lt"/>
            </a:endParaRPr>
          </a:p>
          <a:p>
            <a:pPr>
              <a:defRPr/>
            </a:pPr>
            <a:r>
              <a:rPr lang="pl-PL" sz="1800" b="1" dirty="0">
                <a:solidFill>
                  <a:schemeClr val="tx1"/>
                </a:solidFill>
                <a:latin typeface="+mj-lt"/>
              </a:rPr>
              <a:t> Jacek Szlachta, Szkoła Główna Handlowa w Warszawie</a:t>
            </a:r>
          </a:p>
          <a:p>
            <a:pPr>
              <a:defRPr/>
            </a:pPr>
            <a:r>
              <a:rPr lang="pl-PL" sz="1400" b="1" dirty="0">
                <a:solidFill>
                  <a:schemeClr val="tx1"/>
                </a:solidFill>
              </a:rPr>
              <a:t>Urząd Marszałkowski Województwa Mazowieckiego, Warszawa, marzec 2018 r. </a:t>
            </a:r>
          </a:p>
          <a:p>
            <a:pPr>
              <a:defRPr/>
            </a:pPr>
            <a:r>
              <a:rPr lang="pl-PL" b="1" dirty="0">
                <a:solidFill>
                  <a:schemeClr val="tx1"/>
                </a:solidFill>
                <a:latin typeface="+mj-lt"/>
              </a:rPr>
              <a:t> </a:t>
            </a:r>
          </a:p>
        </p:txBody>
      </p:sp>
      <p:pic>
        <p:nvPicPr>
          <p:cNvPr id="2" name="Obraz 1"/>
          <p:cNvPicPr>
            <a:picLocks noChangeAspect="1"/>
          </p:cNvPicPr>
          <p:nvPr/>
        </p:nvPicPr>
        <p:blipFill>
          <a:blip r:embed="rId3" cstate="print"/>
          <a:stretch>
            <a:fillRect/>
          </a:stretch>
        </p:blipFill>
        <p:spPr>
          <a:xfrm>
            <a:off x="112374" y="157531"/>
            <a:ext cx="5962405" cy="5608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83118" y="1078523"/>
            <a:ext cx="4016267" cy="567945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sp>
        <p:nvSpPr>
          <p:cNvPr id="6" name="Prostokąt 5"/>
          <p:cNvSpPr/>
          <p:nvPr/>
        </p:nvSpPr>
        <p:spPr>
          <a:xfrm>
            <a:off x="0" y="2401888"/>
            <a:ext cx="9144000" cy="461665"/>
          </a:xfrm>
          <a:prstGeom prst="rect">
            <a:avLst/>
          </a:prstGeom>
        </p:spPr>
        <p:txBody>
          <a:bodyPr>
            <a:spAutoFit/>
          </a:bodyPr>
          <a:lstStyle/>
          <a:p>
            <a:pPr algn="ctr" eaLnBrk="0" hangingPunct="0">
              <a:defRPr/>
            </a:pPr>
            <a:endParaRPr lang="pl-PL" sz="2400" dirty="0">
              <a:latin typeface="+mn-lt"/>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8" name="Prostokąt 7"/>
          <p:cNvSpPr/>
          <p:nvPr/>
        </p:nvSpPr>
        <p:spPr>
          <a:xfrm>
            <a:off x="0" y="1008993"/>
            <a:ext cx="8996855" cy="523220"/>
          </a:xfrm>
          <a:prstGeom prst="rect">
            <a:avLst/>
          </a:prstGeom>
        </p:spPr>
        <p:txBody>
          <a:bodyPr wrap="square">
            <a:spAutoFit/>
          </a:bodyPr>
          <a:lstStyle/>
          <a:p>
            <a:pPr algn="ctr"/>
            <a:r>
              <a:rPr lang="pl-PL" sz="2800" b="1" dirty="0">
                <a:solidFill>
                  <a:srgbClr val="0070C0"/>
                </a:solidFill>
              </a:rPr>
              <a:t>Wnioski do polityki regionalnej Mazowsza</a:t>
            </a:r>
          </a:p>
        </p:txBody>
      </p:sp>
      <p:sp>
        <p:nvSpPr>
          <p:cNvPr id="9" name="Prostokąt 8"/>
          <p:cNvSpPr/>
          <p:nvPr/>
        </p:nvSpPr>
        <p:spPr>
          <a:xfrm>
            <a:off x="178676" y="1881352"/>
            <a:ext cx="8713076" cy="4093428"/>
          </a:xfrm>
          <a:prstGeom prst="rect">
            <a:avLst/>
          </a:prstGeom>
        </p:spPr>
        <p:txBody>
          <a:bodyPr wrap="square">
            <a:spAutoFit/>
          </a:bodyPr>
          <a:lstStyle/>
          <a:p>
            <a:pPr>
              <a:buFont typeface="Arial" pitchFamily="34" charset="0"/>
              <a:buChar char="•"/>
            </a:pPr>
            <a:r>
              <a:rPr lang="pl-PL" dirty="0"/>
              <a:t>  </a:t>
            </a:r>
            <a:r>
              <a:rPr lang="pl-PL" sz="2000" dirty="0"/>
              <a:t>1. Zachowanie jednolitego modelu programowania rozwoju w skali województwa co umożliwia oddziaływanie Warszawy na rozwój społeczno-gospodarczy całego Mazowsza</a:t>
            </a:r>
          </a:p>
          <a:p>
            <a:pPr>
              <a:buFont typeface="Arial" pitchFamily="34" charset="0"/>
              <a:buChar char="•"/>
            </a:pPr>
            <a:r>
              <a:rPr lang="pl-PL" sz="2000" dirty="0"/>
              <a:t>  2. Dostosowanie obszaru ZIT WOM do zasięgu przestrzennego NUTS 2 stołecznego warszawskiego</a:t>
            </a:r>
          </a:p>
          <a:p>
            <a:pPr>
              <a:buFont typeface="Arial" pitchFamily="34" charset="0"/>
              <a:buChar char="•"/>
            </a:pPr>
            <a:r>
              <a:rPr lang="pl-PL" sz="2000" dirty="0"/>
              <a:t>  3. Włączenie po roku 2020 Mazowsza Wschodniego do Programu Operacyjnego Polski Wschodniej</a:t>
            </a:r>
          </a:p>
          <a:p>
            <a:pPr>
              <a:buFont typeface="Arial" pitchFamily="34" charset="0"/>
              <a:buChar char="•"/>
            </a:pPr>
            <a:r>
              <a:rPr lang="pl-PL" sz="2000" dirty="0"/>
              <a:t>  4. Wykorzystanie poziomu NUTS 3 dla lepszego dopasowania polityki regionalnej Mazowsza do zróżnicowań terytorialnych województwa </a:t>
            </a:r>
          </a:p>
          <a:p>
            <a:pPr>
              <a:buFont typeface="Arial" pitchFamily="34" charset="0"/>
              <a:buChar char="•"/>
            </a:pPr>
            <a:r>
              <a:rPr lang="pl-PL" sz="2000" dirty="0"/>
              <a:t>  5. Konsekwentne wzmacnianie pozycji ośrodków </a:t>
            </a:r>
            <a:r>
              <a:rPr lang="pl-PL" sz="2000" dirty="0" err="1"/>
              <a:t>subregionalnych</a:t>
            </a:r>
            <a:r>
              <a:rPr lang="pl-PL" sz="2000" dirty="0"/>
              <a:t> i powiatowych </a:t>
            </a:r>
          </a:p>
          <a:p>
            <a:pPr>
              <a:buFont typeface="Arial" pitchFamily="34" charset="0"/>
              <a:buChar char="•"/>
            </a:pPr>
            <a:r>
              <a:rPr lang="pl-PL" sz="2000" dirty="0"/>
              <a:t>  6. Poszerzenie wiedzy na temat procesów rozwoju społeczno-gospodarczego na poziomie powiatów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1" y="956440"/>
            <a:ext cx="8501742" cy="809297"/>
          </a:xfrm>
        </p:spPr>
        <p:txBody>
          <a:bodyPr>
            <a:noAutofit/>
          </a:bodyPr>
          <a:lstStyle/>
          <a:p>
            <a:pPr algn="ctr"/>
            <a:r>
              <a:rPr lang="pl-PL" sz="2800" b="1" dirty="0">
                <a:solidFill>
                  <a:srgbClr val="0070C0"/>
                </a:solidFill>
                <a:latin typeface="Arial" pitchFamily="34" charset="0"/>
                <a:cs typeface="Arial" pitchFamily="34" charset="0"/>
              </a:rPr>
              <a:t>1. </a:t>
            </a:r>
            <a:r>
              <a:rPr lang="pl-PL" sz="2400" b="1" dirty="0">
                <a:solidFill>
                  <a:srgbClr val="0070C0"/>
                </a:solidFill>
                <a:latin typeface="Arial" pitchFamily="34" charset="0"/>
                <a:cs typeface="Arial" pitchFamily="34" charset="0"/>
              </a:rPr>
              <a:t>Zachowanie modelu jednolitego programowania rozwoju Mazowsza w ramach RPO z dwoma kopertami </a:t>
            </a:r>
          </a:p>
        </p:txBody>
      </p:sp>
      <p:sp>
        <p:nvSpPr>
          <p:cNvPr id="3" name="Symbol zastępczy zawartości 2"/>
          <p:cNvSpPr>
            <a:spLocks noGrp="1"/>
          </p:cNvSpPr>
          <p:nvPr>
            <p:ph idx="1"/>
          </p:nvPr>
        </p:nvSpPr>
        <p:spPr>
          <a:xfrm>
            <a:off x="628650" y="2123089"/>
            <a:ext cx="8025493" cy="4183117"/>
          </a:xfrm>
        </p:spPr>
        <p:txBody>
          <a:bodyPr/>
          <a:lstStyle/>
          <a:p>
            <a:r>
              <a:rPr lang="pl-PL" sz="2000" dirty="0">
                <a:latin typeface="Arial" pitchFamily="34" charset="0"/>
                <a:cs typeface="Arial" pitchFamily="34" charset="0"/>
              </a:rPr>
              <a:t>Podstawowe znaczenie ma oddziaływanie Warszawy na rozwój regionu.</a:t>
            </a:r>
          </a:p>
          <a:p>
            <a:pPr>
              <a:buNone/>
            </a:pPr>
            <a:endParaRPr lang="pl-PL" sz="2000" dirty="0">
              <a:latin typeface="Arial" pitchFamily="34" charset="0"/>
              <a:cs typeface="Arial" pitchFamily="34" charset="0"/>
            </a:endParaRPr>
          </a:p>
          <a:p>
            <a:r>
              <a:rPr lang="pl-PL" sz="2000" dirty="0">
                <a:latin typeface="Arial" pitchFamily="34" charset="0"/>
                <a:cs typeface="Arial" pitchFamily="34" charset="0"/>
              </a:rPr>
              <a:t>Czasami wskazuje się, że oddziaływanie Warszawy jest jedynie marginalne, ograniczone jedynie do strefy podmiejskiej, a Warszawa rozwija się kosztem Mazowsza. </a:t>
            </a:r>
          </a:p>
          <a:p>
            <a:pPr>
              <a:buNone/>
            </a:pPr>
            <a:endParaRPr lang="pl-PL" sz="2000" dirty="0">
              <a:latin typeface="Arial" pitchFamily="34" charset="0"/>
              <a:cs typeface="Arial" pitchFamily="34" charset="0"/>
            </a:endParaRPr>
          </a:p>
          <a:p>
            <a:r>
              <a:rPr lang="pl-PL" sz="2000" dirty="0">
                <a:latin typeface="Arial" pitchFamily="34" charset="0"/>
                <a:cs typeface="Arial" pitchFamily="34" charset="0"/>
              </a:rPr>
              <a:t>Dane statystyczne dokumentują nieprawdziwość takiej tezy. W latach 2004-2015 realny przyrost PKB w regionie warszawskim stołecznym wyniósł 157,2% per capita, podczas gdy w regionie mazowieckim regionalnym 166,9% per capita.     </a:t>
            </a:r>
          </a:p>
        </p:txBody>
      </p:sp>
    </p:spTree>
    <p:extLst>
      <p:ext uri="{BB962C8B-B14F-4D97-AF65-F5344CB8AC3E}">
        <p14:creationId xmlns:p14="http://schemas.microsoft.com/office/powerpoint/2010/main" val="79466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2706" y="1061545"/>
            <a:ext cx="8574659" cy="735724"/>
          </a:xfrm>
        </p:spPr>
        <p:txBody>
          <a:bodyPr/>
          <a:lstStyle/>
          <a:p>
            <a:pPr algn="ctr"/>
            <a:r>
              <a:rPr lang="pl-PL" sz="2400" b="1" dirty="0">
                <a:solidFill>
                  <a:srgbClr val="0070C0"/>
                </a:solidFill>
                <a:latin typeface="Arial" pitchFamily="34" charset="0"/>
                <a:cs typeface="Arial" pitchFamily="34" charset="0"/>
              </a:rPr>
              <a:t>2. Dostosowanie zasięgu ZIT WOM do zasięgu NUTS 2 warszawskiego stołecznego </a:t>
            </a:r>
          </a:p>
        </p:txBody>
      </p:sp>
      <p:sp>
        <p:nvSpPr>
          <p:cNvPr id="3" name="Symbol zastępczy zawartości 2"/>
          <p:cNvSpPr>
            <a:spLocks noGrp="1"/>
          </p:cNvSpPr>
          <p:nvPr>
            <p:ph idx="1"/>
          </p:nvPr>
        </p:nvSpPr>
        <p:spPr>
          <a:xfrm>
            <a:off x="273269" y="1923393"/>
            <a:ext cx="8671034" cy="4792717"/>
          </a:xfrm>
        </p:spPr>
        <p:txBody>
          <a:bodyPr>
            <a:noAutofit/>
          </a:bodyPr>
          <a:lstStyle/>
          <a:p>
            <a:r>
              <a:rPr lang="pl-PL" sz="2000" dirty="0">
                <a:latin typeface="Arial" pitchFamily="34" charset="0"/>
                <a:cs typeface="Arial" pitchFamily="34" charset="0"/>
              </a:rPr>
              <a:t>Wykaz gmin należących do obszaru ZIT WOM jest następujący: 1) Błonie, 2) Brwinów, 3) Czosnów, 4) Góra Kalwaria, 5) Grodzisk Mazowiecki, 6) Halinów, 7) Izabelin, 8) Jabłonna, 9) Jaktorów, 10) Józefów, 11) Karczew, 12) Kobyłka, 13) Konstancin-Jeziorna, 14) Legionowo, 15) Leszno, 16) Lesznowo, 17) Łomianki, 18) Marki, 19) Michałowice, 20) Milanówek, 21) Nadarzyn, 22) Nieporęt, 23) Nowy Dwór Mazowiecki, 24) Otwock, 25) Ożarów Mazowiecki, 26) Piaseczno, 27) Piastów, 28) Podkowa leśna, 29) Pruszków, 30) Radzymin, 31) Raszyn, 32) Stare Babice, 33) Sulejów 34) Warszawa, 35) Wiązowna, 36) Wieliszew, 37) Wołomin, 38) Ząbki, 39) Zielonka, 40) Żyrardów. </a:t>
            </a:r>
          </a:p>
          <a:p>
            <a:endParaRPr lang="pl-PL" sz="2000" dirty="0">
              <a:latin typeface="Arial" pitchFamily="34" charset="0"/>
              <a:cs typeface="Arial" pitchFamily="34" charset="0"/>
            </a:endParaRPr>
          </a:p>
          <a:p>
            <a:r>
              <a:rPr lang="pl-PL" sz="2000" dirty="0">
                <a:latin typeface="Arial" pitchFamily="34" charset="0"/>
                <a:cs typeface="Arial" pitchFamily="34" charset="0"/>
              </a:rPr>
              <a:t>Jedna z tych gmin należących do ZIT (Żyrardów) położona jest poza regionem warszawskim stołecznym, ZIT z kolei nie obejmuje wszystkich gmin regionu warszawskiego stołecznego. Dostosowanie takie do zasięgu regionu warszawskiego stołecznego jest istotne dla osiągnięcia wysokiej jakości polityki rozwojowej województwa.   </a:t>
            </a:r>
          </a:p>
        </p:txBody>
      </p:sp>
    </p:spTree>
    <p:extLst>
      <p:ext uri="{BB962C8B-B14F-4D97-AF65-F5344CB8AC3E}">
        <p14:creationId xmlns:p14="http://schemas.microsoft.com/office/powerpoint/2010/main" val="234555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96308" y="956318"/>
            <a:ext cx="4173416" cy="590168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66952"/>
            <a:ext cx="8112578" cy="1030014"/>
          </a:xfrm>
        </p:spPr>
        <p:txBody>
          <a:bodyPr>
            <a:normAutofit/>
          </a:bodyPr>
          <a:lstStyle/>
          <a:p>
            <a:pPr algn="ctr"/>
            <a:r>
              <a:rPr lang="pl-PL" sz="2400" b="1" dirty="0">
                <a:solidFill>
                  <a:srgbClr val="0070C0"/>
                </a:solidFill>
                <a:latin typeface="Arial" pitchFamily="34" charset="0"/>
                <a:cs typeface="Arial" pitchFamily="34" charset="0"/>
              </a:rPr>
              <a:t>3. Włączenie po roku 2020 Mazowsza Wschodniego do programu operacyjnego Polski Wschodniej</a:t>
            </a:r>
          </a:p>
        </p:txBody>
      </p:sp>
      <p:sp>
        <p:nvSpPr>
          <p:cNvPr id="3" name="Symbol zastępczy zawartości 2"/>
          <p:cNvSpPr>
            <a:spLocks noGrp="1"/>
          </p:cNvSpPr>
          <p:nvPr>
            <p:ph idx="1"/>
          </p:nvPr>
        </p:nvSpPr>
        <p:spPr>
          <a:xfrm>
            <a:off x="273269" y="2463800"/>
            <a:ext cx="8242081" cy="3713163"/>
          </a:xfrm>
        </p:spPr>
        <p:txBody>
          <a:bodyPr/>
          <a:lstStyle/>
          <a:p>
            <a:r>
              <a:rPr lang="pl-PL" sz="2000" dirty="0">
                <a:latin typeface="Arial" pitchFamily="34" charset="0"/>
                <a:cs typeface="Arial" pitchFamily="34" charset="0"/>
              </a:rPr>
              <a:t>Pomimo sukcesu gospodarczego w latach 2004-2015 i wynikającej z tego znaczącej poprawy pozycji z 13 na 8 region Mazowiecki regionalny pozostaje relatywnie biednym obszarem. </a:t>
            </a:r>
          </a:p>
          <a:p>
            <a:pPr>
              <a:buNone/>
            </a:pPr>
            <a:endParaRPr lang="pl-PL" sz="2000" dirty="0">
              <a:latin typeface="Arial" pitchFamily="34" charset="0"/>
              <a:cs typeface="Arial" pitchFamily="34" charset="0"/>
            </a:endParaRPr>
          </a:p>
          <a:p>
            <a:r>
              <a:rPr lang="pl-PL" sz="2000" dirty="0">
                <a:latin typeface="Arial" pitchFamily="34" charset="0"/>
                <a:cs typeface="Arial" pitchFamily="34" charset="0"/>
              </a:rPr>
              <a:t>Możliwe są dwie konwencje – zaliczenie do tego obszaru interwencji całego NUTS 2 Mazowieckiego regionalnego lub też podregionów typu NUTS 3 takich jak: ciechanowski, ostrołęcki, radomski i siedlecki. </a:t>
            </a:r>
          </a:p>
        </p:txBody>
      </p:sp>
    </p:spTree>
    <p:extLst>
      <p:ext uri="{BB962C8B-B14F-4D97-AF65-F5344CB8AC3E}">
        <p14:creationId xmlns:p14="http://schemas.microsoft.com/office/powerpoint/2010/main" val="221163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1082566"/>
            <a:ext cx="7886700" cy="1051034"/>
          </a:xfrm>
        </p:spPr>
        <p:txBody>
          <a:bodyPr>
            <a:noAutofit/>
          </a:bodyPr>
          <a:lstStyle/>
          <a:p>
            <a:pPr algn="ctr"/>
            <a:r>
              <a:rPr lang="pl-PL" sz="2400" b="1" dirty="0">
                <a:solidFill>
                  <a:srgbClr val="0070C0"/>
                </a:solidFill>
                <a:latin typeface="Arial" pitchFamily="34" charset="0"/>
                <a:cs typeface="Arial" pitchFamily="34" charset="0"/>
              </a:rPr>
              <a:t>4. Wykorzystanie poziomu </a:t>
            </a:r>
            <a:r>
              <a:rPr lang="pl-PL" sz="2400" b="1" dirty="0" err="1">
                <a:solidFill>
                  <a:srgbClr val="0070C0"/>
                </a:solidFill>
                <a:latin typeface="Arial" pitchFamily="34" charset="0"/>
                <a:cs typeface="Arial" pitchFamily="34" charset="0"/>
              </a:rPr>
              <a:t>subregionalnego</a:t>
            </a:r>
            <a:r>
              <a:rPr lang="pl-PL" sz="2400" b="1" dirty="0">
                <a:solidFill>
                  <a:srgbClr val="0070C0"/>
                </a:solidFill>
                <a:latin typeface="Arial" pitchFamily="34" charset="0"/>
                <a:cs typeface="Arial" pitchFamily="34" charset="0"/>
              </a:rPr>
              <a:t> NUTS 3 dla lepszego dopasowania polityki regionalnej do kontekstu rozwojowego </a:t>
            </a:r>
          </a:p>
        </p:txBody>
      </p:sp>
      <p:sp>
        <p:nvSpPr>
          <p:cNvPr id="3" name="Symbol zastępczy zawartości 2"/>
          <p:cNvSpPr>
            <a:spLocks noGrp="1"/>
          </p:cNvSpPr>
          <p:nvPr>
            <p:ph idx="1"/>
          </p:nvPr>
        </p:nvSpPr>
        <p:spPr>
          <a:xfrm>
            <a:off x="283779" y="2463800"/>
            <a:ext cx="8439807" cy="3713163"/>
          </a:xfrm>
        </p:spPr>
        <p:txBody>
          <a:bodyPr/>
          <a:lstStyle/>
          <a:p>
            <a:r>
              <a:rPr lang="pl-PL" sz="2000" dirty="0"/>
              <a:t>Intencją Rządu, zaproponowaną w SOR do roku 2030 jest szersze wykorzystanie poziomu </a:t>
            </a:r>
            <a:r>
              <a:rPr lang="pl-PL" sz="2000" dirty="0" err="1"/>
              <a:t>subregionalnego</a:t>
            </a:r>
            <a:r>
              <a:rPr lang="pl-PL" sz="2000" dirty="0"/>
              <a:t> i powiatowego dla kształtowania polityki regionalnej.</a:t>
            </a:r>
          </a:p>
          <a:p>
            <a:pPr>
              <a:buNone/>
            </a:pPr>
            <a:endParaRPr lang="pl-PL" sz="2000" dirty="0"/>
          </a:p>
          <a:p>
            <a:r>
              <a:rPr lang="pl-PL" sz="2000" dirty="0"/>
              <a:t>Przytoczone dane statystyczne dokumentują istotne zróżnicowania wewnątrz województwa mazowieckiego. </a:t>
            </a:r>
          </a:p>
          <a:p>
            <a:pPr>
              <a:buNone/>
            </a:pPr>
            <a:endParaRPr lang="pl-PL" sz="2000" dirty="0"/>
          </a:p>
          <a:p>
            <a:r>
              <a:rPr lang="pl-PL" sz="2000" dirty="0"/>
              <a:t>Tworzenie na tym poziomie Obszarów Strategicznej Interwencji ukierunkowanych na skuteczne dopasowanie polityki regionalnej na poziomie subregionu do kontekstu rozwojowego. </a:t>
            </a:r>
          </a:p>
        </p:txBody>
      </p:sp>
    </p:spTree>
    <p:extLst>
      <p:ext uri="{BB962C8B-B14F-4D97-AF65-F5344CB8AC3E}">
        <p14:creationId xmlns:p14="http://schemas.microsoft.com/office/powerpoint/2010/main" val="426292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2800" b="1" dirty="0">
                <a:solidFill>
                  <a:srgbClr val="0070C0"/>
                </a:solidFill>
              </a:rPr>
              <a:t>5</a:t>
            </a:r>
            <a:r>
              <a:rPr lang="pl-PL" sz="2400" b="1" dirty="0">
                <a:solidFill>
                  <a:srgbClr val="0070C0"/>
                </a:solidFill>
                <a:latin typeface="Arial" pitchFamily="34" charset="0"/>
                <a:cs typeface="Arial" pitchFamily="34" charset="0"/>
              </a:rPr>
              <a:t>. Konsekwentne wzmacnianie pozycji ośrodków </a:t>
            </a:r>
            <a:r>
              <a:rPr lang="pl-PL" sz="2400" b="1" dirty="0" err="1">
                <a:solidFill>
                  <a:srgbClr val="0070C0"/>
                </a:solidFill>
                <a:latin typeface="Arial" pitchFamily="34" charset="0"/>
                <a:cs typeface="Arial" pitchFamily="34" charset="0"/>
              </a:rPr>
              <a:t>subregionalnych</a:t>
            </a:r>
            <a:r>
              <a:rPr lang="pl-PL" sz="2400" b="1" dirty="0">
                <a:solidFill>
                  <a:srgbClr val="0070C0"/>
                </a:solidFill>
                <a:latin typeface="Arial" pitchFamily="34" charset="0"/>
                <a:cs typeface="Arial" pitchFamily="34" charset="0"/>
              </a:rPr>
              <a:t> i powiatowych</a:t>
            </a:r>
          </a:p>
        </p:txBody>
      </p:sp>
      <p:sp>
        <p:nvSpPr>
          <p:cNvPr id="3" name="Symbol zastępczy zawartości 2"/>
          <p:cNvSpPr>
            <a:spLocks noGrp="1"/>
          </p:cNvSpPr>
          <p:nvPr>
            <p:ph idx="1"/>
          </p:nvPr>
        </p:nvSpPr>
        <p:spPr>
          <a:xfrm>
            <a:off x="262759" y="2081048"/>
            <a:ext cx="8597462" cy="4095915"/>
          </a:xfrm>
        </p:spPr>
        <p:txBody>
          <a:bodyPr/>
          <a:lstStyle/>
          <a:p>
            <a:r>
              <a:rPr lang="pl-PL" sz="2000" dirty="0">
                <a:latin typeface="Arial" pitchFamily="34" charset="0"/>
                <a:cs typeface="Arial" pitchFamily="34" charset="0"/>
              </a:rPr>
              <a:t>Biegunami rozwojowymi Mazowsza są w istotnym zakresie ośrodki </a:t>
            </a:r>
            <a:r>
              <a:rPr lang="pl-PL" sz="2000" dirty="0" err="1">
                <a:latin typeface="Arial" pitchFamily="34" charset="0"/>
                <a:cs typeface="Arial" pitchFamily="34" charset="0"/>
              </a:rPr>
              <a:t>subregionalne</a:t>
            </a:r>
            <a:r>
              <a:rPr lang="pl-PL" sz="2000" dirty="0">
                <a:latin typeface="Arial" pitchFamily="34" charset="0"/>
                <a:cs typeface="Arial" pitchFamily="34" charset="0"/>
              </a:rPr>
              <a:t>, będące wiodącymi ośrodkami subregionów typu NUTS 3, takie jak: Ciechanów, Płock, Ostrołęka, Radom, Siedlce. Stolicą podregionu stał się Żyrardów. Ich rozmieszczenie umożliwia transferowanie impulsów rozwojowych na terenie całego Mazowsza. W przypadku Żyrardowa należy rozpatrzyć opcje dołączenia tego miasta do listy </a:t>
            </a:r>
            <a:r>
              <a:rPr lang="pl-PL" sz="1915" dirty="0">
                <a:latin typeface="Arial" pitchFamily="34" charset="0"/>
                <a:cs typeface="Arial" pitchFamily="34" charset="0"/>
              </a:rPr>
              <a:t>ośrodków </a:t>
            </a:r>
            <a:r>
              <a:rPr lang="pl-PL" sz="1915" dirty="0" err="1">
                <a:latin typeface="Arial" pitchFamily="34" charset="0"/>
                <a:cs typeface="Arial" pitchFamily="34" charset="0"/>
              </a:rPr>
              <a:t>subregionalnych</a:t>
            </a:r>
            <a:endParaRPr lang="pl-PL" sz="2000" dirty="0">
              <a:latin typeface="Arial" pitchFamily="34" charset="0"/>
              <a:cs typeface="Arial" pitchFamily="34" charset="0"/>
            </a:endParaRPr>
          </a:p>
          <a:p>
            <a:r>
              <a:rPr lang="pl-PL" sz="2000" dirty="0">
                <a:latin typeface="Arial" pitchFamily="34" charset="0"/>
                <a:cs typeface="Arial" pitchFamily="34" charset="0"/>
              </a:rPr>
              <a:t>Są one uzupełniane przez miasta powiatowe. Umożliwiają lepszą dostępność do usług publicznych na całym Mazowszu. Warunkiem dobre powiązanie z Warszawą oraz rozwijanie usług publicznych o zasięgu ponadlokalnym.  </a:t>
            </a:r>
          </a:p>
        </p:txBody>
      </p:sp>
    </p:spTree>
    <p:extLst>
      <p:ext uri="{BB962C8B-B14F-4D97-AF65-F5344CB8AC3E}">
        <p14:creationId xmlns:p14="http://schemas.microsoft.com/office/powerpoint/2010/main" val="282662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6634" y="958850"/>
            <a:ext cx="8881242" cy="933450"/>
          </a:xfrm>
        </p:spPr>
        <p:txBody>
          <a:bodyPr>
            <a:normAutofit/>
          </a:bodyPr>
          <a:lstStyle/>
          <a:p>
            <a:pPr algn="ctr"/>
            <a:r>
              <a:rPr lang="pl-PL" sz="2400" b="1" dirty="0">
                <a:solidFill>
                  <a:srgbClr val="0070C0"/>
                </a:solidFill>
                <a:latin typeface="Arial" pitchFamily="34" charset="0"/>
                <a:cs typeface="Arial" pitchFamily="34" charset="0"/>
              </a:rPr>
              <a:t>6. Poszerzenie wiedzy na temat procesów </a:t>
            </a:r>
            <a:br>
              <a:rPr lang="pl-PL" sz="2400" b="1" dirty="0">
                <a:solidFill>
                  <a:srgbClr val="0070C0"/>
                </a:solidFill>
                <a:latin typeface="Arial" pitchFamily="34" charset="0"/>
                <a:cs typeface="Arial" pitchFamily="34" charset="0"/>
              </a:rPr>
            </a:br>
            <a:r>
              <a:rPr lang="pl-PL" sz="2400" b="1" dirty="0">
                <a:solidFill>
                  <a:srgbClr val="0070C0"/>
                </a:solidFill>
                <a:latin typeface="Arial" pitchFamily="34" charset="0"/>
                <a:cs typeface="Arial" pitchFamily="34" charset="0"/>
              </a:rPr>
              <a:t>społeczno-gospodarczych na poziomie powiatów </a:t>
            </a:r>
          </a:p>
        </p:txBody>
      </p:sp>
      <p:sp>
        <p:nvSpPr>
          <p:cNvPr id="3" name="Symbol zastępczy zawartości 2"/>
          <p:cNvSpPr>
            <a:spLocks noGrp="1"/>
          </p:cNvSpPr>
          <p:nvPr>
            <p:ph idx="1"/>
          </p:nvPr>
        </p:nvSpPr>
        <p:spPr>
          <a:xfrm>
            <a:off x="399393" y="2102070"/>
            <a:ext cx="8502869" cy="4074894"/>
          </a:xfrm>
        </p:spPr>
        <p:txBody>
          <a:bodyPr/>
          <a:lstStyle/>
          <a:p>
            <a:r>
              <a:rPr lang="pl-PL" sz="2000" dirty="0">
                <a:latin typeface="Arial" pitchFamily="34" charset="0"/>
                <a:cs typeface="Arial" pitchFamily="34" charset="0"/>
              </a:rPr>
              <a:t>Niezależnie od dyfuzji procesów rozwojowych z Warszawy na obszar całego województwa istotne znaczenie ma wzmocnienie i wykorzystanie potencjałów terytorialnych, eliminowanie terytorialnych barier rozwojowych, poprawianie dostępności terytorialnej do obszarów peryferyjnych, lepsze powiązanie poszczególnych powiatów województwa mazowieckiego z Warszawą, wykorzystanie e-usług. </a:t>
            </a:r>
          </a:p>
          <a:p>
            <a:pPr>
              <a:buNone/>
            </a:pPr>
            <a:endParaRPr lang="pl-PL" sz="2000" dirty="0">
              <a:latin typeface="Arial" pitchFamily="34" charset="0"/>
              <a:cs typeface="Arial" pitchFamily="34" charset="0"/>
            </a:endParaRPr>
          </a:p>
          <a:p>
            <a:r>
              <a:rPr lang="pl-PL" sz="2000" dirty="0">
                <a:latin typeface="Arial" pitchFamily="34" charset="0"/>
                <a:cs typeface="Arial" pitchFamily="34" charset="0"/>
              </a:rPr>
              <a:t> Poziom LAU 1 i LAU 2 jest istotny ze względu na wielkość i zróżnicowanie wewnętrzne województwa. </a:t>
            </a:r>
          </a:p>
        </p:txBody>
      </p:sp>
    </p:spTree>
    <p:extLst>
      <p:ext uri="{BB962C8B-B14F-4D97-AF65-F5344CB8AC3E}">
        <p14:creationId xmlns:p14="http://schemas.microsoft.com/office/powerpoint/2010/main" val="338315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sp>
        <p:nvSpPr>
          <p:cNvPr id="6" name="Prostokąt 5"/>
          <p:cNvSpPr/>
          <p:nvPr/>
        </p:nvSpPr>
        <p:spPr>
          <a:xfrm>
            <a:off x="584462" y="1687399"/>
            <a:ext cx="7805394" cy="8032968"/>
          </a:xfrm>
          <a:prstGeom prst="rect">
            <a:avLst/>
          </a:prstGeom>
        </p:spPr>
        <p:txBody>
          <a:bodyPr wrap="square">
            <a:spAutoFit/>
          </a:bodyPr>
          <a:lstStyle/>
          <a:p>
            <a:pPr algn="ctr" eaLnBrk="0" hangingPunct="0">
              <a:defRPr/>
            </a:pPr>
            <a:endParaRPr lang="pl-PL" sz="2400" b="1" i="1" dirty="0">
              <a:latin typeface="+mn-lt"/>
            </a:endParaRPr>
          </a:p>
          <a:p>
            <a:pPr algn="ctr" eaLnBrk="0" hangingPunct="0">
              <a:defRPr/>
            </a:pPr>
            <a:endParaRPr lang="pl-PL" sz="2400" b="1" i="1" dirty="0">
              <a:latin typeface="+mn-lt"/>
            </a:endParaRPr>
          </a:p>
          <a:p>
            <a:pPr algn="ctr" eaLnBrk="0" hangingPunct="0">
              <a:defRPr/>
            </a:pPr>
            <a:r>
              <a:rPr lang="pl-PL" sz="2400" b="1" i="1" dirty="0">
                <a:latin typeface="+mn-lt"/>
              </a:rPr>
              <a:t>Dziękuję za uwagę!  </a:t>
            </a:r>
          </a:p>
          <a:p>
            <a:pPr algn="ctr" eaLnBrk="0" hangingPunct="0">
              <a:defRPr/>
            </a:pPr>
            <a:endParaRPr lang="pl-PL" sz="2400" b="1" i="1" dirty="0">
              <a:latin typeface="+mn-lt"/>
            </a:endParaRPr>
          </a:p>
          <a:p>
            <a:pPr algn="ctr" eaLnBrk="0" hangingPunct="0">
              <a:defRPr/>
            </a:pPr>
            <a:r>
              <a:rPr lang="pl-PL" sz="2400" b="1" dirty="0" err="1">
                <a:solidFill>
                  <a:schemeClr val="accent1">
                    <a:lumMod val="75000"/>
                  </a:schemeClr>
                </a:solidFill>
                <a:latin typeface="+mn-lt"/>
                <a:hlinkClick r:id="rId3"/>
              </a:rPr>
              <a:t>jacek.szlachta@sgh.waw.pl</a:t>
            </a:r>
            <a:endParaRPr lang="pl-PL" sz="2400" b="1" dirty="0">
              <a:solidFill>
                <a:schemeClr val="accent1">
                  <a:lumMod val="75000"/>
                </a:schemeClr>
              </a:solidFill>
              <a:latin typeface="+mn-lt"/>
            </a:endParaRPr>
          </a:p>
          <a:p>
            <a:pPr algn="ctr" eaLnBrk="0" hangingPunct="0">
              <a:defRPr/>
            </a:pPr>
            <a:endParaRPr lang="pl-PL" sz="2400" b="1" dirty="0">
              <a:solidFill>
                <a:schemeClr val="accent1">
                  <a:lumMod val="75000"/>
                </a:schemeClr>
              </a:solidFill>
              <a:latin typeface="+mn-lt"/>
            </a:endParaRPr>
          </a:p>
          <a:p>
            <a:pPr algn="ctr" eaLnBrk="0" hangingPunct="0">
              <a:defRPr/>
            </a:pPr>
            <a:endParaRPr lang="pl-PL" dirty="0"/>
          </a:p>
          <a:p>
            <a:pPr algn="ctr" eaLnBrk="0" hangingPunct="0">
              <a:defRPr/>
            </a:pPr>
            <a:r>
              <a:rPr lang="pl-PL" dirty="0"/>
              <a:t>Odniesienia statystyczne w prezentacji: </a:t>
            </a:r>
          </a:p>
          <a:p>
            <a:pPr algn="ctr" eaLnBrk="0" hangingPunct="0">
              <a:defRPr/>
            </a:pPr>
            <a:r>
              <a:rPr lang="pl-PL" dirty="0"/>
              <a:t>Szlachta J., Ciołek D., </a:t>
            </a:r>
            <a:r>
              <a:rPr lang="pl-PL" dirty="0" err="1"/>
              <a:t>Brodzicki</a:t>
            </a:r>
            <a:r>
              <a:rPr lang="pl-PL" dirty="0"/>
              <a:t> T., „Produkt krajowy brutto w układach terytorialnych Mazowsza – wnioski dla polityki regionalnej województwa”, ekspertyza dla Mazowieckiego Biura Planowania Regionalnego, Warszawa, 2017 </a:t>
            </a:r>
          </a:p>
          <a:p>
            <a:pPr algn="ctr" eaLnBrk="0" hangingPunct="0">
              <a:defRPr/>
            </a:pPr>
            <a:endParaRPr lang="pl-PL" sz="2400" b="1" dirty="0">
              <a:solidFill>
                <a:schemeClr val="accent1">
                  <a:lumMod val="75000"/>
                </a:schemeClr>
              </a:solidFill>
              <a:latin typeface="+mn-lt"/>
            </a:endParaRPr>
          </a:p>
          <a:p>
            <a:pPr algn="ctr" eaLnBrk="0" hangingPunct="0">
              <a:defRPr/>
            </a:pPr>
            <a:endParaRPr lang="pl-PL" sz="2400" b="1" dirty="0">
              <a:solidFill>
                <a:schemeClr val="accent1">
                  <a:lumMod val="75000"/>
                </a:schemeClr>
              </a:solidFill>
              <a:latin typeface="+mn-lt"/>
            </a:endParaRPr>
          </a:p>
          <a:p>
            <a:pPr algn="ctr" eaLnBrk="0" hangingPunct="0">
              <a:defRPr/>
            </a:pPr>
            <a:endParaRPr lang="pl-PL" sz="2400" b="1" dirty="0">
              <a:solidFill>
                <a:schemeClr val="accent1">
                  <a:lumMod val="75000"/>
                </a:schemeClr>
              </a:solidFill>
              <a:latin typeface="+mn-lt"/>
            </a:endParaRPr>
          </a:p>
          <a:p>
            <a:pPr algn="ctr" eaLnBrk="0" hangingPunct="0">
              <a:defRPr/>
            </a:pPr>
            <a:endParaRPr lang="pl-PL" sz="2400" b="1" dirty="0">
              <a:solidFill>
                <a:schemeClr val="accent1">
                  <a:lumMod val="75000"/>
                </a:schemeClr>
              </a:solidFill>
              <a:latin typeface="+mn-lt"/>
            </a:endParaRPr>
          </a:p>
          <a:p>
            <a:pPr algn="ctr" eaLnBrk="0" hangingPunct="0">
              <a:defRPr/>
            </a:pPr>
            <a:endParaRPr lang="pl-PL" sz="2400" b="1" dirty="0">
              <a:solidFill>
                <a:schemeClr val="accent1">
                  <a:lumMod val="75000"/>
                </a:schemeClr>
              </a:solidFill>
              <a:latin typeface="+mn-lt"/>
            </a:endParaRPr>
          </a:p>
          <a:p>
            <a:pPr algn="ctr" eaLnBrk="0" hangingPunct="0">
              <a:defRPr/>
            </a:pPr>
            <a:endParaRPr lang="pl-PL" sz="2400" b="1" dirty="0">
              <a:solidFill>
                <a:schemeClr val="accent1">
                  <a:lumMod val="75000"/>
                </a:schemeClr>
              </a:solidFill>
              <a:latin typeface="+mn-lt"/>
            </a:endParaRPr>
          </a:p>
          <a:p>
            <a:pPr algn="ctr" eaLnBrk="0" hangingPunct="0">
              <a:defRPr/>
            </a:pPr>
            <a:endParaRPr lang="pl-PL" sz="2400" b="1" dirty="0">
              <a:solidFill>
                <a:schemeClr val="accent1">
                  <a:lumMod val="75000"/>
                </a:schemeClr>
              </a:solidFill>
              <a:latin typeface="+mn-lt"/>
            </a:endParaRPr>
          </a:p>
          <a:p>
            <a:pPr algn="ctr" eaLnBrk="0" hangingPunct="0">
              <a:defRPr/>
            </a:pPr>
            <a:endParaRPr lang="pl-PL" sz="2400" b="1" i="1" dirty="0">
              <a:latin typeface="+mn-lt"/>
            </a:endParaRPr>
          </a:p>
          <a:p>
            <a:pPr algn="ctr" eaLnBrk="0" hangingPunct="0">
              <a:defRPr/>
            </a:pPr>
            <a:endParaRPr lang="pl-PL" sz="2400" b="1" i="1" dirty="0">
              <a:latin typeface="+mn-lt"/>
            </a:endParaRPr>
          </a:p>
          <a:p>
            <a:pPr algn="ctr" eaLnBrk="0" hangingPunct="0">
              <a:defRPr/>
            </a:pPr>
            <a:br>
              <a:rPr lang="pl-PL" sz="2400" b="1" i="1" dirty="0">
                <a:latin typeface="+mn-lt"/>
              </a:rPr>
            </a:br>
            <a:endParaRPr lang="pl-PL" sz="2400" b="1" i="1" dirty="0">
              <a:latin typeface="+mn-lt"/>
            </a:endParaRPr>
          </a:p>
        </p:txBody>
      </p:sp>
      <p:pic>
        <p:nvPicPr>
          <p:cNvPr id="2" name="Obraz 1"/>
          <p:cNvPicPr>
            <a:picLocks noChangeAspect="1"/>
          </p:cNvPicPr>
          <p:nvPr/>
        </p:nvPicPr>
        <p:blipFill>
          <a:blip r:embed="rId4" cstate="print"/>
          <a:stretch>
            <a:fillRect/>
          </a:stretch>
        </p:blipFill>
        <p:spPr>
          <a:xfrm>
            <a:off x="4923138" y="293611"/>
            <a:ext cx="4151736" cy="4938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2060028"/>
            <a:ext cx="9144000" cy="369332"/>
          </a:xfrm>
          <a:prstGeom prst="rect">
            <a:avLst/>
          </a:prstGeom>
        </p:spPr>
        <p:txBody>
          <a:bodyPr wrap="square">
            <a:spAutoFit/>
          </a:bodyPr>
          <a:lstStyle/>
          <a:p>
            <a:pPr algn="ctr">
              <a:defRPr/>
            </a:pPr>
            <a:endParaRPr lang="pl-PL" altLang="pl-PL" dirty="0">
              <a:latin typeface="+mn-lt"/>
            </a:endParaRPr>
          </a:p>
        </p:txBody>
      </p:sp>
      <p:sp>
        <p:nvSpPr>
          <p:cNvPr id="6" name="Prostokąt 5"/>
          <p:cNvSpPr/>
          <p:nvPr/>
        </p:nvSpPr>
        <p:spPr>
          <a:xfrm>
            <a:off x="0" y="2401888"/>
            <a:ext cx="9144000" cy="461665"/>
          </a:xfrm>
          <a:prstGeom prst="rect">
            <a:avLst/>
          </a:prstGeom>
        </p:spPr>
        <p:txBody>
          <a:bodyPr>
            <a:spAutoFit/>
          </a:bodyPr>
          <a:lstStyle/>
          <a:p>
            <a:pPr algn="ctr" eaLnBrk="0" hangingPunct="0">
              <a:defRPr/>
            </a:pPr>
            <a:endParaRPr lang="pl-PL" sz="2400" dirty="0">
              <a:latin typeface="+mn-lt"/>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0" y="977462"/>
            <a:ext cx="9144000" cy="954107"/>
          </a:xfrm>
          <a:prstGeom prst="rect">
            <a:avLst/>
          </a:prstGeom>
        </p:spPr>
        <p:txBody>
          <a:bodyPr wrap="square">
            <a:spAutoFit/>
          </a:bodyPr>
          <a:lstStyle/>
          <a:p>
            <a:pPr algn="ctr"/>
            <a:r>
              <a:rPr lang="pl-PL" sz="2800" b="1" dirty="0">
                <a:solidFill>
                  <a:srgbClr val="0070C0"/>
                </a:solidFill>
              </a:rPr>
              <a:t>Specyficzne cechy Mazowsza z punktu widzenia programowania rozwoju społeczno-gospodarczego</a:t>
            </a:r>
          </a:p>
        </p:txBody>
      </p:sp>
      <p:sp>
        <p:nvSpPr>
          <p:cNvPr id="9" name="Prostokąt 8"/>
          <p:cNvSpPr/>
          <p:nvPr/>
        </p:nvSpPr>
        <p:spPr>
          <a:xfrm>
            <a:off x="2286000" y="2967335"/>
            <a:ext cx="4572000" cy="369332"/>
          </a:xfrm>
          <a:prstGeom prst="rect">
            <a:avLst/>
          </a:prstGeom>
        </p:spPr>
        <p:txBody>
          <a:bodyPr>
            <a:spAutoFit/>
          </a:bodyPr>
          <a:lstStyle/>
          <a:p>
            <a:endParaRPr lang="pl-PL" dirty="0"/>
          </a:p>
        </p:txBody>
      </p:sp>
      <p:sp>
        <p:nvSpPr>
          <p:cNvPr id="10" name="Prostokąt 9"/>
          <p:cNvSpPr/>
          <p:nvPr/>
        </p:nvSpPr>
        <p:spPr>
          <a:xfrm>
            <a:off x="2286000" y="2967335"/>
            <a:ext cx="4572000" cy="369332"/>
          </a:xfrm>
          <a:prstGeom prst="rect">
            <a:avLst/>
          </a:prstGeom>
        </p:spPr>
        <p:txBody>
          <a:bodyPr>
            <a:spAutoFit/>
          </a:bodyPr>
          <a:lstStyle/>
          <a:p>
            <a:endParaRPr lang="pl-PL" dirty="0"/>
          </a:p>
        </p:txBody>
      </p:sp>
      <p:sp>
        <p:nvSpPr>
          <p:cNvPr id="11" name="Prostokąt 10"/>
          <p:cNvSpPr/>
          <p:nvPr/>
        </p:nvSpPr>
        <p:spPr>
          <a:xfrm>
            <a:off x="168165" y="1996966"/>
            <a:ext cx="8744607" cy="4401205"/>
          </a:xfrm>
          <a:prstGeom prst="rect">
            <a:avLst/>
          </a:prstGeom>
        </p:spPr>
        <p:txBody>
          <a:bodyPr wrap="square">
            <a:spAutoFit/>
          </a:bodyPr>
          <a:lstStyle/>
          <a:p>
            <a:pPr>
              <a:buFont typeface="Arial" pitchFamily="34" charset="0"/>
              <a:buChar char="•"/>
            </a:pPr>
            <a:r>
              <a:rPr lang="pl-PL" dirty="0"/>
              <a:t>  1</a:t>
            </a:r>
            <a:r>
              <a:rPr lang="pl-PL" sz="2000" dirty="0"/>
              <a:t>. Mazowsze ze względu na swój potencjał ludnościowy i społeczno-gospodarczy jest jednym z największych regionów UE klasyfikowanych w pierwszej dziesiątce, większy niż niemal 10 państw członkowskich UE. </a:t>
            </a:r>
          </a:p>
          <a:p>
            <a:pPr>
              <a:buFont typeface="Arial" pitchFamily="34" charset="0"/>
              <a:buChar char="•"/>
            </a:pPr>
            <a:r>
              <a:rPr lang="pl-PL" sz="2000" dirty="0"/>
              <a:t>  2. Poziom rozwoju Mazowsza odbiega zdecydowanie na korzyść od pozostałych województw Polski co oznacza inną pozycję ze względu na europejską politykę spójności oraz konieczność zastosowania nieco innego podejścia niż w przypadku pozostałych województw do rozwoju tego unikatowego regionu.</a:t>
            </a:r>
          </a:p>
          <a:p>
            <a:pPr>
              <a:buFont typeface="Arial" pitchFamily="34" charset="0"/>
              <a:buChar char="•"/>
            </a:pPr>
            <a:r>
              <a:rPr lang="pl-PL" sz="2000" dirty="0"/>
              <a:t>  3. Na obszarze Mazowsza znajduje się Warszawa, ośrodek miejski będący najważniejszym biegunem rozwojowym Polski, który oddziałuje w różnych skalach przestrzennych na otoczenie w tym w skali wojewódzkiej.</a:t>
            </a:r>
          </a:p>
          <a:p>
            <a:pPr>
              <a:buFont typeface="Arial" pitchFamily="34" charset="0"/>
              <a:buChar char="•"/>
            </a:pPr>
            <a:r>
              <a:rPr lang="pl-PL" sz="2000" dirty="0"/>
              <a:t>  4 Na obszarze Mazowsza rejestrujemy olbrzymie zróżnicowania poziomu rozwoju społeczno-gospodarczego i struktur przestrzennych co stanowi wyjątkową komplikację dla kształtowania polityki rozwoju regionalnego.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0" y="977462"/>
            <a:ext cx="9007366" cy="954107"/>
          </a:xfrm>
          <a:prstGeom prst="rect">
            <a:avLst/>
          </a:prstGeom>
        </p:spPr>
        <p:txBody>
          <a:bodyPr wrap="square">
            <a:spAutoFit/>
          </a:bodyPr>
          <a:lstStyle/>
          <a:p>
            <a:pPr algn="ctr"/>
            <a:r>
              <a:rPr lang="pl-PL" sz="2800" b="1" dirty="0">
                <a:solidFill>
                  <a:srgbClr val="0070C0"/>
                </a:solidFill>
              </a:rPr>
              <a:t>Zmiany jakie zostały wprowadzone od 1 stycznia 2018 roku w klasyfikacji na obszary typu NUTS (1)</a:t>
            </a:r>
          </a:p>
        </p:txBody>
      </p:sp>
      <p:sp>
        <p:nvSpPr>
          <p:cNvPr id="8" name="Prostokąt 7"/>
          <p:cNvSpPr/>
          <p:nvPr/>
        </p:nvSpPr>
        <p:spPr>
          <a:xfrm>
            <a:off x="157655" y="2375338"/>
            <a:ext cx="8849711" cy="4093428"/>
          </a:xfrm>
          <a:prstGeom prst="rect">
            <a:avLst/>
          </a:prstGeom>
        </p:spPr>
        <p:txBody>
          <a:bodyPr wrap="square">
            <a:spAutoFit/>
          </a:bodyPr>
          <a:lstStyle/>
          <a:p>
            <a:pPr>
              <a:buFont typeface="Arial" pitchFamily="34" charset="0"/>
              <a:buChar char="•"/>
            </a:pPr>
            <a:r>
              <a:rPr lang="pl-PL" sz="2000" dirty="0"/>
              <a:t>  Te istotne zróżnicowania kontekstu rozwojowego były przesłanką do formułowania potrzeby korekty podziału Mazowsza na obszary typu NUTS 2 i NUTS 3 bez dokonywania zmiany podziału administracyjnego.  </a:t>
            </a:r>
          </a:p>
          <a:p>
            <a:endParaRPr lang="pl-PL" sz="2000" dirty="0"/>
          </a:p>
          <a:p>
            <a:pPr>
              <a:buFont typeface="Arial" pitchFamily="34" charset="0"/>
              <a:buChar char="•"/>
            </a:pPr>
            <a:r>
              <a:rPr lang="pl-PL" sz="2000" dirty="0"/>
              <a:t>  Taka zmiana została wprowadzona od 1 stycznia 2018 roku. W jej wyniku Mazowsze zostało podzielone na dwa obszary typu NUTS 2:</a:t>
            </a:r>
          </a:p>
          <a:p>
            <a:endParaRPr lang="pl-PL" sz="2000" dirty="0"/>
          </a:p>
          <a:p>
            <a:pPr marL="0" indent="0">
              <a:buNone/>
            </a:pPr>
            <a:r>
              <a:rPr lang="pl-PL" sz="2000" dirty="0"/>
              <a:t>   -  Region Warszawski stołeczny,  który obejmuje: miasto stołeczne Warszawę wraz z 9 sąsiadującymi powiatami: grodziskim, legionowskim, mińskim, nowodworskim, otwockim, piaseczyńskim, pruszkowskim, warszawskim zachodnim i wołomińskim;</a:t>
            </a:r>
          </a:p>
          <a:p>
            <a:pPr marL="0" indent="0">
              <a:buNone/>
            </a:pPr>
            <a:r>
              <a:rPr lang="pl-PL" sz="2000" dirty="0"/>
              <a:t>   -   Region Mazowiecki regionalny,  który obejmuje pozostałą część województwa mazowieckiego.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sp>
        <p:nvSpPr>
          <p:cNvPr id="6" name="Prostokąt 5"/>
          <p:cNvSpPr/>
          <p:nvPr/>
        </p:nvSpPr>
        <p:spPr>
          <a:xfrm>
            <a:off x="0" y="2102068"/>
            <a:ext cx="9144000" cy="4401205"/>
          </a:xfrm>
          <a:prstGeom prst="rect">
            <a:avLst/>
          </a:prstGeom>
        </p:spPr>
        <p:txBody>
          <a:bodyPr wrap="square">
            <a:spAutoFit/>
          </a:bodyPr>
          <a:lstStyle/>
          <a:p>
            <a:pPr>
              <a:buFont typeface="Arial" pitchFamily="34" charset="0"/>
              <a:buChar char="•"/>
            </a:pPr>
            <a:r>
              <a:rPr lang="pl-PL" sz="2000" dirty="0"/>
              <a:t>  Zmianom tym towarzyszyły korekty klasyfikacji Mazowsza na obszary typu NUTS 3 oraz powołanie nowego podregionu żyrardowskiego.</a:t>
            </a:r>
          </a:p>
          <a:p>
            <a:endParaRPr lang="pl-PL" sz="2000" dirty="0"/>
          </a:p>
          <a:p>
            <a:pPr>
              <a:buFont typeface="Arial" pitchFamily="34" charset="0"/>
              <a:buChar char="•"/>
            </a:pPr>
            <a:r>
              <a:rPr lang="pl-PL" sz="2000" dirty="0"/>
              <a:t>   Zmiany te polegają na:</a:t>
            </a:r>
          </a:p>
          <a:p>
            <a:pPr marL="0" indent="0"/>
            <a:r>
              <a:rPr lang="pl-PL" sz="2000" dirty="0"/>
              <a:t>      - Przyłączeniu powiatu garwolińskiego do podregionu siedleckiego (dotychczas w podregionie warszawskim wschodnim);</a:t>
            </a:r>
          </a:p>
          <a:p>
            <a:pPr marL="0" indent="0"/>
            <a:r>
              <a:rPr lang="pl-PL" sz="2000" dirty="0"/>
              <a:t>     - Przyłączeniu powiatu nowodworskiego do podregionu warszawskiego          zachodniego (dotychczas w podregionie warszawskim wschodnim);</a:t>
            </a:r>
          </a:p>
          <a:p>
            <a:pPr marL="0" indent="0"/>
            <a:r>
              <a:rPr lang="pl-PL" sz="2000" dirty="0"/>
              <a:t>     -  Utworzeniu nowego podregionu żyrardowskiego, obejmującego powiaty grójecki, sochaczewski i żyrardowski (dotychczas wszystkie w podregionie warszawskim zachodnim).</a:t>
            </a:r>
          </a:p>
          <a:p>
            <a:pPr marL="0" indent="0"/>
            <a:endParaRPr lang="pl-PL" sz="2000" dirty="0"/>
          </a:p>
          <a:p>
            <a:pPr>
              <a:buFont typeface="Arial" pitchFamily="34" charset="0"/>
              <a:buChar char="•"/>
            </a:pPr>
            <a:r>
              <a:rPr lang="pl-PL" sz="2000" dirty="0"/>
              <a:t>  Warto zaznaczyć że całe Mazowsze jest od 1 stycznia 2018 roku obszarem typu NUTS 1 obejmującym obydwa wymienione regiony typu NUTS 2.</a:t>
            </a: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0" y="1008993"/>
            <a:ext cx="9144000" cy="954107"/>
          </a:xfrm>
          <a:prstGeom prst="rect">
            <a:avLst/>
          </a:prstGeom>
        </p:spPr>
        <p:txBody>
          <a:bodyPr wrap="square">
            <a:spAutoFit/>
          </a:bodyPr>
          <a:lstStyle/>
          <a:p>
            <a:pPr algn="ctr"/>
            <a:r>
              <a:rPr lang="pl-PL" sz="2800" b="1" dirty="0">
                <a:solidFill>
                  <a:srgbClr val="0070C0"/>
                </a:solidFill>
              </a:rPr>
              <a:t>Zmiany jakie zostały wprowadzone od 1 stycznia 2018 roku w klasyfikacji na obszary typu NUTS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sp>
        <p:nvSpPr>
          <p:cNvPr id="6" name="Prostokąt 5"/>
          <p:cNvSpPr/>
          <p:nvPr/>
        </p:nvSpPr>
        <p:spPr>
          <a:xfrm>
            <a:off x="0" y="2401888"/>
            <a:ext cx="9144000" cy="461665"/>
          </a:xfrm>
          <a:prstGeom prst="rect">
            <a:avLst/>
          </a:prstGeom>
        </p:spPr>
        <p:txBody>
          <a:bodyPr>
            <a:spAutoFit/>
          </a:bodyPr>
          <a:lstStyle/>
          <a:p>
            <a:pPr algn="ctr" eaLnBrk="0" hangingPunct="0">
              <a:defRPr/>
            </a:pPr>
            <a:endParaRPr lang="pl-PL" sz="2400" dirty="0">
              <a:latin typeface="+mn-lt"/>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1" y="987973"/>
            <a:ext cx="8986345" cy="523220"/>
          </a:xfrm>
          <a:prstGeom prst="rect">
            <a:avLst/>
          </a:prstGeom>
        </p:spPr>
        <p:txBody>
          <a:bodyPr wrap="square">
            <a:spAutoFit/>
          </a:bodyPr>
          <a:lstStyle/>
          <a:p>
            <a:pPr algn="ctr"/>
            <a:r>
              <a:rPr lang="pl-PL" sz="2800" b="1" dirty="0">
                <a:solidFill>
                  <a:srgbClr val="0070C0"/>
                </a:solidFill>
              </a:rPr>
              <a:t>Wnioski dotyczące trajektorii rozwojowej Mazowsza </a:t>
            </a:r>
          </a:p>
        </p:txBody>
      </p:sp>
      <p:sp>
        <p:nvSpPr>
          <p:cNvPr id="8" name="Prostokąt 7"/>
          <p:cNvSpPr/>
          <p:nvPr/>
        </p:nvSpPr>
        <p:spPr>
          <a:xfrm>
            <a:off x="2286000" y="3105835"/>
            <a:ext cx="4572000" cy="369332"/>
          </a:xfrm>
          <a:prstGeom prst="rect">
            <a:avLst/>
          </a:prstGeom>
        </p:spPr>
        <p:txBody>
          <a:bodyPr>
            <a:spAutoFit/>
          </a:bodyPr>
          <a:lstStyle/>
          <a:p>
            <a:endParaRPr lang="pl-PL" dirty="0"/>
          </a:p>
        </p:txBody>
      </p:sp>
      <p:sp>
        <p:nvSpPr>
          <p:cNvPr id="9" name="Prostokąt 8"/>
          <p:cNvSpPr/>
          <p:nvPr/>
        </p:nvSpPr>
        <p:spPr>
          <a:xfrm>
            <a:off x="189187" y="1650124"/>
            <a:ext cx="8828690" cy="5016758"/>
          </a:xfrm>
          <a:prstGeom prst="rect">
            <a:avLst/>
          </a:prstGeom>
        </p:spPr>
        <p:txBody>
          <a:bodyPr wrap="square">
            <a:spAutoFit/>
          </a:bodyPr>
          <a:lstStyle/>
          <a:p>
            <a:pPr>
              <a:buFont typeface="Arial" pitchFamily="34" charset="0"/>
              <a:buChar char="•"/>
            </a:pPr>
            <a:r>
              <a:rPr lang="pl-PL" sz="2000" dirty="0"/>
              <a:t>  Jako wiodący miernik rozwoju społeczno-gospodarczego przyjmuje się produkt krajowy brutto na mieszkańca według parytetu siły nabywczej.</a:t>
            </a:r>
          </a:p>
          <a:p>
            <a:r>
              <a:rPr lang="pl-PL" sz="2000" dirty="0"/>
              <a:t> </a:t>
            </a:r>
          </a:p>
          <a:p>
            <a:pPr>
              <a:buFont typeface="Arial" pitchFamily="34" charset="0"/>
              <a:buChar char="•"/>
            </a:pPr>
            <a:r>
              <a:rPr lang="pl-PL" sz="2000" dirty="0"/>
              <a:t>  Mają miejsce różne zniekształcenia wynikające między innymi ze sposobu określenia miejsca tworzenia dochodu, funkcji stołecznych automatycznie przydzielanych stolicy, braku możliwości terytorialnego rozsegregowania szeregu wydatków i automatycznego ich zaliczania do regionów stołecznych, niskiej jakości danych dotyczących faktycznego rozmieszczenia ludności.  </a:t>
            </a:r>
          </a:p>
          <a:p>
            <a:endParaRPr lang="pl-PL" sz="2000" dirty="0"/>
          </a:p>
          <a:p>
            <a:pPr>
              <a:buFont typeface="Arial" pitchFamily="34" charset="0"/>
              <a:buChar char="•"/>
            </a:pPr>
            <a:r>
              <a:rPr lang="pl-PL" sz="2000" dirty="0"/>
              <a:t>  Po akcesji Polski do UE Mazowsze jest zdecydowanie najszybciej rozwijającym się regionem w Polsce. </a:t>
            </a:r>
            <a:r>
              <a:rPr lang="pl-PL" sz="2000" dirty="0">
                <a:solidFill>
                  <a:srgbClr val="0070C0"/>
                </a:solidFill>
              </a:rPr>
              <a:t>PKB na mieszkańca w roku 2004 wynosił 151% średniej dla Polski, w roku 2015 160% średniej dla Polski.</a:t>
            </a:r>
            <a:r>
              <a:rPr lang="pl-PL" sz="2000" dirty="0"/>
              <a:t> </a:t>
            </a:r>
          </a:p>
          <a:p>
            <a:pPr>
              <a:buFont typeface="Arial" pitchFamily="34" charset="0"/>
              <a:buChar char="•"/>
            </a:pPr>
            <a:endParaRPr lang="pl-PL" sz="2000" dirty="0"/>
          </a:p>
          <a:p>
            <a:pPr>
              <a:buFont typeface="Arial" pitchFamily="34" charset="0"/>
              <a:buChar char="•"/>
            </a:pPr>
            <a:r>
              <a:rPr lang="pl-PL" sz="2000" dirty="0"/>
              <a:t>  Zróżnicowania regionalne na Mazowszu w latach 2004-2015 zmniejszają się.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sp>
        <p:nvSpPr>
          <p:cNvPr id="6" name="Prostokąt 5"/>
          <p:cNvSpPr/>
          <p:nvPr/>
        </p:nvSpPr>
        <p:spPr>
          <a:xfrm>
            <a:off x="0" y="2401888"/>
            <a:ext cx="9144000" cy="461665"/>
          </a:xfrm>
          <a:prstGeom prst="rect">
            <a:avLst/>
          </a:prstGeom>
        </p:spPr>
        <p:txBody>
          <a:bodyPr>
            <a:spAutoFit/>
          </a:bodyPr>
          <a:lstStyle/>
          <a:p>
            <a:pPr algn="ctr" eaLnBrk="0" hangingPunct="0">
              <a:defRPr/>
            </a:pPr>
            <a:endParaRPr lang="pl-PL" sz="2400" dirty="0">
              <a:latin typeface="+mn-lt"/>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0" y="1019503"/>
            <a:ext cx="9144000" cy="646331"/>
          </a:xfrm>
          <a:prstGeom prst="rect">
            <a:avLst/>
          </a:prstGeom>
        </p:spPr>
        <p:txBody>
          <a:bodyPr wrap="square">
            <a:spAutoFit/>
          </a:bodyPr>
          <a:lstStyle/>
          <a:p>
            <a:pPr algn="ctr"/>
            <a:r>
              <a:rPr lang="pl-PL" b="1" dirty="0">
                <a:solidFill>
                  <a:srgbClr val="0070C0"/>
                </a:solidFill>
              </a:rPr>
              <a:t>Tabela 1a. Ranking polskich regionów pod względem PKB per capita </a:t>
            </a:r>
          </a:p>
          <a:p>
            <a:pPr algn="ctr"/>
            <a:r>
              <a:rPr lang="pl-PL" b="1" dirty="0">
                <a:solidFill>
                  <a:srgbClr val="0070C0"/>
                </a:solidFill>
              </a:rPr>
              <a:t>w latach 2004 i 2015 na tle UE28=100</a:t>
            </a:r>
          </a:p>
        </p:txBody>
      </p:sp>
      <p:graphicFrame>
        <p:nvGraphicFramePr>
          <p:cNvPr id="8" name="Tabela 7"/>
          <p:cNvGraphicFramePr>
            <a:graphicFrameLocks noGrp="1"/>
          </p:cNvGraphicFramePr>
          <p:nvPr>
            <p:extLst>
              <p:ext uri="{D42A27DB-BD31-4B8C-83A1-F6EECF244321}">
                <p14:modId xmlns:p14="http://schemas.microsoft.com/office/powerpoint/2010/main" val="3804550971"/>
              </p:ext>
            </p:extLst>
          </p:nvPr>
        </p:nvGraphicFramePr>
        <p:xfrm>
          <a:off x="220717" y="1657000"/>
          <a:ext cx="8923284" cy="5006563"/>
        </p:xfrm>
        <a:graphic>
          <a:graphicData uri="http://schemas.openxmlformats.org/drawingml/2006/table">
            <a:tbl>
              <a:tblPr firstRow="1" bandRow="1">
                <a:tableStyleId>{5C22544A-7EE6-4342-B048-85BDC9FD1C3A}</a:tableStyleId>
              </a:tblPr>
              <a:tblGrid>
                <a:gridCol w="483529">
                  <a:extLst>
                    <a:ext uri="{9D8B030D-6E8A-4147-A177-3AD203B41FA5}">
                      <a16:colId xmlns:a16="http://schemas.microsoft.com/office/drawing/2014/main" val="20000"/>
                    </a:ext>
                  </a:extLst>
                </a:gridCol>
                <a:gridCol w="2344375">
                  <a:extLst>
                    <a:ext uri="{9D8B030D-6E8A-4147-A177-3AD203B41FA5}">
                      <a16:colId xmlns:a16="http://schemas.microsoft.com/office/drawing/2014/main" val="20001"/>
                    </a:ext>
                  </a:extLst>
                </a:gridCol>
                <a:gridCol w="1230798">
                  <a:extLst>
                    <a:ext uri="{9D8B030D-6E8A-4147-A177-3AD203B41FA5}">
                      <a16:colId xmlns:a16="http://schemas.microsoft.com/office/drawing/2014/main" val="20002"/>
                    </a:ext>
                  </a:extLst>
                </a:gridCol>
                <a:gridCol w="1098927">
                  <a:extLst>
                    <a:ext uri="{9D8B030D-6E8A-4147-A177-3AD203B41FA5}">
                      <a16:colId xmlns:a16="http://schemas.microsoft.com/office/drawing/2014/main" val="20003"/>
                    </a:ext>
                  </a:extLst>
                </a:gridCol>
                <a:gridCol w="1626740">
                  <a:extLst>
                    <a:ext uri="{9D8B030D-6E8A-4147-A177-3AD203B41FA5}">
                      <a16:colId xmlns:a16="http://schemas.microsoft.com/office/drawing/2014/main" val="20004"/>
                    </a:ext>
                  </a:extLst>
                </a:gridCol>
                <a:gridCol w="2138915">
                  <a:extLst>
                    <a:ext uri="{9D8B030D-6E8A-4147-A177-3AD203B41FA5}">
                      <a16:colId xmlns:a16="http://schemas.microsoft.com/office/drawing/2014/main" val="20005"/>
                    </a:ext>
                  </a:extLst>
                </a:gridCol>
              </a:tblGrid>
              <a:tr h="880215">
                <a:tc>
                  <a:txBody>
                    <a:bodyPr/>
                    <a:lstStyle/>
                    <a:p>
                      <a:r>
                        <a:rPr lang="pl-PL" dirty="0"/>
                        <a:t>Lp.</a:t>
                      </a:r>
                    </a:p>
                  </a:txBody>
                  <a:tcPr/>
                </a:tc>
                <a:tc>
                  <a:txBody>
                    <a:bodyPr/>
                    <a:lstStyle/>
                    <a:p>
                      <a:r>
                        <a:rPr lang="pl-PL" dirty="0"/>
                        <a:t>Region NUTS 2</a:t>
                      </a:r>
                    </a:p>
                  </a:txBody>
                  <a:tcPr/>
                </a:tc>
                <a:tc>
                  <a:txBody>
                    <a:bodyPr/>
                    <a:lstStyle/>
                    <a:p>
                      <a:r>
                        <a:rPr lang="pl-PL" dirty="0"/>
                        <a:t>UE 28=100 2004</a:t>
                      </a:r>
                    </a:p>
                  </a:txBody>
                  <a:tcPr/>
                </a:tc>
                <a:tc>
                  <a:txBody>
                    <a:bodyPr/>
                    <a:lstStyle/>
                    <a:p>
                      <a:r>
                        <a:rPr lang="pl-PL" dirty="0"/>
                        <a:t>Pozycja 2004</a:t>
                      </a:r>
                    </a:p>
                  </a:txBody>
                  <a:tcPr/>
                </a:tc>
                <a:tc>
                  <a:txBody>
                    <a:bodyPr/>
                    <a:lstStyle/>
                    <a:p>
                      <a:r>
                        <a:rPr lang="pl-PL" dirty="0"/>
                        <a:t>UE28=100  2015</a:t>
                      </a:r>
                    </a:p>
                  </a:txBody>
                  <a:tcPr/>
                </a:tc>
                <a:tc>
                  <a:txBody>
                    <a:bodyPr/>
                    <a:lstStyle/>
                    <a:p>
                      <a:r>
                        <a:rPr lang="pl-PL" dirty="0"/>
                        <a:t>Pozycja 2015 i przyrost 2004-2015</a:t>
                      </a:r>
                    </a:p>
                  </a:txBody>
                  <a:tcPr/>
                </a:tc>
                <a:extLst>
                  <a:ext uri="{0D108BD9-81ED-4DB2-BD59-A6C34878D82A}">
                    <a16:rowId xmlns:a16="http://schemas.microsoft.com/office/drawing/2014/main" val="10000"/>
                  </a:ext>
                </a:extLst>
              </a:tr>
              <a:tr h="390022">
                <a:tc>
                  <a:txBody>
                    <a:bodyPr/>
                    <a:lstStyle/>
                    <a:p>
                      <a:r>
                        <a:rPr lang="pl-PL" dirty="0"/>
                        <a:t>1</a:t>
                      </a:r>
                    </a:p>
                  </a:txBody>
                  <a:tcPr/>
                </a:tc>
                <a:tc>
                  <a:txBody>
                    <a:bodyPr/>
                    <a:lstStyle/>
                    <a:p>
                      <a:r>
                        <a:rPr lang="pl-PL" dirty="0"/>
                        <a:t>Warszawski Stołeczny</a:t>
                      </a:r>
                    </a:p>
                  </a:txBody>
                  <a:tcPr/>
                </a:tc>
                <a:tc>
                  <a:txBody>
                    <a:bodyPr/>
                    <a:lstStyle/>
                    <a:p>
                      <a:r>
                        <a:rPr lang="pl-PL" dirty="0"/>
                        <a:t>106</a:t>
                      </a:r>
                    </a:p>
                  </a:txBody>
                  <a:tcPr/>
                </a:tc>
                <a:tc>
                  <a:txBody>
                    <a:bodyPr/>
                    <a:lstStyle/>
                    <a:p>
                      <a:r>
                        <a:rPr lang="pl-PL" dirty="0"/>
                        <a:t>1</a:t>
                      </a:r>
                    </a:p>
                  </a:txBody>
                  <a:tcPr/>
                </a:tc>
                <a:tc>
                  <a:txBody>
                    <a:bodyPr/>
                    <a:lstStyle/>
                    <a:p>
                      <a:r>
                        <a:rPr lang="pl-PL" dirty="0"/>
                        <a:t>148</a:t>
                      </a:r>
                    </a:p>
                  </a:txBody>
                  <a:tcPr/>
                </a:tc>
                <a:tc>
                  <a:txBody>
                    <a:bodyPr/>
                    <a:lstStyle/>
                    <a:p>
                      <a:r>
                        <a:rPr lang="pl-PL" dirty="0"/>
                        <a:t>1 +42</a:t>
                      </a:r>
                    </a:p>
                  </a:txBody>
                  <a:tcPr/>
                </a:tc>
                <a:extLst>
                  <a:ext uri="{0D108BD9-81ED-4DB2-BD59-A6C34878D82A}">
                    <a16:rowId xmlns:a16="http://schemas.microsoft.com/office/drawing/2014/main" val="10001"/>
                  </a:ext>
                </a:extLst>
              </a:tr>
              <a:tr h="390022">
                <a:tc>
                  <a:txBody>
                    <a:bodyPr/>
                    <a:lstStyle/>
                    <a:p>
                      <a:r>
                        <a:rPr lang="pl-PL" dirty="0"/>
                        <a:t>2</a:t>
                      </a:r>
                    </a:p>
                  </a:txBody>
                  <a:tcPr/>
                </a:tc>
                <a:tc>
                  <a:txBody>
                    <a:bodyPr/>
                    <a:lstStyle/>
                    <a:p>
                      <a:r>
                        <a:rPr lang="pl-PL" dirty="0"/>
                        <a:t>Dolnośląski</a:t>
                      </a:r>
                    </a:p>
                  </a:txBody>
                  <a:tcPr/>
                </a:tc>
                <a:tc>
                  <a:txBody>
                    <a:bodyPr/>
                    <a:lstStyle/>
                    <a:p>
                      <a:r>
                        <a:rPr lang="pl-PL" dirty="0"/>
                        <a:t>51</a:t>
                      </a:r>
                    </a:p>
                  </a:txBody>
                  <a:tcPr/>
                </a:tc>
                <a:tc>
                  <a:txBody>
                    <a:bodyPr/>
                    <a:lstStyle/>
                    <a:p>
                      <a:r>
                        <a:rPr lang="pl-PL" dirty="0"/>
                        <a:t>4</a:t>
                      </a:r>
                    </a:p>
                  </a:txBody>
                  <a:tcPr/>
                </a:tc>
                <a:tc>
                  <a:txBody>
                    <a:bodyPr/>
                    <a:lstStyle/>
                    <a:p>
                      <a:r>
                        <a:rPr lang="pl-PL" dirty="0"/>
                        <a:t>76</a:t>
                      </a:r>
                    </a:p>
                  </a:txBody>
                  <a:tcPr/>
                </a:tc>
                <a:tc>
                  <a:txBody>
                    <a:bodyPr/>
                    <a:lstStyle/>
                    <a:p>
                      <a:r>
                        <a:rPr lang="pl-PL" dirty="0"/>
                        <a:t>2 +25</a:t>
                      </a:r>
                    </a:p>
                  </a:txBody>
                  <a:tcPr/>
                </a:tc>
                <a:extLst>
                  <a:ext uri="{0D108BD9-81ED-4DB2-BD59-A6C34878D82A}">
                    <a16:rowId xmlns:a16="http://schemas.microsoft.com/office/drawing/2014/main" val="10002"/>
                  </a:ext>
                </a:extLst>
              </a:tr>
              <a:tr h="390022">
                <a:tc>
                  <a:txBody>
                    <a:bodyPr/>
                    <a:lstStyle/>
                    <a:p>
                      <a:r>
                        <a:rPr lang="pl-PL" dirty="0"/>
                        <a:t>3</a:t>
                      </a:r>
                    </a:p>
                  </a:txBody>
                  <a:tcPr/>
                </a:tc>
                <a:tc>
                  <a:txBody>
                    <a:bodyPr/>
                    <a:lstStyle/>
                    <a:p>
                      <a:r>
                        <a:rPr lang="pl-PL" dirty="0"/>
                        <a:t>Wielkopolski</a:t>
                      </a:r>
                    </a:p>
                  </a:txBody>
                  <a:tcPr/>
                </a:tc>
                <a:tc>
                  <a:txBody>
                    <a:bodyPr/>
                    <a:lstStyle/>
                    <a:p>
                      <a:r>
                        <a:rPr lang="pl-PL" dirty="0"/>
                        <a:t>54</a:t>
                      </a:r>
                    </a:p>
                  </a:txBody>
                  <a:tcPr/>
                </a:tc>
                <a:tc>
                  <a:txBody>
                    <a:bodyPr/>
                    <a:lstStyle/>
                    <a:p>
                      <a:r>
                        <a:rPr lang="pl-PL" dirty="0"/>
                        <a:t>3</a:t>
                      </a:r>
                    </a:p>
                  </a:txBody>
                  <a:tcPr/>
                </a:tc>
                <a:tc>
                  <a:txBody>
                    <a:bodyPr/>
                    <a:lstStyle/>
                    <a:p>
                      <a:r>
                        <a:rPr lang="pl-PL" dirty="0"/>
                        <a:t>75</a:t>
                      </a:r>
                    </a:p>
                  </a:txBody>
                  <a:tcPr/>
                </a:tc>
                <a:tc>
                  <a:txBody>
                    <a:bodyPr/>
                    <a:lstStyle/>
                    <a:p>
                      <a:r>
                        <a:rPr lang="pl-PL" dirty="0"/>
                        <a:t>3 +21</a:t>
                      </a:r>
                    </a:p>
                  </a:txBody>
                  <a:tcPr/>
                </a:tc>
                <a:extLst>
                  <a:ext uri="{0D108BD9-81ED-4DB2-BD59-A6C34878D82A}">
                    <a16:rowId xmlns:a16="http://schemas.microsoft.com/office/drawing/2014/main" val="10003"/>
                  </a:ext>
                </a:extLst>
              </a:tr>
              <a:tr h="390022">
                <a:tc>
                  <a:txBody>
                    <a:bodyPr/>
                    <a:lstStyle/>
                    <a:p>
                      <a:r>
                        <a:rPr lang="pl-PL" dirty="0"/>
                        <a:t>4</a:t>
                      </a:r>
                    </a:p>
                  </a:txBody>
                  <a:tcPr/>
                </a:tc>
                <a:tc>
                  <a:txBody>
                    <a:bodyPr/>
                    <a:lstStyle/>
                    <a:p>
                      <a:r>
                        <a:rPr lang="pl-PL" dirty="0"/>
                        <a:t>Śląski</a:t>
                      </a:r>
                    </a:p>
                  </a:txBody>
                  <a:tcPr/>
                </a:tc>
                <a:tc>
                  <a:txBody>
                    <a:bodyPr/>
                    <a:lstStyle/>
                    <a:p>
                      <a:r>
                        <a:rPr lang="pl-PL" dirty="0"/>
                        <a:t>56</a:t>
                      </a:r>
                    </a:p>
                  </a:txBody>
                  <a:tcPr/>
                </a:tc>
                <a:tc>
                  <a:txBody>
                    <a:bodyPr/>
                    <a:lstStyle/>
                    <a:p>
                      <a:r>
                        <a:rPr lang="pl-PL" dirty="0"/>
                        <a:t>2</a:t>
                      </a:r>
                    </a:p>
                  </a:txBody>
                  <a:tcPr/>
                </a:tc>
                <a:tc>
                  <a:txBody>
                    <a:bodyPr/>
                    <a:lstStyle/>
                    <a:p>
                      <a:r>
                        <a:rPr lang="pl-PL" dirty="0"/>
                        <a:t>71</a:t>
                      </a:r>
                    </a:p>
                  </a:txBody>
                  <a:tcPr/>
                </a:tc>
                <a:tc>
                  <a:txBody>
                    <a:bodyPr/>
                    <a:lstStyle/>
                    <a:p>
                      <a:r>
                        <a:rPr lang="pl-PL" dirty="0"/>
                        <a:t>4 +15</a:t>
                      </a:r>
                    </a:p>
                  </a:txBody>
                  <a:tcPr/>
                </a:tc>
                <a:extLst>
                  <a:ext uri="{0D108BD9-81ED-4DB2-BD59-A6C34878D82A}">
                    <a16:rowId xmlns:a16="http://schemas.microsoft.com/office/drawing/2014/main" val="10004"/>
                  </a:ext>
                </a:extLst>
              </a:tr>
              <a:tr h="390022">
                <a:tc>
                  <a:txBody>
                    <a:bodyPr/>
                    <a:lstStyle/>
                    <a:p>
                      <a:r>
                        <a:rPr lang="pl-PL" dirty="0"/>
                        <a:t>5</a:t>
                      </a:r>
                    </a:p>
                  </a:txBody>
                  <a:tcPr/>
                </a:tc>
                <a:tc>
                  <a:txBody>
                    <a:bodyPr/>
                    <a:lstStyle/>
                    <a:p>
                      <a:r>
                        <a:rPr lang="pl-PL" dirty="0"/>
                        <a:t>Pomorski </a:t>
                      </a:r>
                    </a:p>
                  </a:txBody>
                  <a:tcPr/>
                </a:tc>
                <a:tc>
                  <a:txBody>
                    <a:bodyPr/>
                    <a:lstStyle/>
                    <a:p>
                      <a:r>
                        <a:rPr lang="pl-PL" dirty="0"/>
                        <a:t>49</a:t>
                      </a:r>
                    </a:p>
                  </a:txBody>
                  <a:tcPr/>
                </a:tc>
                <a:tc>
                  <a:txBody>
                    <a:bodyPr/>
                    <a:lstStyle/>
                    <a:p>
                      <a:r>
                        <a:rPr lang="pl-PL" dirty="0"/>
                        <a:t>5</a:t>
                      </a:r>
                    </a:p>
                  </a:txBody>
                  <a:tcPr/>
                </a:tc>
                <a:tc>
                  <a:txBody>
                    <a:bodyPr/>
                    <a:lstStyle/>
                    <a:p>
                      <a:r>
                        <a:rPr lang="pl-PL" dirty="0"/>
                        <a:t>66</a:t>
                      </a:r>
                    </a:p>
                  </a:txBody>
                  <a:tcPr/>
                </a:tc>
                <a:tc>
                  <a:txBody>
                    <a:bodyPr/>
                    <a:lstStyle/>
                    <a:p>
                      <a:r>
                        <a:rPr lang="pl-PL" dirty="0"/>
                        <a:t>5 +17</a:t>
                      </a:r>
                    </a:p>
                  </a:txBody>
                  <a:tcPr/>
                </a:tc>
                <a:extLst>
                  <a:ext uri="{0D108BD9-81ED-4DB2-BD59-A6C34878D82A}">
                    <a16:rowId xmlns:a16="http://schemas.microsoft.com/office/drawing/2014/main" val="10005"/>
                  </a:ext>
                </a:extLst>
              </a:tr>
              <a:tr h="390022">
                <a:tc>
                  <a:txBody>
                    <a:bodyPr/>
                    <a:lstStyle/>
                    <a:p>
                      <a:r>
                        <a:rPr lang="pl-PL" dirty="0"/>
                        <a:t>6</a:t>
                      </a:r>
                    </a:p>
                  </a:txBody>
                  <a:tcPr/>
                </a:tc>
                <a:tc>
                  <a:txBody>
                    <a:bodyPr/>
                    <a:lstStyle/>
                    <a:p>
                      <a:r>
                        <a:rPr lang="pl-PL" dirty="0"/>
                        <a:t>Łódzki  </a:t>
                      </a:r>
                    </a:p>
                  </a:txBody>
                  <a:tcPr/>
                </a:tc>
                <a:tc>
                  <a:txBody>
                    <a:bodyPr/>
                    <a:lstStyle/>
                    <a:p>
                      <a:r>
                        <a:rPr lang="pl-PL" dirty="0"/>
                        <a:t>46</a:t>
                      </a:r>
                    </a:p>
                  </a:txBody>
                  <a:tcPr/>
                </a:tc>
                <a:tc>
                  <a:txBody>
                    <a:bodyPr/>
                    <a:lstStyle/>
                    <a:p>
                      <a:r>
                        <a:rPr lang="pl-PL" dirty="0"/>
                        <a:t>6</a:t>
                      </a:r>
                    </a:p>
                  </a:txBody>
                  <a:tcPr/>
                </a:tc>
                <a:tc>
                  <a:txBody>
                    <a:bodyPr/>
                    <a:lstStyle/>
                    <a:p>
                      <a:r>
                        <a:rPr lang="pl-PL" dirty="0"/>
                        <a:t>64</a:t>
                      </a:r>
                    </a:p>
                  </a:txBody>
                  <a:tcPr/>
                </a:tc>
                <a:tc>
                  <a:txBody>
                    <a:bodyPr/>
                    <a:lstStyle/>
                    <a:p>
                      <a:r>
                        <a:rPr lang="pl-PL" dirty="0"/>
                        <a:t>6 +18</a:t>
                      </a:r>
                    </a:p>
                  </a:txBody>
                  <a:tcPr/>
                </a:tc>
                <a:extLst>
                  <a:ext uri="{0D108BD9-81ED-4DB2-BD59-A6C34878D82A}">
                    <a16:rowId xmlns:a16="http://schemas.microsoft.com/office/drawing/2014/main" val="10006"/>
                  </a:ext>
                </a:extLst>
              </a:tr>
              <a:tr h="390022">
                <a:tc>
                  <a:txBody>
                    <a:bodyPr/>
                    <a:lstStyle/>
                    <a:p>
                      <a:r>
                        <a:rPr lang="pl-PL" dirty="0"/>
                        <a:t>7</a:t>
                      </a:r>
                    </a:p>
                  </a:txBody>
                  <a:tcPr/>
                </a:tc>
                <a:tc>
                  <a:txBody>
                    <a:bodyPr/>
                    <a:lstStyle/>
                    <a:p>
                      <a:r>
                        <a:rPr lang="pl-PL" dirty="0"/>
                        <a:t>Małopolski</a:t>
                      </a:r>
                    </a:p>
                  </a:txBody>
                  <a:tcPr/>
                </a:tc>
                <a:tc>
                  <a:txBody>
                    <a:bodyPr/>
                    <a:lstStyle/>
                    <a:p>
                      <a:r>
                        <a:rPr lang="pl-PL" dirty="0"/>
                        <a:t>44</a:t>
                      </a:r>
                    </a:p>
                  </a:txBody>
                  <a:tcPr/>
                </a:tc>
                <a:tc>
                  <a:txBody>
                    <a:bodyPr/>
                    <a:lstStyle/>
                    <a:p>
                      <a:r>
                        <a:rPr lang="pl-PL" dirty="0"/>
                        <a:t>9</a:t>
                      </a:r>
                    </a:p>
                  </a:txBody>
                  <a:tcPr/>
                </a:tc>
                <a:tc>
                  <a:txBody>
                    <a:bodyPr/>
                    <a:lstStyle/>
                    <a:p>
                      <a:r>
                        <a:rPr lang="pl-PL" dirty="0"/>
                        <a:t>62</a:t>
                      </a:r>
                    </a:p>
                  </a:txBody>
                  <a:tcPr/>
                </a:tc>
                <a:tc>
                  <a:txBody>
                    <a:bodyPr/>
                    <a:lstStyle/>
                    <a:p>
                      <a:r>
                        <a:rPr lang="pl-PL" dirty="0"/>
                        <a:t>7 +18</a:t>
                      </a:r>
                    </a:p>
                  </a:txBody>
                  <a:tcPr/>
                </a:tc>
                <a:extLst>
                  <a:ext uri="{0D108BD9-81ED-4DB2-BD59-A6C34878D82A}">
                    <a16:rowId xmlns:a16="http://schemas.microsoft.com/office/drawing/2014/main" val="10007"/>
                  </a:ext>
                </a:extLst>
              </a:tr>
              <a:tr h="616150">
                <a:tc>
                  <a:txBody>
                    <a:bodyPr/>
                    <a:lstStyle/>
                    <a:p>
                      <a:r>
                        <a:rPr lang="pl-PL" dirty="0"/>
                        <a:t>8</a:t>
                      </a:r>
                    </a:p>
                  </a:txBody>
                  <a:tcPr/>
                </a:tc>
                <a:tc>
                  <a:txBody>
                    <a:bodyPr/>
                    <a:lstStyle/>
                    <a:p>
                      <a:r>
                        <a:rPr lang="pl-PL" dirty="0"/>
                        <a:t>Mazowiecki regionalny</a:t>
                      </a:r>
                    </a:p>
                  </a:txBody>
                  <a:tcPr/>
                </a:tc>
                <a:tc>
                  <a:txBody>
                    <a:bodyPr/>
                    <a:lstStyle/>
                    <a:p>
                      <a:r>
                        <a:rPr lang="pl-PL" dirty="0"/>
                        <a:t>40</a:t>
                      </a:r>
                    </a:p>
                  </a:txBody>
                  <a:tcPr/>
                </a:tc>
                <a:tc>
                  <a:txBody>
                    <a:bodyPr/>
                    <a:lstStyle/>
                    <a:p>
                      <a:r>
                        <a:rPr lang="pl-PL" dirty="0"/>
                        <a:t>13</a:t>
                      </a:r>
                    </a:p>
                  </a:txBody>
                  <a:tcPr/>
                </a:tc>
                <a:tc>
                  <a:txBody>
                    <a:bodyPr/>
                    <a:lstStyle/>
                    <a:p>
                      <a:r>
                        <a:rPr lang="pl-PL" dirty="0"/>
                        <a:t>60</a:t>
                      </a:r>
                    </a:p>
                  </a:txBody>
                  <a:tcPr/>
                </a:tc>
                <a:tc>
                  <a:txBody>
                    <a:bodyPr/>
                    <a:lstStyle/>
                    <a:p>
                      <a:r>
                        <a:rPr lang="pl-PL" dirty="0"/>
                        <a:t>8 +20</a:t>
                      </a:r>
                    </a:p>
                  </a:txBody>
                  <a:tcPr/>
                </a:tc>
                <a:extLst>
                  <a:ext uri="{0D108BD9-81ED-4DB2-BD59-A6C34878D82A}">
                    <a16:rowId xmlns:a16="http://schemas.microsoft.com/office/drawing/2014/main" val="10008"/>
                  </a:ext>
                </a:extLst>
              </a:tr>
              <a:tr h="390022">
                <a:tc>
                  <a:txBody>
                    <a:bodyPr/>
                    <a:lstStyle/>
                    <a:p>
                      <a:r>
                        <a:rPr lang="pl-PL" dirty="0"/>
                        <a:t>9</a:t>
                      </a:r>
                    </a:p>
                  </a:txBody>
                  <a:tcPr/>
                </a:tc>
                <a:tc>
                  <a:txBody>
                    <a:bodyPr/>
                    <a:lstStyle/>
                    <a:p>
                      <a:r>
                        <a:rPr lang="pl-PL" dirty="0"/>
                        <a:t>Zachodniopomorski</a:t>
                      </a:r>
                    </a:p>
                  </a:txBody>
                  <a:tcPr/>
                </a:tc>
                <a:tc>
                  <a:txBody>
                    <a:bodyPr/>
                    <a:lstStyle/>
                    <a:p>
                      <a:r>
                        <a:rPr lang="pl-PL" dirty="0"/>
                        <a:t>45</a:t>
                      </a:r>
                    </a:p>
                  </a:txBody>
                  <a:tcPr/>
                </a:tc>
                <a:tc>
                  <a:txBody>
                    <a:bodyPr/>
                    <a:lstStyle/>
                    <a:p>
                      <a:r>
                        <a:rPr lang="pl-PL" dirty="0"/>
                        <a:t>7</a:t>
                      </a:r>
                    </a:p>
                  </a:txBody>
                  <a:tcPr/>
                </a:tc>
                <a:tc>
                  <a:txBody>
                    <a:bodyPr/>
                    <a:lstStyle/>
                    <a:p>
                      <a:r>
                        <a:rPr lang="pl-PL" dirty="0"/>
                        <a:t>58</a:t>
                      </a:r>
                    </a:p>
                  </a:txBody>
                  <a:tcPr/>
                </a:tc>
                <a:tc>
                  <a:txBody>
                    <a:bodyPr/>
                    <a:lstStyle/>
                    <a:p>
                      <a:r>
                        <a:rPr lang="pl-PL" dirty="0"/>
                        <a:t>9 +13</a:t>
                      </a:r>
                    </a:p>
                  </a:txBody>
                  <a:tcPr/>
                </a:tc>
                <a:extLst>
                  <a:ext uri="{0D108BD9-81ED-4DB2-BD59-A6C34878D82A}">
                    <a16:rowId xmlns:a16="http://schemas.microsoft.com/office/drawing/2014/main" val="10009"/>
                  </a:ext>
                </a:extLst>
              </a:tr>
              <a:tr h="390022">
                <a:tc>
                  <a:txBody>
                    <a:bodyPr/>
                    <a:lstStyle/>
                    <a:p>
                      <a:r>
                        <a:rPr lang="pl-PL" dirty="0"/>
                        <a:t>10</a:t>
                      </a:r>
                    </a:p>
                  </a:txBody>
                  <a:tcPr/>
                </a:tc>
                <a:tc>
                  <a:txBody>
                    <a:bodyPr/>
                    <a:lstStyle/>
                    <a:p>
                      <a:r>
                        <a:rPr lang="pl-PL" dirty="0"/>
                        <a:t>Lubuski  </a:t>
                      </a:r>
                    </a:p>
                  </a:txBody>
                  <a:tcPr/>
                </a:tc>
                <a:tc>
                  <a:txBody>
                    <a:bodyPr/>
                    <a:lstStyle/>
                    <a:p>
                      <a:r>
                        <a:rPr lang="pl-PL" dirty="0"/>
                        <a:t>45</a:t>
                      </a:r>
                    </a:p>
                  </a:txBody>
                  <a:tcPr/>
                </a:tc>
                <a:tc>
                  <a:txBody>
                    <a:bodyPr/>
                    <a:lstStyle/>
                    <a:p>
                      <a:r>
                        <a:rPr lang="pl-PL" dirty="0"/>
                        <a:t>8</a:t>
                      </a:r>
                    </a:p>
                  </a:txBody>
                  <a:tcPr/>
                </a:tc>
                <a:tc>
                  <a:txBody>
                    <a:bodyPr/>
                    <a:lstStyle/>
                    <a:p>
                      <a:r>
                        <a:rPr lang="pl-PL" dirty="0"/>
                        <a:t>57</a:t>
                      </a:r>
                    </a:p>
                  </a:txBody>
                  <a:tcPr/>
                </a:tc>
                <a:tc>
                  <a:txBody>
                    <a:bodyPr/>
                    <a:lstStyle/>
                    <a:p>
                      <a:r>
                        <a:rPr lang="pl-PL" dirty="0"/>
                        <a:t>10 +12</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sp>
        <p:nvSpPr>
          <p:cNvPr id="6" name="Prostokąt 5"/>
          <p:cNvSpPr/>
          <p:nvPr/>
        </p:nvSpPr>
        <p:spPr>
          <a:xfrm>
            <a:off x="0" y="2401888"/>
            <a:ext cx="9144000" cy="461665"/>
          </a:xfrm>
          <a:prstGeom prst="rect">
            <a:avLst/>
          </a:prstGeom>
        </p:spPr>
        <p:txBody>
          <a:bodyPr>
            <a:spAutoFit/>
          </a:bodyPr>
          <a:lstStyle/>
          <a:p>
            <a:pPr algn="ctr" eaLnBrk="0" hangingPunct="0">
              <a:defRPr/>
            </a:pPr>
            <a:endParaRPr lang="pl-PL" sz="2400" dirty="0">
              <a:latin typeface="+mn-lt"/>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8" name="Prostokąt 7"/>
          <p:cNvSpPr/>
          <p:nvPr/>
        </p:nvSpPr>
        <p:spPr>
          <a:xfrm>
            <a:off x="0" y="987972"/>
            <a:ext cx="9144000" cy="646331"/>
          </a:xfrm>
          <a:prstGeom prst="rect">
            <a:avLst/>
          </a:prstGeom>
        </p:spPr>
        <p:txBody>
          <a:bodyPr wrap="square">
            <a:spAutoFit/>
          </a:bodyPr>
          <a:lstStyle/>
          <a:p>
            <a:pPr algn="ctr"/>
            <a:r>
              <a:rPr lang="pl-PL" b="1" dirty="0">
                <a:solidFill>
                  <a:srgbClr val="0070C0"/>
                </a:solidFill>
              </a:rPr>
              <a:t>Tabela 1b. Ranking polskich regionów pod względem PKB per capita </a:t>
            </a:r>
          </a:p>
          <a:p>
            <a:pPr algn="ctr"/>
            <a:r>
              <a:rPr lang="pl-PL" b="1" dirty="0">
                <a:solidFill>
                  <a:srgbClr val="0070C0"/>
                </a:solidFill>
              </a:rPr>
              <a:t>w latach 2004 i 2015 na tle UE28=100</a:t>
            </a:r>
          </a:p>
        </p:txBody>
      </p:sp>
      <p:graphicFrame>
        <p:nvGraphicFramePr>
          <p:cNvPr id="9" name="Tabela 8"/>
          <p:cNvGraphicFramePr>
            <a:graphicFrameLocks noGrp="1"/>
          </p:cNvGraphicFramePr>
          <p:nvPr>
            <p:extLst>
              <p:ext uri="{D42A27DB-BD31-4B8C-83A1-F6EECF244321}">
                <p14:modId xmlns:p14="http://schemas.microsoft.com/office/powerpoint/2010/main" val="3182263956"/>
              </p:ext>
            </p:extLst>
          </p:nvPr>
        </p:nvGraphicFramePr>
        <p:xfrm>
          <a:off x="126125" y="1881353"/>
          <a:ext cx="8828690" cy="4624547"/>
        </p:xfrm>
        <a:graphic>
          <a:graphicData uri="http://schemas.openxmlformats.org/drawingml/2006/table">
            <a:tbl>
              <a:tblPr firstRow="1" bandRow="1">
                <a:tableStyleId>{5C22544A-7EE6-4342-B048-85BDC9FD1C3A}</a:tableStyleId>
              </a:tblPr>
              <a:tblGrid>
                <a:gridCol w="648946">
                  <a:extLst>
                    <a:ext uri="{9D8B030D-6E8A-4147-A177-3AD203B41FA5}">
                      <a16:colId xmlns:a16="http://schemas.microsoft.com/office/drawing/2014/main" val="20000"/>
                    </a:ext>
                  </a:extLst>
                </a:gridCol>
                <a:gridCol w="2309042">
                  <a:extLst>
                    <a:ext uri="{9D8B030D-6E8A-4147-A177-3AD203B41FA5}">
                      <a16:colId xmlns:a16="http://schemas.microsoft.com/office/drawing/2014/main" val="20001"/>
                    </a:ext>
                  </a:extLst>
                </a:gridCol>
                <a:gridCol w="1343169">
                  <a:extLst>
                    <a:ext uri="{9D8B030D-6E8A-4147-A177-3AD203B41FA5}">
                      <a16:colId xmlns:a16="http://schemas.microsoft.com/office/drawing/2014/main" val="20002"/>
                    </a:ext>
                  </a:extLst>
                </a:gridCol>
                <a:gridCol w="1056425">
                  <a:extLst>
                    <a:ext uri="{9D8B030D-6E8A-4147-A177-3AD203B41FA5}">
                      <a16:colId xmlns:a16="http://schemas.microsoft.com/office/drawing/2014/main" val="20003"/>
                    </a:ext>
                  </a:extLst>
                </a:gridCol>
                <a:gridCol w="1235389">
                  <a:extLst>
                    <a:ext uri="{9D8B030D-6E8A-4147-A177-3AD203B41FA5}">
                      <a16:colId xmlns:a16="http://schemas.microsoft.com/office/drawing/2014/main" val="20004"/>
                    </a:ext>
                  </a:extLst>
                </a:gridCol>
                <a:gridCol w="2235719">
                  <a:extLst>
                    <a:ext uri="{9D8B030D-6E8A-4147-A177-3AD203B41FA5}">
                      <a16:colId xmlns:a16="http://schemas.microsoft.com/office/drawing/2014/main" val="20005"/>
                    </a:ext>
                  </a:extLst>
                </a:gridCol>
              </a:tblGrid>
              <a:tr h="760507">
                <a:tc>
                  <a:txBody>
                    <a:bodyPr/>
                    <a:lstStyle/>
                    <a:p>
                      <a:r>
                        <a:rPr lang="pl-PL" dirty="0"/>
                        <a:t>Lp.</a:t>
                      </a:r>
                    </a:p>
                  </a:txBody>
                  <a:tcPr/>
                </a:tc>
                <a:tc>
                  <a:txBody>
                    <a:bodyPr/>
                    <a:lstStyle/>
                    <a:p>
                      <a:r>
                        <a:rPr lang="pl-PL" dirty="0"/>
                        <a:t>Region NUTS 2</a:t>
                      </a:r>
                    </a:p>
                  </a:txBody>
                  <a:tcPr/>
                </a:tc>
                <a:tc>
                  <a:txBody>
                    <a:bodyPr/>
                    <a:lstStyle/>
                    <a:p>
                      <a:r>
                        <a:rPr lang="pl-PL" dirty="0"/>
                        <a:t>UE 28=100 2004</a:t>
                      </a:r>
                    </a:p>
                  </a:txBody>
                  <a:tcPr/>
                </a:tc>
                <a:tc>
                  <a:txBody>
                    <a:bodyPr/>
                    <a:lstStyle/>
                    <a:p>
                      <a:r>
                        <a:rPr lang="pl-PL" dirty="0"/>
                        <a:t>Pozycja 2004</a:t>
                      </a:r>
                    </a:p>
                  </a:txBody>
                  <a:tcPr/>
                </a:tc>
                <a:tc>
                  <a:txBody>
                    <a:bodyPr/>
                    <a:lstStyle/>
                    <a:p>
                      <a:r>
                        <a:rPr lang="pl-PL" dirty="0"/>
                        <a:t>UE28=PKB 2015</a:t>
                      </a:r>
                    </a:p>
                  </a:txBody>
                  <a:tcPr/>
                </a:tc>
                <a:tc>
                  <a:txBody>
                    <a:bodyPr/>
                    <a:lstStyle/>
                    <a:p>
                      <a:r>
                        <a:rPr lang="pl-PL" dirty="0"/>
                        <a:t>Pozycja 2015 i przyrost 2004-2015</a:t>
                      </a:r>
                    </a:p>
                  </a:txBody>
                  <a:tcPr/>
                </a:tc>
                <a:extLst>
                  <a:ext uri="{0D108BD9-81ED-4DB2-BD59-A6C34878D82A}">
                    <a16:rowId xmlns:a16="http://schemas.microsoft.com/office/drawing/2014/main" val="10000"/>
                  </a:ext>
                </a:extLst>
              </a:tr>
              <a:tr h="483005">
                <a:tc>
                  <a:txBody>
                    <a:bodyPr/>
                    <a:lstStyle/>
                    <a:p>
                      <a:r>
                        <a:rPr lang="pl-PL" dirty="0"/>
                        <a:t>11</a:t>
                      </a:r>
                    </a:p>
                  </a:txBody>
                  <a:tcPr/>
                </a:tc>
                <a:tc>
                  <a:txBody>
                    <a:bodyPr/>
                    <a:lstStyle/>
                    <a:p>
                      <a:r>
                        <a:rPr lang="pl-PL" dirty="0"/>
                        <a:t>Kujawsko-Pomorski</a:t>
                      </a:r>
                    </a:p>
                  </a:txBody>
                  <a:tcPr/>
                </a:tc>
                <a:tc>
                  <a:txBody>
                    <a:bodyPr/>
                    <a:lstStyle/>
                    <a:p>
                      <a:r>
                        <a:rPr lang="pl-PL" dirty="0"/>
                        <a:t>44</a:t>
                      </a:r>
                    </a:p>
                  </a:txBody>
                  <a:tcPr/>
                </a:tc>
                <a:tc>
                  <a:txBody>
                    <a:bodyPr/>
                    <a:lstStyle/>
                    <a:p>
                      <a:r>
                        <a:rPr lang="pl-PL" dirty="0"/>
                        <a:t>10</a:t>
                      </a:r>
                    </a:p>
                  </a:txBody>
                  <a:tcPr/>
                </a:tc>
                <a:tc>
                  <a:txBody>
                    <a:bodyPr/>
                    <a:lstStyle/>
                    <a:p>
                      <a:r>
                        <a:rPr lang="pl-PL" dirty="0"/>
                        <a:t>56</a:t>
                      </a:r>
                    </a:p>
                  </a:txBody>
                  <a:tcPr/>
                </a:tc>
                <a:tc>
                  <a:txBody>
                    <a:bodyPr/>
                    <a:lstStyle/>
                    <a:p>
                      <a:r>
                        <a:rPr lang="pl-PL" dirty="0"/>
                        <a:t>11 +12</a:t>
                      </a:r>
                    </a:p>
                  </a:txBody>
                  <a:tcPr/>
                </a:tc>
                <a:extLst>
                  <a:ext uri="{0D108BD9-81ED-4DB2-BD59-A6C34878D82A}">
                    <a16:rowId xmlns:a16="http://schemas.microsoft.com/office/drawing/2014/main" val="10001"/>
                  </a:ext>
                </a:extLst>
              </a:tr>
              <a:tr h="483005">
                <a:tc>
                  <a:txBody>
                    <a:bodyPr/>
                    <a:lstStyle/>
                    <a:p>
                      <a:r>
                        <a:rPr lang="pl-PL" dirty="0"/>
                        <a:t>12</a:t>
                      </a:r>
                    </a:p>
                  </a:txBody>
                  <a:tcPr/>
                </a:tc>
                <a:tc>
                  <a:txBody>
                    <a:bodyPr/>
                    <a:lstStyle/>
                    <a:p>
                      <a:r>
                        <a:rPr lang="pl-PL" dirty="0"/>
                        <a:t>Opolski</a:t>
                      </a:r>
                    </a:p>
                  </a:txBody>
                  <a:tcPr/>
                </a:tc>
                <a:tc>
                  <a:txBody>
                    <a:bodyPr/>
                    <a:lstStyle/>
                    <a:p>
                      <a:r>
                        <a:rPr lang="pl-PL" dirty="0"/>
                        <a:t>43</a:t>
                      </a:r>
                    </a:p>
                  </a:txBody>
                  <a:tcPr/>
                </a:tc>
                <a:tc>
                  <a:txBody>
                    <a:bodyPr/>
                    <a:lstStyle/>
                    <a:p>
                      <a:r>
                        <a:rPr lang="pl-PL" dirty="0"/>
                        <a:t>11</a:t>
                      </a:r>
                    </a:p>
                  </a:txBody>
                  <a:tcPr/>
                </a:tc>
                <a:tc>
                  <a:txBody>
                    <a:bodyPr/>
                    <a:lstStyle/>
                    <a:p>
                      <a:r>
                        <a:rPr lang="pl-PL" dirty="0"/>
                        <a:t>55</a:t>
                      </a:r>
                    </a:p>
                  </a:txBody>
                  <a:tcPr/>
                </a:tc>
                <a:tc>
                  <a:txBody>
                    <a:bodyPr/>
                    <a:lstStyle/>
                    <a:p>
                      <a:r>
                        <a:rPr lang="pl-PL" dirty="0"/>
                        <a:t>12 +12</a:t>
                      </a:r>
                    </a:p>
                  </a:txBody>
                  <a:tcPr/>
                </a:tc>
                <a:extLst>
                  <a:ext uri="{0D108BD9-81ED-4DB2-BD59-A6C34878D82A}">
                    <a16:rowId xmlns:a16="http://schemas.microsoft.com/office/drawing/2014/main" val="10002"/>
                  </a:ext>
                </a:extLst>
              </a:tr>
              <a:tr h="483005">
                <a:tc>
                  <a:txBody>
                    <a:bodyPr/>
                    <a:lstStyle/>
                    <a:p>
                      <a:r>
                        <a:rPr lang="pl-PL" dirty="0"/>
                        <a:t>13</a:t>
                      </a:r>
                    </a:p>
                  </a:txBody>
                  <a:tcPr/>
                </a:tc>
                <a:tc>
                  <a:txBody>
                    <a:bodyPr/>
                    <a:lstStyle/>
                    <a:p>
                      <a:r>
                        <a:rPr lang="pl-PL" dirty="0"/>
                        <a:t>Świętokrzyski</a:t>
                      </a:r>
                    </a:p>
                  </a:txBody>
                  <a:tcPr/>
                </a:tc>
                <a:tc>
                  <a:txBody>
                    <a:bodyPr/>
                    <a:lstStyle/>
                    <a:p>
                      <a:r>
                        <a:rPr lang="pl-PL" dirty="0"/>
                        <a:t>40</a:t>
                      </a:r>
                    </a:p>
                  </a:txBody>
                  <a:tcPr/>
                </a:tc>
                <a:tc>
                  <a:txBody>
                    <a:bodyPr/>
                    <a:lstStyle/>
                    <a:p>
                      <a:r>
                        <a:rPr lang="pl-PL" dirty="0"/>
                        <a:t>12</a:t>
                      </a:r>
                    </a:p>
                  </a:txBody>
                  <a:tcPr/>
                </a:tc>
                <a:tc>
                  <a:txBody>
                    <a:bodyPr/>
                    <a:lstStyle/>
                    <a:p>
                      <a:r>
                        <a:rPr lang="pl-PL" dirty="0"/>
                        <a:t>50</a:t>
                      </a:r>
                    </a:p>
                  </a:txBody>
                  <a:tcPr/>
                </a:tc>
                <a:tc>
                  <a:txBody>
                    <a:bodyPr/>
                    <a:lstStyle/>
                    <a:p>
                      <a:r>
                        <a:rPr lang="pl-PL" dirty="0"/>
                        <a:t>13 +10</a:t>
                      </a:r>
                    </a:p>
                  </a:txBody>
                  <a:tcPr/>
                </a:tc>
                <a:extLst>
                  <a:ext uri="{0D108BD9-81ED-4DB2-BD59-A6C34878D82A}">
                    <a16:rowId xmlns:a16="http://schemas.microsoft.com/office/drawing/2014/main" val="10003"/>
                  </a:ext>
                </a:extLst>
              </a:tr>
              <a:tr h="483005">
                <a:tc>
                  <a:txBody>
                    <a:bodyPr/>
                    <a:lstStyle/>
                    <a:p>
                      <a:r>
                        <a:rPr lang="pl-PL" dirty="0"/>
                        <a:t>14</a:t>
                      </a:r>
                    </a:p>
                  </a:txBody>
                  <a:tcPr/>
                </a:tc>
                <a:tc>
                  <a:txBody>
                    <a:bodyPr/>
                    <a:lstStyle/>
                    <a:p>
                      <a:r>
                        <a:rPr lang="pl-PL" dirty="0"/>
                        <a:t>Warmińsko-Mazurski</a:t>
                      </a:r>
                    </a:p>
                  </a:txBody>
                  <a:tcPr/>
                </a:tc>
                <a:tc>
                  <a:txBody>
                    <a:bodyPr/>
                    <a:lstStyle/>
                    <a:p>
                      <a:r>
                        <a:rPr lang="pl-PL" dirty="0"/>
                        <a:t>38</a:t>
                      </a:r>
                    </a:p>
                  </a:txBody>
                  <a:tcPr/>
                </a:tc>
                <a:tc>
                  <a:txBody>
                    <a:bodyPr/>
                    <a:lstStyle/>
                    <a:p>
                      <a:r>
                        <a:rPr lang="pl-PL" dirty="0"/>
                        <a:t>14</a:t>
                      </a:r>
                    </a:p>
                  </a:txBody>
                  <a:tcPr/>
                </a:tc>
                <a:tc>
                  <a:txBody>
                    <a:bodyPr/>
                    <a:lstStyle/>
                    <a:p>
                      <a:r>
                        <a:rPr lang="pl-PL" dirty="0"/>
                        <a:t>49</a:t>
                      </a:r>
                    </a:p>
                  </a:txBody>
                  <a:tcPr/>
                </a:tc>
                <a:tc>
                  <a:txBody>
                    <a:bodyPr/>
                    <a:lstStyle/>
                    <a:p>
                      <a:r>
                        <a:rPr lang="pl-PL" dirty="0"/>
                        <a:t>15 +11</a:t>
                      </a:r>
                    </a:p>
                  </a:txBody>
                  <a:tcPr/>
                </a:tc>
                <a:extLst>
                  <a:ext uri="{0D108BD9-81ED-4DB2-BD59-A6C34878D82A}">
                    <a16:rowId xmlns:a16="http://schemas.microsoft.com/office/drawing/2014/main" val="10004"/>
                  </a:ext>
                </a:extLst>
              </a:tr>
              <a:tr h="483005">
                <a:tc>
                  <a:txBody>
                    <a:bodyPr/>
                    <a:lstStyle/>
                    <a:p>
                      <a:r>
                        <a:rPr lang="pl-PL" dirty="0"/>
                        <a:t>15</a:t>
                      </a:r>
                    </a:p>
                  </a:txBody>
                  <a:tcPr/>
                </a:tc>
                <a:tc>
                  <a:txBody>
                    <a:bodyPr/>
                    <a:lstStyle/>
                    <a:p>
                      <a:r>
                        <a:rPr lang="pl-PL" dirty="0"/>
                        <a:t>Podlaski</a:t>
                      </a:r>
                    </a:p>
                  </a:txBody>
                  <a:tcPr/>
                </a:tc>
                <a:tc>
                  <a:txBody>
                    <a:bodyPr/>
                    <a:lstStyle/>
                    <a:p>
                      <a:r>
                        <a:rPr lang="pl-PL" dirty="0"/>
                        <a:t>37</a:t>
                      </a:r>
                    </a:p>
                  </a:txBody>
                  <a:tcPr/>
                </a:tc>
                <a:tc>
                  <a:txBody>
                    <a:bodyPr/>
                    <a:lstStyle/>
                    <a:p>
                      <a:r>
                        <a:rPr lang="pl-PL" dirty="0"/>
                        <a:t>15</a:t>
                      </a:r>
                    </a:p>
                  </a:txBody>
                  <a:tcPr/>
                </a:tc>
                <a:tc>
                  <a:txBody>
                    <a:bodyPr/>
                    <a:lstStyle/>
                    <a:p>
                      <a:r>
                        <a:rPr lang="pl-PL" dirty="0"/>
                        <a:t>49</a:t>
                      </a:r>
                    </a:p>
                  </a:txBody>
                  <a:tcPr/>
                </a:tc>
                <a:tc>
                  <a:txBody>
                    <a:bodyPr/>
                    <a:lstStyle/>
                    <a:p>
                      <a:r>
                        <a:rPr lang="pl-PL" dirty="0"/>
                        <a:t>14 +12</a:t>
                      </a:r>
                    </a:p>
                  </a:txBody>
                  <a:tcPr/>
                </a:tc>
                <a:extLst>
                  <a:ext uri="{0D108BD9-81ED-4DB2-BD59-A6C34878D82A}">
                    <a16:rowId xmlns:a16="http://schemas.microsoft.com/office/drawing/2014/main" val="10005"/>
                  </a:ext>
                </a:extLst>
              </a:tr>
              <a:tr h="483005">
                <a:tc>
                  <a:txBody>
                    <a:bodyPr/>
                    <a:lstStyle/>
                    <a:p>
                      <a:r>
                        <a:rPr lang="pl-PL" dirty="0"/>
                        <a:t>16</a:t>
                      </a:r>
                    </a:p>
                  </a:txBody>
                  <a:tcPr/>
                </a:tc>
                <a:tc>
                  <a:txBody>
                    <a:bodyPr/>
                    <a:lstStyle/>
                    <a:p>
                      <a:r>
                        <a:rPr lang="pl-PL" dirty="0"/>
                        <a:t>Podkarpacki </a:t>
                      </a:r>
                    </a:p>
                  </a:txBody>
                  <a:tcPr/>
                </a:tc>
                <a:tc>
                  <a:txBody>
                    <a:bodyPr/>
                    <a:lstStyle/>
                    <a:p>
                      <a:r>
                        <a:rPr lang="pl-PL" dirty="0"/>
                        <a:t>36</a:t>
                      </a:r>
                    </a:p>
                  </a:txBody>
                  <a:tcPr/>
                </a:tc>
                <a:tc>
                  <a:txBody>
                    <a:bodyPr/>
                    <a:lstStyle/>
                    <a:p>
                      <a:r>
                        <a:rPr lang="pl-PL" dirty="0"/>
                        <a:t>16</a:t>
                      </a:r>
                    </a:p>
                  </a:txBody>
                  <a:tcPr/>
                </a:tc>
                <a:tc>
                  <a:txBody>
                    <a:bodyPr/>
                    <a:lstStyle/>
                    <a:p>
                      <a:r>
                        <a:rPr lang="pl-PL" dirty="0"/>
                        <a:t>49</a:t>
                      </a:r>
                    </a:p>
                  </a:txBody>
                  <a:tcPr/>
                </a:tc>
                <a:tc>
                  <a:txBody>
                    <a:bodyPr/>
                    <a:lstStyle/>
                    <a:p>
                      <a:r>
                        <a:rPr lang="pl-PL" dirty="0"/>
                        <a:t>16 +13</a:t>
                      </a:r>
                    </a:p>
                  </a:txBody>
                  <a:tcPr/>
                </a:tc>
                <a:extLst>
                  <a:ext uri="{0D108BD9-81ED-4DB2-BD59-A6C34878D82A}">
                    <a16:rowId xmlns:a16="http://schemas.microsoft.com/office/drawing/2014/main" val="10006"/>
                  </a:ext>
                </a:extLst>
              </a:tr>
              <a:tr h="483005">
                <a:tc>
                  <a:txBody>
                    <a:bodyPr/>
                    <a:lstStyle/>
                    <a:p>
                      <a:r>
                        <a:rPr lang="pl-PL" dirty="0"/>
                        <a:t>17</a:t>
                      </a:r>
                    </a:p>
                  </a:txBody>
                  <a:tcPr/>
                </a:tc>
                <a:tc>
                  <a:txBody>
                    <a:bodyPr/>
                    <a:lstStyle/>
                    <a:p>
                      <a:r>
                        <a:rPr lang="pl-PL" dirty="0"/>
                        <a:t>Lubelski</a:t>
                      </a:r>
                    </a:p>
                  </a:txBody>
                  <a:tcPr/>
                </a:tc>
                <a:tc>
                  <a:txBody>
                    <a:bodyPr/>
                    <a:lstStyle/>
                    <a:p>
                      <a:r>
                        <a:rPr lang="pl-PL" dirty="0"/>
                        <a:t>35</a:t>
                      </a:r>
                    </a:p>
                  </a:txBody>
                  <a:tcPr/>
                </a:tc>
                <a:tc>
                  <a:txBody>
                    <a:bodyPr/>
                    <a:lstStyle/>
                    <a:p>
                      <a:r>
                        <a:rPr lang="pl-PL" dirty="0"/>
                        <a:t>17</a:t>
                      </a:r>
                    </a:p>
                  </a:txBody>
                  <a:tcPr/>
                </a:tc>
                <a:tc>
                  <a:txBody>
                    <a:bodyPr/>
                    <a:lstStyle/>
                    <a:p>
                      <a:r>
                        <a:rPr lang="pl-PL" dirty="0"/>
                        <a:t>47</a:t>
                      </a:r>
                    </a:p>
                  </a:txBody>
                  <a:tcPr/>
                </a:tc>
                <a:tc>
                  <a:txBody>
                    <a:bodyPr/>
                    <a:lstStyle/>
                    <a:p>
                      <a:r>
                        <a:rPr lang="pl-PL" dirty="0"/>
                        <a:t>17 +12</a:t>
                      </a:r>
                    </a:p>
                  </a:txBody>
                  <a:tcPr/>
                </a:tc>
                <a:extLst>
                  <a:ext uri="{0D108BD9-81ED-4DB2-BD59-A6C34878D82A}">
                    <a16:rowId xmlns:a16="http://schemas.microsoft.com/office/drawing/2014/main" val="10007"/>
                  </a:ext>
                </a:extLst>
              </a:tr>
              <a:tr h="483005">
                <a:tc>
                  <a:txBody>
                    <a:bodyPr/>
                    <a:lstStyle/>
                    <a:p>
                      <a:endParaRPr lang="pl-PL" dirty="0"/>
                    </a:p>
                  </a:txBody>
                  <a:tcPr/>
                </a:tc>
                <a:tc>
                  <a:txBody>
                    <a:bodyPr/>
                    <a:lstStyle/>
                    <a:p>
                      <a:r>
                        <a:rPr lang="pl-PL" dirty="0"/>
                        <a:t>Polska </a:t>
                      </a:r>
                    </a:p>
                  </a:txBody>
                  <a:tcPr/>
                </a:tc>
                <a:tc>
                  <a:txBody>
                    <a:bodyPr/>
                    <a:lstStyle/>
                    <a:p>
                      <a:r>
                        <a:rPr lang="pl-PL" dirty="0"/>
                        <a:t>51</a:t>
                      </a:r>
                    </a:p>
                  </a:txBody>
                  <a:tcPr/>
                </a:tc>
                <a:tc>
                  <a:txBody>
                    <a:bodyPr/>
                    <a:lstStyle/>
                    <a:p>
                      <a:endParaRPr lang="pl-PL" dirty="0"/>
                    </a:p>
                  </a:txBody>
                  <a:tcPr/>
                </a:tc>
                <a:tc>
                  <a:txBody>
                    <a:bodyPr/>
                    <a:lstStyle/>
                    <a:p>
                      <a:r>
                        <a:rPr lang="pl-PL" dirty="0"/>
                        <a:t>69</a:t>
                      </a:r>
                    </a:p>
                  </a:txBody>
                  <a:tcPr/>
                </a:tc>
                <a:tc>
                  <a:txBody>
                    <a:bodyPr/>
                    <a:lstStyle/>
                    <a:p>
                      <a:r>
                        <a:rPr lang="pl-PL" dirty="0"/>
                        <a:t>      +18</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369332"/>
          </a:xfrm>
          <a:prstGeom prst="rect">
            <a:avLst/>
          </a:prstGeom>
        </p:spPr>
        <p:txBody>
          <a:bodyPr>
            <a:spAutoFit/>
          </a:bodyPr>
          <a:lstStyle/>
          <a:p>
            <a:pPr algn="ctr">
              <a:defRPr/>
            </a:pPr>
            <a:endParaRPr lang="pl-PL" altLang="pl-PL" dirty="0">
              <a:latin typeface="+mn-lt"/>
            </a:endParaRPr>
          </a:p>
        </p:txBody>
      </p:sp>
      <p:sp>
        <p:nvSpPr>
          <p:cNvPr id="6" name="Prostokąt 5"/>
          <p:cNvSpPr/>
          <p:nvPr/>
        </p:nvSpPr>
        <p:spPr>
          <a:xfrm>
            <a:off x="0" y="2401888"/>
            <a:ext cx="9144000" cy="461665"/>
          </a:xfrm>
          <a:prstGeom prst="rect">
            <a:avLst/>
          </a:prstGeom>
        </p:spPr>
        <p:txBody>
          <a:bodyPr>
            <a:spAutoFit/>
          </a:bodyPr>
          <a:lstStyle/>
          <a:p>
            <a:pPr algn="ctr" eaLnBrk="0" hangingPunct="0">
              <a:defRPr/>
            </a:pPr>
            <a:endParaRPr lang="pl-PL" sz="2400" dirty="0">
              <a:latin typeface="+mn-lt"/>
            </a:endParaRPr>
          </a:p>
        </p:txBody>
      </p:sp>
      <p:pic>
        <p:nvPicPr>
          <p:cNvPr id="2" name="Obraz 1"/>
          <p:cNvPicPr>
            <a:picLocks noChangeAspect="1"/>
          </p:cNvPicPr>
          <p:nvPr/>
        </p:nvPicPr>
        <p:blipFill>
          <a:blip r:embed="rId3" cstate="print"/>
          <a:stretch>
            <a:fillRect/>
          </a:stretch>
        </p:blipFill>
        <p:spPr>
          <a:xfrm>
            <a:off x="4923138" y="293611"/>
            <a:ext cx="4151736" cy="493819"/>
          </a:xfrm>
          <a:prstGeom prst="rect">
            <a:avLst/>
          </a:prstGeom>
        </p:spPr>
      </p:pic>
      <p:sp>
        <p:nvSpPr>
          <p:cNvPr id="7" name="Prostokąt 6"/>
          <p:cNvSpPr/>
          <p:nvPr/>
        </p:nvSpPr>
        <p:spPr>
          <a:xfrm>
            <a:off x="0" y="987972"/>
            <a:ext cx="9144000" cy="646331"/>
          </a:xfrm>
          <a:prstGeom prst="rect">
            <a:avLst/>
          </a:prstGeom>
        </p:spPr>
        <p:txBody>
          <a:bodyPr wrap="square">
            <a:spAutoFit/>
          </a:bodyPr>
          <a:lstStyle/>
          <a:p>
            <a:pPr algn="ctr"/>
            <a:r>
              <a:rPr lang="pl-PL" b="1" dirty="0">
                <a:solidFill>
                  <a:srgbClr val="0070C0"/>
                </a:solidFill>
              </a:rPr>
              <a:t>Tabela 2.  PKB per capita w podregionach NUTS 3 Mazowsza </a:t>
            </a:r>
          </a:p>
          <a:p>
            <a:pPr algn="ctr"/>
            <a:r>
              <a:rPr lang="pl-PL" b="1" dirty="0">
                <a:solidFill>
                  <a:srgbClr val="0070C0"/>
                </a:solidFill>
              </a:rPr>
              <a:t>na tle UE28=100 w latach 2004 i 2015</a:t>
            </a:r>
          </a:p>
        </p:txBody>
      </p:sp>
      <p:graphicFrame>
        <p:nvGraphicFramePr>
          <p:cNvPr id="10" name="Tabela 9"/>
          <p:cNvGraphicFramePr>
            <a:graphicFrameLocks noGrp="1"/>
          </p:cNvGraphicFramePr>
          <p:nvPr>
            <p:extLst>
              <p:ext uri="{D42A27DB-BD31-4B8C-83A1-F6EECF244321}">
                <p14:modId xmlns:p14="http://schemas.microsoft.com/office/powerpoint/2010/main" val="1767443809"/>
              </p:ext>
            </p:extLst>
          </p:nvPr>
        </p:nvGraphicFramePr>
        <p:xfrm>
          <a:off x="210205" y="1824344"/>
          <a:ext cx="8715080" cy="4880100"/>
        </p:xfrm>
        <a:graphic>
          <a:graphicData uri="http://schemas.openxmlformats.org/drawingml/2006/table">
            <a:tbl>
              <a:tblPr firstRow="1" bandRow="1">
                <a:tableStyleId>{5C22544A-7EE6-4342-B048-85BDC9FD1C3A}</a:tableStyleId>
              </a:tblPr>
              <a:tblGrid>
                <a:gridCol w="2178770">
                  <a:extLst>
                    <a:ext uri="{9D8B030D-6E8A-4147-A177-3AD203B41FA5}">
                      <a16:colId xmlns:a16="http://schemas.microsoft.com/office/drawing/2014/main" val="20000"/>
                    </a:ext>
                  </a:extLst>
                </a:gridCol>
                <a:gridCol w="2178770">
                  <a:extLst>
                    <a:ext uri="{9D8B030D-6E8A-4147-A177-3AD203B41FA5}">
                      <a16:colId xmlns:a16="http://schemas.microsoft.com/office/drawing/2014/main" val="20001"/>
                    </a:ext>
                  </a:extLst>
                </a:gridCol>
                <a:gridCol w="2178770">
                  <a:extLst>
                    <a:ext uri="{9D8B030D-6E8A-4147-A177-3AD203B41FA5}">
                      <a16:colId xmlns:a16="http://schemas.microsoft.com/office/drawing/2014/main" val="20002"/>
                    </a:ext>
                  </a:extLst>
                </a:gridCol>
                <a:gridCol w="2178770">
                  <a:extLst>
                    <a:ext uri="{9D8B030D-6E8A-4147-A177-3AD203B41FA5}">
                      <a16:colId xmlns:a16="http://schemas.microsoft.com/office/drawing/2014/main" val="20003"/>
                    </a:ext>
                  </a:extLst>
                </a:gridCol>
              </a:tblGrid>
              <a:tr h="424002">
                <a:tc>
                  <a:txBody>
                    <a:bodyPr/>
                    <a:lstStyle/>
                    <a:p>
                      <a:r>
                        <a:rPr lang="pl-PL" dirty="0"/>
                        <a:t>Podregion</a:t>
                      </a:r>
                    </a:p>
                  </a:txBody>
                  <a:tcPr/>
                </a:tc>
                <a:tc>
                  <a:txBody>
                    <a:bodyPr/>
                    <a:lstStyle/>
                    <a:p>
                      <a:r>
                        <a:rPr lang="pl-PL" dirty="0"/>
                        <a:t>PKB 2004</a:t>
                      </a:r>
                    </a:p>
                  </a:txBody>
                  <a:tcPr/>
                </a:tc>
                <a:tc>
                  <a:txBody>
                    <a:bodyPr/>
                    <a:lstStyle/>
                    <a:p>
                      <a:r>
                        <a:rPr lang="pl-PL" dirty="0"/>
                        <a:t>PKB 2015</a:t>
                      </a:r>
                    </a:p>
                  </a:txBody>
                  <a:tcPr/>
                </a:tc>
                <a:tc>
                  <a:txBody>
                    <a:bodyPr/>
                    <a:lstStyle/>
                    <a:p>
                      <a:r>
                        <a:rPr lang="pl-PL" dirty="0"/>
                        <a:t>Przyrost 2004-2015</a:t>
                      </a:r>
                    </a:p>
                  </a:txBody>
                  <a:tcPr/>
                </a:tc>
                <a:extLst>
                  <a:ext uri="{0D108BD9-81ED-4DB2-BD59-A6C34878D82A}">
                    <a16:rowId xmlns:a16="http://schemas.microsoft.com/office/drawing/2014/main" val="10000"/>
                  </a:ext>
                </a:extLst>
              </a:tr>
              <a:tr h="424002">
                <a:tc>
                  <a:txBody>
                    <a:bodyPr/>
                    <a:lstStyle/>
                    <a:p>
                      <a:r>
                        <a:rPr lang="pl-PL" dirty="0"/>
                        <a:t>M. St. Warszawa</a:t>
                      </a:r>
                    </a:p>
                  </a:txBody>
                  <a:tcPr/>
                </a:tc>
                <a:tc>
                  <a:txBody>
                    <a:bodyPr/>
                    <a:lstStyle/>
                    <a:p>
                      <a:r>
                        <a:rPr lang="pl-PL" dirty="0"/>
                        <a:t>137</a:t>
                      </a:r>
                    </a:p>
                  </a:txBody>
                  <a:tcPr/>
                </a:tc>
                <a:tc>
                  <a:txBody>
                    <a:bodyPr/>
                    <a:lstStyle/>
                    <a:p>
                      <a:r>
                        <a:rPr lang="pl-PL" dirty="0"/>
                        <a:t>196</a:t>
                      </a:r>
                    </a:p>
                  </a:txBody>
                  <a:tcPr/>
                </a:tc>
                <a:tc>
                  <a:txBody>
                    <a:bodyPr/>
                    <a:lstStyle/>
                    <a:p>
                      <a:r>
                        <a:rPr lang="pl-PL" dirty="0"/>
                        <a:t>+59</a:t>
                      </a:r>
                    </a:p>
                  </a:txBody>
                  <a:tcPr/>
                </a:tc>
                <a:extLst>
                  <a:ext uri="{0D108BD9-81ED-4DB2-BD59-A6C34878D82A}">
                    <a16:rowId xmlns:a16="http://schemas.microsoft.com/office/drawing/2014/main" val="10001"/>
                  </a:ext>
                </a:extLst>
              </a:tr>
              <a:tr h="424002">
                <a:tc>
                  <a:txBody>
                    <a:bodyPr/>
                    <a:lstStyle/>
                    <a:p>
                      <a:r>
                        <a:rPr lang="pl-PL" dirty="0"/>
                        <a:t>Ciechanowski</a:t>
                      </a:r>
                    </a:p>
                  </a:txBody>
                  <a:tcPr/>
                </a:tc>
                <a:tc>
                  <a:txBody>
                    <a:bodyPr/>
                    <a:lstStyle/>
                    <a:p>
                      <a:r>
                        <a:rPr lang="pl-PL" dirty="0"/>
                        <a:t>36</a:t>
                      </a:r>
                    </a:p>
                  </a:txBody>
                  <a:tcPr/>
                </a:tc>
                <a:tc>
                  <a:txBody>
                    <a:bodyPr/>
                    <a:lstStyle/>
                    <a:p>
                      <a:r>
                        <a:rPr lang="pl-PL" dirty="0"/>
                        <a:t>51</a:t>
                      </a:r>
                    </a:p>
                  </a:txBody>
                  <a:tcPr/>
                </a:tc>
                <a:tc>
                  <a:txBody>
                    <a:bodyPr/>
                    <a:lstStyle/>
                    <a:p>
                      <a:r>
                        <a:rPr lang="pl-PL" dirty="0"/>
                        <a:t>+15</a:t>
                      </a:r>
                    </a:p>
                  </a:txBody>
                  <a:tcPr/>
                </a:tc>
                <a:extLst>
                  <a:ext uri="{0D108BD9-81ED-4DB2-BD59-A6C34878D82A}">
                    <a16:rowId xmlns:a16="http://schemas.microsoft.com/office/drawing/2014/main" val="10002"/>
                  </a:ext>
                </a:extLst>
              </a:tr>
              <a:tr h="424002">
                <a:tc>
                  <a:txBody>
                    <a:bodyPr/>
                    <a:lstStyle/>
                    <a:p>
                      <a:r>
                        <a:rPr lang="pl-PL" dirty="0"/>
                        <a:t>Ostrołęcki</a:t>
                      </a:r>
                    </a:p>
                  </a:txBody>
                  <a:tcPr/>
                </a:tc>
                <a:tc>
                  <a:txBody>
                    <a:bodyPr/>
                    <a:lstStyle/>
                    <a:p>
                      <a:r>
                        <a:rPr lang="pl-PL" dirty="0"/>
                        <a:t>34</a:t>
                      </a:r>
                    </a:p>
                  </a:txBody>
                  <a:tcPr/>
                </a:tc>
                <a:tc>
                  <a:txBody>
                    <a:bodyPr/>
                    <a:lstStyle/>
                    <a:p>
                      <a:r>
                        <a:rPr lang="pl-PL" dirty="0"/>
                        <a:t>53</a:t>
                      </a:r>
                    </a:p>
                  </a:txBody>
                  <a:tcPr/>
                </a:tc>
                <a:tc>
                  <a:txBody>
                    <a:bodyPr/>
                    <a:lstStyle/>
                    <a:p>
                      <a:r>
                        <a:rPr lang="pl-PL" dirty="0"/>
                        <a:t>+19</a:t>
                      </a:r>
                    </a:p>
                  </a:txBody>
                  <a:tcPr/>
                </a:tc>
                <a:extLst>
                  <a:ext uri="{0D108BD9-81ED-4DB2-BD59-A6C34878D82A}">
                    <a16:rowId xmlns:a16="http://schemas.microsoft.com/office/drawing/2014/main" val="10003"/>
                  </a:ext>
                </a:extLst>
              </a:tr>
              <a:tr h="424002">
                <a:tc>
                  <a:txBody>
                    <a:bodyPr/>
                    <a:lstStyle/>
                    <a:p>
                      <a:r>
                        <a:rPr lang="pl-PL" dirty="0"/>
                        <a:t>Płocki</a:t>
                      </a:r>
                    </a:p>
                  </a:txBody>
                  <a:tcPr/>
                </a:tc>
                <a:tc>
                  <a:txBody>
                    <a:bodyPr/>
                    <a:lstStyle/>
                    <a:p>
                      <a:r>
                        <a:rPr lang="pl-PL" dirty="0"/>
                        <a:t>74</a:t>
                      </a:r>
                    </a:p>
                  </a:txBody>
                  <a:tcPr/>
                </a:tc>
                <a:tc>
                  <a:txBody>
                    <a:bodyPr/>
                    <a:lstStyle/>
                    <a:p>
                      <a:r>
                        <a:rPr lang="pl-PL" dirty="0"/>
                        <a:t>111</a:t>
                      </a:r>
                    </a:p>
                  </a:txBody>
                  <a:tcPr/>
                </a:tc>
                <a:tc>
                  <a:txBody>
                    <a:bodyPr/>
                    <a:lstStyle/>
                    <a:p>
                      <a:r>
                        <a:rPr lang="pl-PL" dirty="0"/>
                        <a:t>+37</a:t>
                      </a:r>
                    </a:p>
                  </a:txBody>
                  <a:tcPr/>
                </a:tc>
                <a:extLst>
                  <a:ext uri="{0D108BD9-81ED-4DB2-BD59-A6C34878D82A}">
                    <a16:rowId xmlns:a16="http://schemas.microsoft.com/office/drawing/2014/main" val="10004"/>
                  </a:ext>
                </a:extLst>
              </a:tr>
              <a:tr h="424002">
                <a:tc>
                  <a:txBody>
                    <a:bodyPr/>
                    <a:lstStyle/>
                    <a:p>
                      <a:r>
                        <a:rPr lang="pl-PL" dirty="0"/>
                        <a:t>Radomski</a:t>
                      </a:r>
                    </a:p>
                  </a:txBody>
                  <a:tcPr/>
                </a:tc>
                <a:tc>
                  <a:txBody>
                    <a:bodyPr/>
                    <a:lstStyle/>
                    <a:p>
                      <a:r>
                        <a:rPr lang="pl-PL" dirty="0"/>
                        <a:t>36</a:t>
                      </a:r>
                    </a:p>
                  </a:txBody>
                  <a:tcPr/>
                </a:tc>
                <a:tc>
                  <a:txBody>
                    <a:bodyPr/>
                    <a:lstStyle/>
                    <a:p>
                      <a:r>
                        <a:rPr lang="pl-PL" dirty="0"/>
                        <a:t>51</a:t>
                      </a:r>
                    </a:p>
                  </a:txBody>
                  <a:tcPr/>
                </a:tc>
                <a:tc>
                  <a:txBody>
                    <a:bodyPr/>
                    <a:lstStyle/>
                    <a:p>
                      <a:r>
                        <a:rPr lang="pl-PL" dirty="0"/>
                        <a:t>+15</a:t>
                      </a:r>
                    </a:p>
                  </a:txBody>
                  <a:tcPr/>
                </a:tc>
                <a:extLst>
                  <a:ext uri="{0D108BD9-81ED-4DB2-BD59-A6C34878D82A}">
                    <a16:rowId xmlns:a16="http://schemas.microsoft.com/office/drawing/2014/main" val="10005"/>
                  </a:ext>
                </a:extLst>
              </a:tr>
              <a:tr h="424002">
                <a:tc>
                  <a:txBody>
                    <a:bodyPr/>
                    <a:lstStyle/>
                    <a:p>
                      <a:r>
                        <a:rPr lang="pl-PL" dirty="0"/>
                        <a:t>Siedlecki </a:t>
                      </a:r>
                    </a:p>
                  </a:txBody>
                  <a:tcPr/>
                </a:tc>
                <a:tc>
                  <a:txBody>
                    <a:bodyPr/>
                    <a:lstStyle/>
                    <a:p>
                      <a:r>
                        <a:rPr lang="pl-PL" dirty="0"/>
                        <a:t>35</a:t>
                      </a:r>
                    </a:p>
                  </a:txBody>
                  <a:tcPr/>
                </a:tc>
                <a:tc>
                  <a:txBody>
                    <a:bodyPr/>
                    <a:lstStyle/>
                    <a:p>
                      <a:r>
                        <a:rPr lang="pl-PL" dirty="0"/>
                        <a:t>52</a:t>
                      </a:r>
                    </a:p>
                  </a:txBody>
                  <a:tcPr/>
                </a:tc>
                <a:tc>
                  <a:txBody>
                    <a:bodyPr/>
                    <a:lstStyle/>
                    <a:p>
                      <a:r>
                        <a:rPr lang="pl-PL" dirty="0"/>
                        <a:t>+17</a:t>
                      </a:r>
                    </a:p>
                  </a:txBody>
                  <a:tcPr/>
                </a:tc>
                <a:extLst>
                  <a:ext uri="{0D108BD9-81ED-4DB2-BD59-A6C34878D82A}">
                    <a16:rowId xmlns:a16="http://schemas.microsoft.com/office/drawing/2014/main" val="10006"/>
                  </a:ext>
                </a:extLst>
              </a:tr>
              <a:tr h="562048">
                <a:tc>
                  <a:txBody>
                    <a:bodyPr/>
                    <a:lstStyle/>
                    <a:p>
                      <a:r>
                        <a:rPr lang="pl-PL" dirty="0"/>
                        <a:t>Warszawski Wschodni</a:t>
                      </a:r>
                    </a:p>
                  </a:txBody>
                  <a:tcPr/>
                </a:tc>
                <a:tc>
                  <a:txBody>
                    <a:bodyPr/>
                    <a:lstStyle/>
                    <a:p>
                      <a:r>
                        <a:rPr lang="pl-PL" dirty="0"/>
                        <a:t>43</a:t>
                      </a:r>
                    </a:p>
                  </a:txBody>
                  <a:tcPr/>
                </a:tc>
                <a:tc>
                  <a:txBody>
                    <a:bodyPr/>
                    <a:lstStyle/>
                    <a:p>
                      <a:r>
                        <a:rPr lang="pl-PL" dirty="0"/>
                        <a:t>62</a:t>
                      </a:r>
                    </a:p>
                  </a:txBody>
                  <a:tcPr/>
                </a:tc>
                <a:tc>
                  <a:txBody>
                    <a:bodyPr/>
                    <a:lstStyle/>
                    <a:p>
                      <a:r>
                        <a:rPr lang="pl-PL" dirty="0"/>
                        <a:t>+19</a:t>
                      </a:r>
                    </a:p>
                  </a:txBody>
                  <a:tcPr/>
                </a:tc>
                <a:extLst>
                  <a:ext uri="{0D108BD9-81ED-4DB2-BD59-A6C34878D82A}">
                    <a16:rowId xmlns:a16="http://schemas.microsoft.com/office/drawing/2014/main" val="10007"/>
                  </a:ext>
                </a:extLst>
              </a:tr>
              <a:tr h="424002">
                <a:tc>
                  <a:txBody>
                    <a:bodyPr/>
                    <a:lstStyle/>
                    <a:p>
                      <a:r>
                        <a:rPr lang="pl-PL" dirty="0"/>
                        <a:t>Warszawski Zachodni</a:t>
                      </a:r>
                    </a:p>
                  </a:txBody>
                  <a:tcPr/>
                </a:tc>
                <a:tc>
                  <a:txBody>
                    <a:bodyPr/>
                    <a:lstStyle/>
                    <a:p>
                      <a:r>
                        <a:rPr lang="pl-PL" dirty="0"/>
                        <a:t>70</a:t>
                      </a:r>
                    </a:p>
                  </a:txBody>
                  <a:tcPr/>
                </a:tc>
                <a:tc>
                  <a:txBody>
                    <a:bodyPr/>
                    <a:lstStyle/>
                    <a:p>
                      <a:r>
                        <a:rPr lang="pl-PL" dirty="0"/>
                        <a:t>100</a:t>
                      </a:r>
                    </a:p>
                  </a:txBody>
                  <a:tcPr/>
                </a:tc>
                <a:tc>
                  <a:txBody>
                    <a:bodyPr/>
                    <a:lstStyle/>
                    <a:p>
                      <a:r>
                        <a:rPr lang="pl-PL" dirty="0"/>
                        <a:t>+30</a:t>
                      </a:r>
                    </a:p>
                  </a:txBody>
                  <a:tcPr/>
                </a:tc>
                <a:extLst>
                  <a:ext uri="{0D108BD9-81ED-4DB2-BD59-A6C34878D82A}">
                    <a16:rowId xmlns:a16="http://schemas.microsoft.com/office/drawing/2014/main" val="10008"/>
                  </a:ext>
                </a:extLst>
              </a:tr>
              <a:tr h="424002">
                <a:tc>
                  <a:txBody>
                    <a:bodyPr/>
                    <a:lstStyle/>
                    <a:p>
                      <a:r>
                        <a:rPr lang="pl-PL" dirty="0"/>
                        <a:t>Żyrardowski</a:t>
                      </a:r>
                    </a:p>
                  </a:txBody>
                  <a:tcPr/>
                </a:tc>
                <a:tc>
                  <a:txBody>
                    <a:bodyPr/>
                    <a:lstStyle/>
                    <a:p>
                      <a:r>
                        <a:rPr lang="pl-PL" dirty="0"/>
                        <a:t>29</a:t>
                      </a:r>
                    </a:p>
                  </a:txBody>
                  <a:tcPr/>
                </a:tc>
                <a:tc>
                  <a:txBody>
                    <a:bodyPr/>
                    <a:lstStyle/>
                    <a:p>
                      <a:r>
                        <a:rPr lang="pl-PL" dirty="0"/>
                        <a:t>50</a:t>
                      </a:r>
                    </a:p>
                  </a:txBody>
                  <a:tcPr/>
                </a:tc>
                <a:tc>
                  <a:txBody>
                    <a:bodyPr/>
                    <a:lstStyle/>
                    <a:p>
                      <a:r>
                        <a:rPr lang="pl-PL" dirty="0"/>
                        <a:t>+21</a:t>
                      </a:r>
                    </a:p>
                  </a:txBody>
                  <a:tcPr/>
                </a:tc>
                <a:extLst>
                  <a:ext uri="{0D108BD9-81ED-4DB2-BD59-A6C34878D82A}">
                    <a16:rowId xmlns:a16="http://schemas.microsoft.com/office/drawing/2014/main" val="10009"/>
                  </a:ext>
                </a:extLst>
              </a:tr>
              <a:tr h="424002">
                <a:tc>
                  <a:txBody>
                    <a:bodyPr/>
                    <a:lstStyle/>
                    <a:p>
                      <a:r>
                        <a:rPr lang="pl-PL" dirty="0"/>
                        <a:t>Polska </a:t>
                      </a:r>
                    </a:p>
                  </a:txBody>
                  <a:tcPr/>
                </a:tc>
                <a:tc>
                  <a:txBody>
                    <a:bodyPr/>
                    <a:lstStyle/>
                    <a:p>
                      <a:r>
                        <a:rPr lang="pl-PL" dirty="0"/>
                        <a:t>51</a:t>
                      </a:r>
                    </a:p>
                  </a:txBody>
                  <a:tcPr/>
                </a:tc>
                <a:tc>
                  <a:txBody>
                    <a:bodyPr/>
                    <a:lstStyle/>
                    <a:p>
                      <a:r>
                        <a:rPr lang="pl-PL" dirty="0"/>
                        <a:t>69</a:t>
                      </a:r>
                    </a:p>
                  </a:txBody>
                  <a:tcPr/>
                </a:tc>
                <a:tc>
                  <a:txBody>
                    <a:bodyPr/>
                    <a:lstStyle/>
                    <a:p>
                      <a:r>
                        <a:rPr lang="pl-PL" dirty="0"/>
                        <a:t>+18</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28092" y="792301"/>
            <a:ext cx="4173414" cy="590167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4729</TotalTime>
  <Words>1605</Words>
  <Application>Microsoft Office PowerPoint</Application>
  <PresentationFormat>Pokaz na ekranie (4:3)</PresentationFormat>
  <Paragraphs>269</Paragraphs>
  <Slides>19</Slides>
  <Notes>11</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19</vt:i4>
      </vt:variant>
    </vt:vector>
  </HeadingPairs>
  <TitlesOfParts>
    <vt:vector size="22" baseType="lpstr">
      <vt:lpstr>Arial</vt:lpstr>
      <vt:lpstr>Calibri</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1. Zachowanie modelu jednolitego programowania rozwoju Mazowsza w ramach RPO z dwoma kopertami </vt:lpstr>
      <vt:lpstr>2. Dostosowanie zasięgu ZIT WOM do zasięgu NUTS 2 warszawskiego stołecznego </vt:lpstr>
      <vt:lpstr>Prezentacja programu PowerPoint</vt:lpstr>
      <vt:lpstr>3. Włączenie po roku 2020 Mazowsza Wschodniego do programu operacyjnego Polski Wschodniej</vt:lpstr>
      <vt:lpstr>4. Wykorzystanie poziomu subregionalnego NUTS 3 dla lepszego dopasowania polityki regionalnej do kontekstu rozwojowego </vt:lpstr>
      <vt:lpstr>5. Konsekwentne wzmacnianie pozycji ośrodków subregionalnych i powiatowych</vt:lpstr>
      <vt:lpstr>6. Poszerzenie wiedzy na temat procesów  społeczno-gospodarczych na poziomie powiatów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Jacek Szlachta</cp:lastModifiedBy>
  <cp:revision>709</cp:revision>
  <cp:lastPrinted>2018-03-15T15:45:30Z</cp:lastPrinted>
  <dcterms:created xsi:type="dcterms:W3CDTF">2015-04-20T12:46:14Z</dcterms:created>
  <dcterms:modified xsi:type="dcterms:W3CDTF">2018-03-15T15:47:28Z</dcterms:modified>
</cp:coreProperties>
</file>