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8"/>
  </p:notesMasterIdLst>
  <p:handoutMasterIdLst>
    <p:handoutMasterId r:id="rId19"/>
  </p:handoutMasterIdLst>
  <p:sldIdLst>
    <p:sldId id="257" r:id="rId2"/>
    <p:sldId id="315" r:id="rId3"/>
    <p:sldId id="312" r:id="rId4"/>
    <p:sldId id="316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18" r:id="rId17"/>
  </p:sldIdLst>
  <p:sldSz cx="9144000" cy="6858000" type="screen4x3"/>
  <p:notesSz cx="6797675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a Kamila" initials="BK" lastIdx="1" clrIdx="0">
    <p:extLst>
      <p:ext uri="{19B8F6BF-5375-455C-9EA6-DF929625EA0E}">
        <p15:presenceInfo xmlns:p15="http://schemas.microsoft.com/office/powerpoint/2012/main" userId="S-1-5-21-3614740060-3577846218-3186316695-23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27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196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7871D-2D7D-46F1-B4F5-806ADD010C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16449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689993"/>
            <a:ext cx="5438775" cy="4443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A8546-9EF3-4435-AD6F-5D60416104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3826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353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59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662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803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154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97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773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28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4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835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" y="322501"/>
            <a:ext cx="5838877" cy="554577"/>
          </a:xfrm>
        </p:spPr>
      </p:pic>
      <p:sp>
        <p:nvSpPr>
          <p:cNvPr id="2" name="Prostokąt 1"/>
          <p:cNvSpPr/>
          <p:nvPr/>
        </p:nvSpPr>
        <p:spPr>
          <a:xfrm>
            <a:off x="314554" y="3021834"/>
            <a:ext cx="8449055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pl-PL" sz="2800" b="1" dirty="0">
                <a:solidFill>
                  <a:prstClr val="black"/>
                </a:solidFill>
              </a:rPr>
              <a:t>Propozycje kryteriów wyboru projektów w ramach Regionalnego Programu Operacyjnego Województwa Mazowieckiego na lata 2014 - 2020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 smtClean="0">
                <a:solidFill>
                  <a:prstClr val="black"/>
                </a:solidFill>
                <a:cs typeface="Arial" pitchFamily="34" charset="0"/>
              </a:rPr>
              <a:t>Posiedzenie </a:t>
            </a:r>
            <a:r>
              <a:rPr lang="pl-PL" dirty="0">
                <a:solidFill>
                  <a:prstClr val="black"/>
                </a:solidFill>
                <a:cs typeface="Arial" pitchFamily="34" charset="0"/>
              </a:rPr>
              <a:t>Komitetu Monitorującego RPO WM na lata 2014 -2020 </a:t>
            </a:r>
            <a:r>
              <a:rPr lang="pl-PL" dirty="0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pl-PL" dirty="0" smtClean="0">
                <a:solidFill>
                  <a:prstClr val="black"/>
                </a:solidFill>
                <a:cs typeface="Arial" pitchFamily="34" charset="0"/>
              </a:rPr>
            </a:br>
            <a:r>
              <a:rPr lang="pl-PL" dirty="0" smtClean="0">
                <a:solidFill>
                  <a:prstClr val="black"/>
                </a:solidFill>
                <a:cs typeface="Arial" pitchFamily="34" charset="0"/>
              </a:rPr>
              <a:t>16 marca 2018 </a:t>
            </a:r>
            <a:r>
              <a:rPr lang="pl-PL" dirty="0">
                <a:solidFill>
                  <a:prstClr val="black"/>
                </a:solidFill>
                <a:cs typeface="Arial" pitchFamily="34" charset="0"/>
              </a:rPr>
              <a:t>r.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b="1" dirty="0" smtClean="0">
              <a:solidFill>
                <a:prstClr val="white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b="1" dirty="0">
              <a:solidFill>
                <a:prstClr val="white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b="1" dirty="0">
              <a:solidFill>
                <a:prstClr val="white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b="1" dirty="0" smtClean="0">
              <a:solidFill>
                <a:prstClr val="white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dirty="0" smtClean="0">
                <a:solidFill>
                  <a:prstClr val="white"/>
                </a:solidFill>
                <a:cs typeface="Arial" pitchFamily="34" charset="0"/>
              </a:rPr>
              <a:t>      Departament </a:t>
            </a:r>
            <a:r>
              <a:rPr lang="pl-PL" b="1" dirty="0">
                <a:solidFill>
                  <a:prstClr val="white"/>
                </a:solidFill>
                <a:cs typeface="Arial" pitchFamily="34" charset="0"/>
              </a:rPr>
              <a:t>Rozwoju Regionalnego i Funduszy </a:t>
            </a:r>
            <a:r>
              <a:rPr lang="pl-PL" b="1" dirty="0" smtClean="0">
                <a:solidFill>
                  <a:prstClr val="white"/>
                </a:solidFill>
                <a:cs typeface="Arial" pitchFamily="34" charset="0"/>
              </a:rPr>
              <a:t>Europejskich</a:t>
            </a:r>
            <a:endParaRPr lang="pl-PL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066004"/>
            <a:ext cx="7886700" cy="391240"/>
          </a:xfrm>
        </p:spPr>
        <p:txBody>
          <a:bodyPr>
            <a:normAutofit/>
          </a:bodyPr>
          <a:lstStyle/>
          <a:p>
            <a:r>
              <a:rPr lang="pl-PL" sz="1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Kryteria oceniane na etapie oceny merytorycznej</a:t>
            </a:r>
            <a:endParaRPr lang="pl-PL" sz="18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2663302"/>
            <a:ext cx="7886700" cy="357726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24376"/>
              </p:ext>
            </p:extLst>
          </p:nvPr>
        </p:nvGraphicFramePr>
        <p:xfrm>
          <a:off x="138989" y="1536192"/>
          <a:ext cx="8832290" cy="5127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8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55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740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</a:rPr>
                        <a:t>7.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wyniku działalności OWES na obszarze danego podregionu minimalny poziom wskaźnika animacji dot. liczby środowisk, która przystąpi do wspólnej realizacji przedsięwzięcia mającego na celu rozwój ekonomii społecznej zostanie zrealizowany zgodnie z poniższym podziałem na podregiony: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Radomski  - 21 środowisk;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Płocki – 9 środowisk;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Ostrołęcki – 11 środowisk;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Ciechanowski – 9 środowisk;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Siedlecki – 9 środowisk;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Żyrardowski – 4 środowisk;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Warszawski wschodni – 10 środowisk;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Warszawski zachodni - 8 środowisk;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M.st. Warszawa – 18 środowisk.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będzie oceniane na podstawie deklaracji Wnioskodawcy.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wynika z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Wytycznych w zakresie realizacji przedsięwzięć w obszarze włączenia społecznego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i zwalczania ubóstwa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 wykorzystaniem środków Europejskiego Funduszu Społecznego i Europejskiego Funduszu Rozwoju Regionalnego na lata 2014-2020</a:t>
                      </a: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Jednocześnie dopuszcza się możliwość, że  realizacja wskaźnika w danym podregionie wyniesie co najmniej 75%, natomiast pozostałe 25% wskaźnika może zostać zrealizowane poza obszarem danego podregionu. W powyższym przypadku OWES realizujący działania poza podregionem dla którego jest właściwy, powinien poinformować OWES, na terenie którego podjął działania.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05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066004"/>
            <a:ext cx="7886700" cy="391240"/>
          </a:xfrm>
        </p:spPr>
        <p:txBody>
          <a:bodyPr>
            <a:normAutofit/>
          </a:bodyPr>
          <a:lstStyle/>
          <a:p>
            <a:r>
              <a:rPr lang="pl-PL" sz="1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Kryteria oceniane na etapie oceny merytorycznej</a:t>
            </a:r>
            <a:endParaRPr lang="pl-PL" sz="18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2663302"/>
            <a:ext cx="7886700" cy="357726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874172"/>
              </p:ext>
            </p:extLst>
          </p:nvPr>
        </p:nvGraphicFramePr>
        <p:xfrm>
          <a:off x="138989" y="1536192"/>
          <a:ext cx="8832290" cy="5127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8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55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740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</a:rPr>
                        <a:t>8.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wyniku działalności OWES na obszarze danego podregionu minimalna liczba utworzonych miejsc pracy dla osób wskazanych w definicji przedsiębiorstwa społecznego zostanie zrealizowana zgodnie z poniższym podziałem na podregiony: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Radomski  - 43 miejsc pracy;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Płocki – 20 miejsc pracy;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Ostrołęcki – 23 miejsc pracy;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Ciechanowski – 19 miejsc pracy;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Siedlecki – 19 miejsc pracy;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Żyrardowski – 9 miejsc pracy;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Warszawski wschodni – 21 miejsc pracy;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Warszawski zachodni – 16 miejsc pracy;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M.st. Warszawa – 37 miejsc pracy. 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będzie oceniane na podstawie deklaracji Wnioskodawcy.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wynika z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Wytycznych w zakresie realizacji przedsięwzięć w obszarze włączenia społecznego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i zwalczania ubóstwa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 wykorzystaniem środków Europejskiego Funduszu Społecznego i Europejskiego Funduszu Rozwoju Regionalnego na lata 2014-2020</a:t>
                      </a: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Jednocześnie dopuszcza się możliwość, że  realizacja wskaźnika w danym podregionie wyniesie co najmniej 75%, natomiast pozostałe 25% wskaźnika może zostać zrealizowane poza obszarem danego podregionu. W powyższym przypadku OWES realizujący działania poza podregionem dla którego jest właściwy, powinien poinformować OWES, na terenie którego podjął działania. 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249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066004"/>
            <a:ext cx="7886700" cy="391240"/>
          </a:xfrm>
        </p:spPr>
        <p:txBody>
          <a:bodyPr>
            <a:normAutofit/>
          </a:bodyPr>
          <a:lstStyle/>
          <a:p>
            <a:r>
              <a:rPr lang="pl-PL" sz="1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Kryteria oceniane na etapie oceny merytorycznej</a:t>
            </a:r>
            <a:endParaRPr lang="pl-PL" sz="18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2663302"/>
            <a:ext cx="7886700" cy="357726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224489"/>
              </p:ext>
            </p:extLst>
          </p:nvPr>
        </p:nvGraphicFramePr>
        <p:xfrm>
          <a:off x="138989" y="1536192"/>
          <a:ext cx="8832290" cy="5127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8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55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740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</a:rPr>
                        <a:t>9.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wyniku działalności OWES na obszarze danego podregionu minimalna liczba utworzonych organizacji pozarządowych prowadzących działalność odpłatną pożytku publicznego lub działalność gospodarczą zostanie zrealizowana zgodnie z poniższym podziałem na podregiony:</a:t>
                      </a: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Radomski  - 10 organizacji pozarządowych;</a:t>
                      </a: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Płocki – 4 organizacji pozarządowych;</a:t>
                      </a: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Ostrołęcki – 5 organizacji pozarządowych;</a:t>
                      </a: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Ciechanowski – 4 organizacji pozarządowych;</a:t>
                      </a: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Siedlecki – 4 organizacji pozarządowych;</a:t>
                      </a: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Żyrardowski – 2 organizacji pozarządowych;</a:t>
                      </a: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Warszawski wschodni – 5 organizacji pozarządowych;</a:t>
                      </a: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Warszawski zachodni – 3 organizacji pozarządowych;</a:t>
                      </a: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M.st. Warszawa – 8 organizacji pozarządowych. </a:t>
                      </a: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będzie oceniane na podstawie deklaracji Wnioskodawcy.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wynika z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Wytycznych w zakresie realizacji przedsięwzięć w obszarze włączenia społecznego 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 zwalczania ubóstwa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 wykorzystaniem środków Europejskiego Funduszu Społecznego i Europejskiego Funduszu Rozwoju Regionalnego na lata 2014-2020</a:t>
                      </a: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Jednocześnie dopuszcza się możliwość, że  realizacja wskaźnika w danym podregionie wyniesie co najmniej 75%, natomiast pozostałe 25% wskaźnika może zostać zrealizowane poza obszarem danego podregionu. W powyższym przypadku OWES realizujący działania poza podregionem dla którego jest właściwy, powinien poinformować OWES, na terenie którego podjął działania. </a:t>
                      </a: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Spełnienie kryterium jest warunkiem koniecznym do otrzymania dofinansowania. </a:t>
                      </a:r>
                    </a:p>
                    <a:p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Ocena kryterium jest 0/1. Uzyskanie oceny „0” jest jednoznaczne z odrzuceniem projektu.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157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066004"/>
            <a:ext cx="7886700" cy="391240"/>
          </a:xfrm>
        </p:spPr>
        <p:txBody>
          <a:bodyPr>
            <a:normAutofit/>
          </a:bodyPr>
          <a:lstStyle/>
          <a:p>
            <a:r>
              <a:rPr lang="pl-PL" sz="1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Kryteria oceniane na etapie oceny merytorycznej</a:t>
            </a:r>
            <a:endParaRPr lang="pl-PL" sz="18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2663302"/>
            <a:ext cx="7886700" cy="357726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441889"/>
              </p:ext>
            </p:extLst>
          </p:nvPr>
        </p:nvGraphicFramePr>
        <p:xfrm>
          <a:off x="138989" y="1536192"/>
          <a:ext cx="8832290" cy="5127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8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55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740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</a:rPr>
                        <a:t>10.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wyniku  działalności OWES w ramach projektu w 50% przedsiębiorstw społecznych obroty wzrosły o co najmniej  0,1%  w skali roku. </a:t>
                      </a: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będzie oceniane na podstawie deklaracji Wnioskodawcy.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wynika z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Wytycznych w zakresie realizacji przedsięwzięć w obszarze włączenia  społecznego 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 zwalczania ubóstwa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 wykorzystaniem środków Europejskiego Funduszu Społecznego i Europejskiego Funduszu Rozwoju Regionalnego na lata 2014-2020</a:t>
                      </a: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478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066004"/>
            <a:ext cx="7886700" cy="391240"/>
          </a:xfrm>
        </p:spPr>
        <p:txBody>
          <a:bodyPr>
            <a:normAutofit/>
          </a:bodyPr>
          <a:lstStyle/>
          <a:p>
            <a:r>
              <a:rPr lang="pl-PL" sz="1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Kryteria oceniane na etapie oceny merytorycznej</a:t>
            </a:r>
            <a:endParaRPr lang="pl-PL" sz="18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2663302"/>
            <a:ext cx="7886700" cy="357726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64613"/>
              </p:ext>
            </p:extLst>
          </p:nvPr>
        </p:nvGraphicFramePr>
        <p:xfrm>
          <a:off x="138989" y="1536192"/>
          <a:ext cx="883229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4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5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7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55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740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</a:rPr>
                        <a:t>11.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 ramach projektu preferowane będzie tworzenie  miejsc pracy i przedsiębiorstw społecznych w  kluczowych sferach rozwojowych wskazanych w działaniu I.4 KPRES  tj. zrównoważony rozwój, solidarność pokoleń, polityka rodzinna, turystyka społeczna, budownictwo społeczne, lokalne produkty kulturowe oraz w kierunkach rozwoju określonych w strategii rozwoju województwa i w regionalnym programie rozwoju ekonomii społecznej. 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będzie oceniane na podstawie deklaracji Wnioskodawcy, który będzie preferował tworzenie miejsc pracy i przedsiębiorstw społecznych w kluczowych sferach rozwojowych wskazanych w działaniu I.4 KPRES. Zakres preferowanych sfer rozwojowych oraz sposób ich premiowania uzgadniany jest przez IZ RPO z Regionalnym Komitetem Rozwoju Ekonomii Społecznej oraz realizatorami OWES najpóźniej 2 miesiące po rozpoczęciu projektu.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wynika z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Wytycznych w zakresie realizacji przedsięwzięć w obszarze włączenia społecznego 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 zwalczania ubóstwa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 wykorzystaniem środków Europejskiego Funduszu Społecznego i Europejskiego Funduszu Rozwoju Regionalnego na lata 2014-2020</a:t>
                      </a: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Kluczowe  sfery rozwojowe, po diagnozie potrzeb i możliwości rozwojowych, zostały wskazane w KPRES. Spełnienie kryterium będzie </a:t>
                      </a:r>
                      <a:b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weryfikowane także po zakończeniu realizacji projektu.  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844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066004"/>
            <a:ext cx="7886700" cy="391240"/>
          </a:xfrm>
        </p:spPr>
        <p:txBody>
          <a:bodyPr>
            <a:normAutofit/>
          </a:bodyPr>
          <a:lstStyle/>
          <a:p>
            <a:r>
              <a:rPr lang="pl-PL" sz="1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Kryteria oceniane na etapie oceny merytorycznej</a:t>
            </a:r>
            <a:endParaRPr lang="pl-PL" sz="18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2663302"/>
            <a:ext cx="7886700" cy="357726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504363"/>
              </p:ext>
            </p:extLst>
          </p:nvPr>
        </p:nvGraphicFramePr>
        <p:xfrm>
          <a:off x="138989" y="1536192"/>
          <a:ext cx="8832290" cy="5127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8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55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740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</a:rPr>
                        <a:t>12.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Wnioskodawca zapewnia, że w dostępie do wsparcia w zakresie tworzenia miejsc pracy w sektorze przedsiębiorstw społecznych preferowane są osoby zagrożone ubóstwem lub wykluczeniem społecznym, które skorzystały z projektów w ramach PI 9i, a których ścieżka reintegracji wymaga dalszego wsparcia w ramach PI 9v.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Spełnienie kryterium będzie oceniane na podstawie deklaracji Wnioskodawcy.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Kryterium ma na celu kompleksowe wsparcie osób zagrożonych ubóstwem lub wykluczeniem społecznym oraz wsparcie tworzenia miejsc pracy w przedsiębiorstwach społecznych dla osób zagrożonych ubóstwem lub wykluczeniem społecznym.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Kryterium wynika z 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Wytycznych w zakresie realizacji przedsięwzięć w obszarze włączenia społecznego i zwalczania ubóstwa z wykorzystaniem środków Europejskiego Funduszu Społecznego i Europejskiego Funduszu Rozwoju Regionalnego na lata 2014-2020</a:t>
                      </a: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372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953562"/>
          </a:xfrm>
        </p:spPr>
        <p:txBody>
          <a:bodyPr>
            <a:normAutofit/>
          </a:bodyPr>
          <a:lstStyle/>
          <a:p>
            <a:pPr algn="ctr"/>
            <a:r>
              <a:rPr lang="pl-PL" sz="2900" b="1" dirty="0" smtClean="0"/>
              <a:t>Dziękuję za uwagę!</a:t>
            </a:r>
            <a:endParaRPr lang="pl-PL" sz="29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2663302"/>
            <a:ext cx="7886700" cy="3577269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 smtClean="0">
                <a:solidFill>
                  <a:prstClr val="black"/>
                </a:solidFill>
                <a:cs typeface="Arial" pitchFamily="34" charset="0"/>
              </a:rPr>
              <a:t>Departament </a:t>
            </a: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Rozwoju Regionalnego i Funduszy Europejskich 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UMWM w Warszawie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al. Solidarności 61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03-402 Warszawa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dsrr@mazovia.pl</a:t>
            </a:r>
          </a:p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32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1075334"/>
            <a:ext cx="7886700" cy="5515661"/>
          </a:xfrm>
        </p:spPr>
        <p:txBody>
          <a:bodyPr>
            <a:no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800" dirty="0" smtClean="0">
                <a:solidFill>
                  <a:prstClr val="black"/>
                </a:solidFill>
                <a:cs typeface="Arial" pitchFamily="34" charset="0"/>
              </a:rPr>
              <a:t>Kryteria </a:t>
            </a:r>
            <a:r>
              <a:rPr lang="pl-PL" sz="2800" dirty="0">
                <a:solidFill>
                  <a:prstClr val="black"/>
                </a:solidFill>
                <a:cs typeface="Arial" pitchFamily="34" charset="0"/>
              </a:rPr>
              <a:t>dostępu oraz szczegółowe merytoryczne 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800" dirty="0">
                <a:solidFill>
                  <a:prstClr val="black"/>
                </a:solidFill>
                <a:cs typeface="Arial" pitchFamily="34" charset="0"/>
              </a:rPr>
              <a:t>wyboru projektów konkursowych w ramach Regionalnego Programu Operacyjnego Województwa Mazowieckiego  na lata 2014 – </a:t>
            </a:r>
            <a:r>
              <a:rPr lang="pl-PL" sz="2800" dirty="0" smtClean="0">
                <a:solidFill>
                  <a:prstClr val="black"/>
                </a:solidFill>
                <a:cs typeface="Arial" pitchFamily="34" charset="0"/>
              </a:rPr>
              <a:t>2020</a:t>
            </a:r>
            <a:endParaRPr lang="pl-PL" sz="14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l-PL" sz="1800" b="1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2800" dirty="0" smtClean="0">
                <a:effectLst/>
                <a:latin typeface="+mj-lt"/>
                <a:cs typeface="Arial" panose="020B0604020202020204" pitchFamily="34" charset="0"/>
              </a:rPr>
              <a:t>Działanie 9.3 Rozwój ekonomii społecznej</a:t>
            </a:r>
            <a:endParaRPr lang="pl-PL" sz="28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70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1821485"/>
            <a:ext cx="7886700" cy="4419087"/>
          </a:xfrm>
        </p:spPr>
        <p:txBody>
          <a:bodyPr>
            <a:normAutofit/>
          </a:bodyPr>
          <a:lstStyle/>
          <a:p>
            <a:pPr lvl="0" algn="ctr">
              <a:lnSpc>
                <a:spcPct val="150000"/>
              </a:lnSpc>
            </a:pPr>
            <a:r>
              <a:rPr lang="pl-PL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Działanie </a:t>
            </a:r>
            <a:r>
              <a:rPr lang="pl-PL" sz="2800" dirty="0">
                <a:solidFill>
                  <a:prstClr val="black"/>
                </a:solidFill>
                <a:cs typeface="Arial" panose="020B0604020202020204" pitchFamily="34" charset="0"/>
              </a:rPr>
              <a:t>9.3 Rozwój ekonomii </a:t>
            </a:r>
            <a:r>
              <a:rPr lang="pl-PL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społecznej</a:t>
            </a:r>
            <a:endParaRPr lang="pl-PL" sz="2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pl-PL" sz="2800" dirty="0">
                <a:solidFill>
                  <a:prstClr val="black"/>
                </a:solidFill>
                <a:cs typeface="Arial" panose="020B0604020202020204" pitchFamily="34" charset="0"/>
              </a:rPr>
              <a:t>Typ </a:t>
            </a:r>
            <a:r>
              <a:rPr lang="pl-PL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projektu 1: </a:t>
            </a:r>
            <a:r>
              <a:rPr lang="pl-PL" sz="2800" dirty="0">
                <a:solidFill>
                  <a:prstClr val="black"/>
                </a:solidFill>
                <a:cs typeface="Arial" panose="020B0604020202020204" pitchFamily="34" charset="0"/>
              </a:rPr>
              <a:t>Tworzenie miejsc pracy w sektorze ekonomii społecznej dla osób wykluczonych </a:t>
            </a:r>
            <a:r>
              <a:rPr lang="pl-PL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/>
            </a:r>
            <a:br>
              <a:rPr lang="pl-PL" sz="2800" dirty="0" smtClean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pl-PL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i </a:t>
            </a:r>
            <a:r>
              <a:rPr lang="pl-PL" sz="2800" dirty="0">
                <a:solidFill>
                  <a:prstClr val="black"/>
                </a:solidFill>
                <a:cs typeface="Arial" panose="020B0604020202020204" pitchFamily="34" charset="0"/>
              </a:rPr>
              <a:t>zagrożonych wykluczeniem społecznym;</a:t>
            </a:r>
          </a:p>
          <a:p>
            <a:pPr lvl="0" algn="ctr">
              <a:lnSpc>
                <a:spcPct val="150000"/>
              </a:lnSpc>
            </a:pPr>
            <a:r>
              <a:rPr lang="pl-PL" sz="2800" dirty="0">
                <a:solidFill>
                  <a:prstClr val="black"/>
                </a:solidFill>
                <a:cs typeface="Arial" panose="020B0604020202020204" pitchFamily="34" charset="0"/>
              </a:rPr>
              <a:t>Typ </a:t>
            </a:r>
            <a:r>
              <a:rPr lang="pl-PL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projektu 2: </a:t>
            </a:r>
            <a:r>
              <a:rPr lang="pl-PL" sz="2800" dirty="0">
                <a:solidFill>
                  <a:prstClr val="black"/>
                </a:solidFill>
                <a:cs typeface="Arial" panose="020B0604020202020204" pitchFamily="34" charset="0"/>
              </a:rPr>
              <a:t>Świadczenie usług wspierających rozwój ekonomii społecznej.</a:t>
            </a:r>
            <a:endParaRPr lang="en-US" sz="2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81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066004"/>
            <a:ext cx="7886700" cy="426298"/>
          </a:xfrm>
        </p:spPr>
        <p:txBody>
          <a:bodyPr>
            <a:normAutofit fontScale="90000"/>
          </a:bodyPr>
          <a:lstStyle/>
          <a:p>
            <a:r>
              <a:rPr lang="pl-PL" sz="2900" b="1" dirty="0" smtClean="0"/>
              <a:t>Kryteria dostępu</a:t>
            </a:r>
            <a:endParaRPr lang="pl-PL" sz="29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2663302"/>
            <a:ext cx="7886700" cy="357726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801549"/>
              </p:ext>
            </p:extLst>
          </p:nvPr>
        </p:nvGraphicFramePr>
        <p:xfrm>
          <a:off x="335279" y="1425289"/>
          <a:ext cx="8636000" cy="5252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7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38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</a:rPr>
                        <a:t>1.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Wnioskodawcą może być akredytowany Ośrodek Wsparcia Ekonomii Społecznej lub podmiot/partnerstwo świadczący usługi wsparcia ekonomii społecznej nieposiadający akredytacji, o ile uzyska taką akredytację przed zawarciem umowy o dofinansowanie projektu. Umowa o dofinansowanie nie może zostać zawarta z projektodawcą, który nie przedłoży IZ RPO dokumentu potwierdzającego otrzymanie akredytacji.</a:t>
                      </a: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ma sprzyjać zapewnieniu wysokiej jakości usług oferowanych przez OWES na Mazowszu. 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złożonym wniosku o dofinasowanie Wnioskodawca składa deklarację o dostarczeniu potwierdzenia posiadania statusu akredytowanego OWES na etapie podpisywania umowy o dofinansowanie, zobowiązuje się do realizacji projektu zgodnie z standardami akredytacyjnymi określonymi dla OWES oraz do utrzymania akredytacji w całym okresie realizacji projektu. 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Status akredytowanego OWES będzie potwierdzany przy podpisywaniu umowy o dofinansowanie.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wynika z 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Wytycznych w zakresie realizacji przedsięwzięć w obszarze włączenia społecznego i zwalczania ubóstwa z wykorzystaniem środków Europejskiego Funduszu Społecznego i Europejskiego Funduszu Rozwoju Regionalnego na lata 2014-2020</a:t>
                      </a: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208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066004"/>
            <a:ext cx="7886700" cy="426298"/>
          </a:xfrm>
        </p:spPr>
        <p:txBody>
          <a:bodyPr>
            <a:normAutofit fontScale="90000"/>
          </a:bodyPr>
          <a:lstStyle/>
          <a:p>
            <a:r>
              <a:rPr lang="pl-PL" sz="2900" b="1" dirty="0" smtClean="0"/>
              <a:t>Kryteria dostępu</a:t>
            </a:r>
            <a:endParaRPr lang="pl-PL" sz="29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2663302"/>
            <a:ext cx="7886700" cy="357726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876035"/>
              </p:ext>
            </p:extLst>
          </p:nvPr>
        </p:nvGraphicFramePr>
        <p:xfrm>
          <a:off x="335279" y="1425289"/>
          <a:ext cx="8636000" cy="5077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7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38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</a:rPr>
                        <a:t>2.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 obejmuje dwa typy operacji, tj. </a:t>
                      </a: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tworzenie miejsc pracy w sektorze ekonomii społecznej dla osób wykluczonych i zagrożonych wykluczeniem społecznym oraz świadczenie usług wspierających rozwój ekonomii społecznej.</a:t>
                      </a:r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Kryterium ma sprzyjać zapewnieniu komplementarności i efektywności wsparcia oferowanego przez OWES. 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Kryterium wynika z Wytycznych w zakresie realizacji przedsięwzięć w obszarze włączenia społecznego i zwalczania ubóstwa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 wykorzystaniem środków Europejskiego Funduszu Społecznego i Europejskiego Funduszu Rozwoju Regionalnego na lata 2014-2020</a:t>
                      </a: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745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066004"/>
            <a:ext cx="7886700" cy="426298"/>
          </a:xfrm>
        </p:spPr>
        <p:txBody>
          <a:bodyPr>
            <a:normAutofit fontScale="90000"/>
          </a:bodyPr>
          <a:lstStyle/>
          <a:p>
            <a:r>
              <a:rPr lang="pl-PL" sz="2900" b="1" dirty="0" smtClean="0"/>
              <a:t>Kryteria dostępu</a:t>
            </a:r>
            <a:endParaRPr lang="pl-PL" sz="29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2663302"/>
            <a:ext cx="7886700" cy="357726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919098"/>
              </p:ext>
            </p:extLst>
          </p:nvPr>
        </p:nvGraphicFramePr>
        <p:xfrm>
          <a:off x="335279" y="1425289"/>
          <a:ext cx="8636000" cy="5191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0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7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38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</a:rPr>
                        <a:t>3.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 jest realizowany przez okres nie krótszy niż 36 miesięcy, a usługi w ramach projektu na rzecz rozwoju ekonomii społecznej (tworzenia miejsc pracy w sektorze ekonomii społecznej, usługi animacyjne, inkubacyjne i biznesowe) są świadczone w sposób komplementarny i łączny tj. zgodnie z zakresem wskazanym w </a:t>
                      </a:r>
                      <a:r>
                        <a:rPr lang="pl-PL" sz="12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Wytycznych w zakresie realizacji przedsięwzięć w obszarze włączenia społecznego</a:t>
                      </a:r>
                      <a:r>
                        <a:rPr lang="pl-PL" sz="12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i zwalczania ubóstwa</a:t>
                      </a:r>
                      <a:r>
                        <a:rPr lang="pl-PL" sz="12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 wykorzystaniem środków Europejskiego Funduszu Społecznego i Europejskiego Funduszu Rozwoju Regionalnego na lata 2014-2020</a:t>
                      </a: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ma na celu zapewnienie utrzymania ciągłości dostępu do usług wsparcia ekonomii społecznej w województwie mazowieckim w całym okresie programowania.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wynika z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Wytycznych w zakresie realizacji przedsięwzięć w obszarze włączenia społecznego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i zwalczania ubóstwa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 wykorzystaniem środków Europejskiego Funduszu Społecznego i Europejskiego Funduszu Rozwoju Regionalnego na lata 2014-2020</a:t>
                      </a: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983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066004"/>
            <a:ext cx="7886700" cy="426298"/>
          </a:xfrm>
        </p:spPr>
        <p:txBody>
          <a:bodyPr>
            <a:normAutofit fontScale="90000"/>
          </a:bodyPr>
          <a:lstStyle/>
          <a:p>
            <a:r>
              <a:rPr lang="pl-PL" sz="2900" b="1" dirty="0" smtClean="0"/>
              <a:t>Kryteria dostępu</a:t>
            </a:r>
            <a:endParaRPr lang="pl-PL" sz="29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2663302"/>
            <a:ext cx="7886700" cy="357726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029149"/>
              </p:ext>
            </p:extLst>
          </p:nvPr>
        </p:nvGraphicFramePr>
        <p:xfrm>
          <a:off x="335279" y="1425289"/>
          <a:ext cx="8636000" cy="5077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7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38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</a:rPr>
                        <a:t>4.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Wnioskodawca zapewnia, że współpracuje z właściwym terytorialnie PUP w zakresie przyznawania dotacji na tworzenie miejsc pracy w nowych i istniejących przedsiębiorstwach społecznych, a obowiązek współpracy dotyczy każdej ze stron w równym stopniu.</a:t>
                      </a:r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będzie oceniane na podstawie deklaracji Wnioskodawcy.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wprowadzone w związku z zapisami 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Wytycznych w zakresie realizacji przedsięwzięć w obszarze włączenia społecznego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i zwalczania ubóstwa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 wykorzystaniem środków Europejskiego Funduszu Społecznego i Europejskiego Funduszu Rozwoju Regionalnego na lata 2014-2020</a:t>
                      </a: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084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066004"/>
            <a:ext cx="7886700" cy="391240"/>
          </a:xfrm>
        </p:spPr>
        <p:txBody>
          <a:bodyPr>
            <a:normAutofit/>
          </a:bodyPr>
          <a:lstStyle/>
          <a:p>
            <a:r>
              <a:rPr lang="pl-PL" sz="1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Kryteria oceniane na etapie oceny merytorycznej</a:t>
            </a:r>
            <a:endParaRPr lang="pl-PL" sz="18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2663302"/>
            <a:ext cx="7886700" cy="357726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731564"/>
              </p:ext>
            </p:extLst>
          </p:nvPr>
        </p:nvGraphicFramePr>
        <p:xfrm>
          <a:off x="138989" y="1536192"/>
          <a:ext cx="8832290" cy="5127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4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3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55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740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</a:rPr>
                        <a:t>5.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Wnioskodawca zapewnia, że minimalny poziom realizacji wskaźnika „Liczba osób zagrożonych ubóstwem lub wykluczeniem społecznym objętych wsparciem w programie [osoby]”zostanie zrealizowany zgodnie z poniższym podziałem na podregiony: 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Radomski  - 129 osób;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Płocki – 58 osób;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Ostrołęcki – 67 osób;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Ciechanowski – 56 osób;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Siedlecki – 57 osób;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Żyrardowski – 27 osób;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Warszawski wschodni -61 osób; 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Warszawski zachodni – 47 osób;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M.st. Warszawa – 110 osób.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będzie oceniane na podstawie zapisów we wniosku o dofinansowanie i wartości docelowej wskaźnika „Liczba osób zagrożonych ubóstwem lub wykluczeniem społecznym objętych wsparciem w programie [osoby]”, zawartego we wniosku o dofinansowanie.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Jednocześnie dopuszcza się możliwość, że  realizacja wskaźnika w danym podregionie wyniesie co najmniej 75%, natomiast pozostałe 25% wskaźnika może zostać zrealizowane poza obszarem danego podregionu. W powyższym przypadku OWES realizujący działania poza podregionem dla którego jest właściwy, powinien poinformować OWES, na terenie którego podjął działania. 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jest warunkiem koniecznym do otrzymania dofinansowania. Ocena kryterium jest 0/1. Uzyskanie oceny „0” jest jednoznaczne z odrzuceniem projektu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951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066004"/>
            <a:ext cx="7886700" cy="391240"/>
          </a:xfrm>
        </p:spPr>
        <p:txBody>
          <a:bodyPr>
            <a:normAutofit/>
          </a:bodyPr>
          <a:lstStyle/>
          <a:p>
            <a:r>
              <a:rPr lang="pl-PL" sz="1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Kryteria oceniane na etapie oceny merytorycznej</a:t>
            </a:r>
            <a:endParaRPr lang="pl-PL" sz="18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2663302"/>
            <a:ext cx="7886700" cy="357726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170963"/>
              </p:ext>
            </p:extLst>
          </p:nvPr>
        </p:nvGraphicFramePr>
        <p:xfrm>
          <a:off x="138989" y="1536192"/>
          <a:ext cx="8832290" cy="5127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5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2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55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740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</a:rPr>
                        <a:t>6.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wyniku działalności OWES na obszarze danego podregionu minimalny poziom wskaźnika animacji dot. </a:t>
                      </a:r>
                      <a:r>
                        <a:rPr lang="pl-PL" sz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liczby</a:t>
                      </a:r>
                      <a:r>
                        <a:rPr lang="pl-PL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 inicjatywnych,</a:t>
                      </a:r>
                      <a:r>
                        <a:rPr lang="pl-PL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które wypracują </a:t>
                      </a: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założenia co do utworzenia podmiotu ekonomii </a:t>
                      </a: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społecznej, </a:t>
                      </a: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podziale na </a:t>
                      </a: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podregiony </a:t>
                      </a:r>
                      <a:r>
                        <a:rPr lang="pl-PL" sz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wyniesie</a:t>
                      </a: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Radomski  - 17 grup inicjatywnych;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Płocki – 8 grup inicjatywnych;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Ostrołęcki – 9 grup inicjatywnych;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Ciechanowski – 7 grup inicjatywnych;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Siedlecki – 7 grup inicjatywnych;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Żyrardowski – 4 grup inicjatywnych;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Warszawski wschodni - 8 grup inicjatywnych;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Warszawski zachodni - 6 grup inicjatywnych;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M.st. Warszawa – 15 grup inicjatywnych. 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będzie oceniane na podstawie deklaracji Wnioskodawcy.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wynika z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Wytycznych w zakresie realizacji przedsięwzięć w obszarze włączenia społecznego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i zwalczania ubóstwa</a:t>
                      </a:r>
                      <a:r>
                        <a:rPr lang="pl-PL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 wykorzystaniem środków Europejskiego Funduszu Społecznego i Europejskiego Funduszu Rozwoju Regionalnego na lata 2014-2020</a:t>
                      </a: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Jednocześnie dopuszcza się możliwość, że  realizacja wskaźnika w danym podregionie wyniesie co najmniej 75%, natomiast pozostałe 25% wskaźnika może zostać zrealizowane poza obszarem danego podregionu. W powyższym przypadku OWES realizujący działania poza podregionem dla którego jest właściwy, powinien poinformować OWES, na terenie którego podjął działania. 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787238"/>
      </p:ext>
    </p:extLst>
  </p:cSld>
  <p:clrMapOvr>
    <a:masterClrMapping/>
  </p:clrMapOvr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2052</TotalTime>
  <Words>1204</Words>
  <Application>Microsoft Office PowerPoint</Application>
  <PresentationFormat>Pokaz na ekranie (4:3)</PresentationFormat>
  <Paragraphs>240</Paragraphs>
  <Slides>16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Kryteria dostępu</vt:lpstr>
      <vt:lpstr>Kryteria dostępu</vt:lpstr>
      <vt:lpstr>Kryteria dostępu</vt:lpstr>
      <vt:lpstr>Kryteria dostępu</vt:lpstr>
      <vt:lpstr>Kryteria oceniane na etapie oceny merytorycznej</vt:lpstr>
      <vt:lpstr>Kryteria oceniane na etapie oceny merytorycznej</vt:lpstr>
      <vt:lpstr>Kryteria oceniane na etapie oceny merytorycznej</vt:lpstr>
      <vt:lpstr>Kryteria oceniane na etapie oceny merytorycznej</vt:lpstr>
      <vt:lpstr>Kryteria oceniane na etapie oceny merytorycznej</vt:lpstr>
      <vt:lpstr>Kryteria oceniane na etapie oceny merytorycznej</vt:lpstr>
      <vt:lpstr>Kryteria oceniane na etapie oceny merytorycznej</vt:lpstr>
      <vt:lpstr>Kryteria oceniane na etapie oceny merytorycznej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Pawluczuk Małgorzata</cp:lastModifiedBy>
  <cp:revision>140</cp:revision>
  <cp:lastPrinted>2018-02-07T07:41:56Z</cp:lastPrinted>
  <dcterms:created xsi:type="dcterms:W3CDTF">2015-04-20T12:46:14Z</dcterms:created>
  <dcterms:modified xsi:type="dcterms:W3CDTF">2018-03-15T08:09:39Z</dcterms:modified>
</cp:coreProperties>
</file>