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74" r:id="rId3"/>
    <p:sldId id="286" r:id="rId4"/>
    <p:sldId id="275" r:id="rId5"/>
    <p:sldId id="276" r:id="rId6"/>
    <p:sldId id="278" r:id="rId7"/>
    <p:sldId id="277" r:id="rId8"/>
    <p:sldId id="284" r:id="rId9"/>
    <p:sldId id="279" r:id="rId10"/>
    <p:sldId id="280" r:id="rId11"/>
    <p:sldId id="281" r:id="rId12"/>
    <p:sldId id="271" r:id="rId13"/>
    <p:sldId id="285" r:id="rId14"/>
    <p:sldId id="273" r:id="rId15"/>
    <p:sldId id="272" r:id="rId16"/>
    <p:sldId id="287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3E6FD2"/>
    <a:srgbClr val="2D5EC1"/>
    <a:srgbClr val="BDDEFF"/>
    <a:srgbClr val="99CCFF"/>
    <a:srgbClr val="808080"/>
    <a:srgbClr val="FFD624"/>
    <a:srgbClr val="EE8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88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F3F0B29-3B23-442F-8F30-707C0F709D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676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3EF5D8B-0C77-47D7-8918-5FBB8AF49F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8798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67200" y="6453188"/>
            <a:ext cx="622300" cy="412750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en-US" sz="900" smtClean="0">
                <a:solidFill>
                  <a:srgbClr val="FFFFFF"/>
                </a:solidFill>
                <a:latin typeface="Calibri" pitchFamily="34" charset="0"/>
              </a:rPr>
              <a:t>Regional and urban Policy</a:t>
            </a:r>
            <a:endParaRPr lang="en-GB" altLang="en-US" sz="9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B6B47E2-E3AF-4E7A-BBC5-0AF28682A0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71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05119-7404-4A59-ABD6-7D6F759181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79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A5EA-E280-41CF-B43C-A3D7AFE56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884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DD3A-F354-436A-B063-2D3283F83A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346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B83D-E267-410C-BFB5-E23C2B718E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71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3850-DDFC-4A1E-9EBA-389FEE97EC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684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D8955-9144-4CE9-B365-0319F29310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774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C23C6-2769-4149-B200-45642AB22C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6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E9FB7-2528-4D46-B424-7810D6D15A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739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7087-7E5D-4880-9430-65EE87D8D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246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6E6E-C89A-4A50-99CE-B9BC3946A2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1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704F03A-F063-46D5-879A-B48071A489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267200" y="6453188"/>
            <a:ext cx="622300" cy="412750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en-US" sz="900" smtClean="0">
                <a:solidFill>
                  <a:srgbClr val="FFFFFF"/>
                </a:solidFill>
                <a:latin typeface="Calibri" pitchFamily="34" charset="0"/>
              </a:rPr>
              <a:t>Regional and urban Policy</a:t>
            </a:r>
            <a:endParaRPr lang="en-GB" altLang="en-US" sz="90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8640762" cy="2087563"/>
          </a:xfrm>
        </p:spPr>
        <p:txBody>
          <a:bodyPr/>
          <a:lstStyle/>
          <a:p>
            <a:pPr algn="ctr"/>
            <a:r>
              <a:rPr lang="en-GB" altLang="en-US" sz="4400" dirty="0" smtClean="0"/>
              <a:t>My Region, My Europe, Our Future</a:t>
            </a:r>
            <a:br>
              <a:rPr lang="en-GB" altLang="en-US" sz="4400" dirty="0" smtClean="0"/>
            </a:br>
            <a:r>
              <a:rPr lang="en-GB" altLang="en-US" sz="4400" dirty="0" smtClean="0"/>
              <a:t>the 7</a:t>
            </a:r>
            <a:r>
              <a:rPr lang="en-GB" altLang="en-US" sz="4400" baseline="30000" dirty="0" smtClean="0"/>
              <a:t>th</a:t>
            </a:r>
            <a:r>
              <a:rPr lang="en-GB" altLang="en-US" sz="4400" dirty="0" smtClean="0"/>
              <a:t> Cohesion Report</a:t>
            </a:r>
            <a:endParaRPr lang="en-GB" altLang="en-US" sz="4000" dirty="0" smtClean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797425"/>
            <a:ext cx="8532812" cy="1728788"/>
          </a:xfrm>
        </p:spPr>
        <p:txBody>
          <a:bodyPr/>
          <a:lstStyle/>
          <a:p>
            <a:endParaRPr lang="en-GB" altLang="en-US" b="0" dirty="0" smtClean="0"/>
          </a:p>
          <a:p>
            <a:r>
              <a:rPr lang="en-GB" altLang="en-US" sz="2000" dirty="0" smtClean="0"/>
              <a:t>Christopher Todd</a:t>
            </a:r>
            <a:endParaRPr lang="en-GB" altLang="en-US" sz="2000" dirty="0" smtClean="0"/>
          </a:p>
          <a:p>
            <a:r>
              <a:rPr lang="en-GB" altLang="en-US" sz="2000" dirty="0" smtClean="0"/>
              <a:t>Head </a:t>
            </a:r>
            <a:r>
              <a:rPr lang="en-GB" altLang="en-US" sz="2000" dirty="0" smtClean="0"/>
              <a:t>of Unit</a:t>
            </a:r>
          </a:p>
          <a:p>
            <a:r>
              <a:rPr lang="en-GB" altLang="en-US" sz="2000" dirty="0" smtClean="0"/>
              <a:t>Poland</a:t>
            </a:r>
            <a:endParaRPr lang="en-GB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policies and cohesion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Public investment as a share of GDP is still below the pre-crisis level.</a:t>
            </a:r>
          </a:p>
          <a:p>
            <a:r>
              <a:rPr lang="en-GB" dirty="0" smtClean="0"/>
              <a:t>Low investment in less developed MS can undermine convergence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review needed at this stage to the link between Cohesion Policy and economic governance and the country specific recommendations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94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</a:t>
            </a:r>
            <a:br>
              <a:rPr lang="en-GB" dirty="0" smtClean="0"/>
            </a:br>
            <a:r>
              <a:rPr lang="en-GB" dirty="0" smtClean="0"/>
              <a:t>cohesion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8.5% </a:t>
            </a:r>
            <a:r>
              <a:rPr lang="en-GB" dirty="0"/>
              <a:t>of </a:t>
            </a:r>
            <a:r>
              <a:rPr lang="en-GB" dirty="0" smtClean="0"/>
              <a:t>public investment </a:t>
            </a:r>
            <a:r>
              <a:rPr lang="en-GB" dirty="0"/>
              <a:t>in the EU and </a:t>
            </a:r>
            <a:r>
              <a:rPr lang="en-GB" dirty="0" smtClean="0"/>
              <a:t>41</a:t>
            </a:r>
            <a:r>
              <a:rPr lang="en-GB" dirty="0"/>
              <a:t>% in the </a:t>
            </a:r>
            <a:r>
              <a:rPr lang="en-GB" dirty="0" smtClean="0"/>
              <a:t>EU-13</a:t>
            </a:r>
          </a:p>
          <a:p>
            <a:r>
              <a:rPr lang="en-GB" dirty="0" smtClean="0"/>
              <a:t>Boosts GDP by 3% in each in EU-13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980728"/>
            <a:ext cx="4211960" cy="5871153"/>
          </a:xfrm>
        </p:spPr>
      </p:pic>
    </p:spTree>
    <p:extLst>
      <p:ext uri="{BB962C8B-B14F-4D97-AF65-F5344CB8AC3E}">
        <p14:creationId xmlns:p14="http://schemas.microsoft.com/office/powerpoint/2010/main" val="24637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Post 2020: Where to invest?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Main focus: Less developed &amp; border regions </a:t>
            </a:r>
          </a:p>
          <a:p>
            <a:r>
              <a:rPr lang="en-GB" altLang="en-US" dirty="0" smtClean="0"/>
              <a:t>But also: </a:t>
            </a:r>
            <a:r>
              <a:rPr lang="en-GB" dirty="0"/>
              <a:t>areas undergoing industrial </a:t>
            </a:r>
            <a:r>
              <a:rPr lang="en-GB" dirty="0" smtClean="0"/>
              <a:t>transition, rural areas, the </a:t>
            </a:r>
            <a:r>
              <a:rPr lang="en-GB" dirty="0"/>
              <a:t>outermost </a:t>
            </a:r>
            <a:r>
              <a:rPr lang="en-GB" dirty="0" smtClean="0"/>
              <a:t>regions, areas of high </a:t>
            </a:r>
            <a:r>
              <a:rPr lang="en-GB" dirty="0"/>
              <a:t>unemployment and deprived urban areas</a:t>
            </a:r>
            <a:endParaRPr lang="en-GB" altLang="en-US" dirty="0" smtClean="0"/>
          </a:p>
          <a:p>
            <a:r>
              <a:rPr lang="en-GB" altLang="en-US" dirty="0" smtClean="0"/>
              <a:t>Full coverage in the last two periods</a:t>
            </a:r>
          </a:p>
          <a:p>
            <a:r>
              <a:rPr lang="en-GB" altLang="en-US" dirty="0"/>
              <a:t>The </a:t>
            </a:r>
            <a:r>
              <a:rPr lang="en-GB" altLang="en-US" dirty="0" smtClean="0"/>
              <a:t>impact </a:t>
            </a:r>
            <a:r>
              <a:rPr lang="en-GB" altLang="en-US" dirty="0"/>
              <a:t>of globalisation, migration, </a:t>
            </a:r>
            <a:r>
              <a:rPr lang="en-GB" altLang="en-US" dirty="0" smtClean="0"/>
              <a:t>poverty, a </a:t>
            </a:r>
            <a:r>
              <a:rPr lang="en-GB" altLang="en-US" dirty="0"/>
              <a:t>lack of innovation, climate change, energy transition and </a:t>
            </a:r>
            <a:r>
              <a:rPr lang="en-GB" altLang="en-US" dirty="0" smtClean="0"/>
              <a:t>pollution is </a:t>
            </a:r>
            <a:r>
              <a:rPr lang="en-GB" altLang="en-US" dirty="0"/>
              <a:t>not limited to less developed </a:t>
            </a:r>
            <a:r>
              <a:rPr lang="en-GB" altLang="en-US" dirty="0" smtClean="0"/>
              <a:t>regions</a:t>
            </a:r>
          </a:p>
          <a:p>
            <a:endParaRPr lang="en-GB" alt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71" y="980728"/>
            <a:ext cx="4216188" cy="58772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Resolve </a:t>
            </a:r>
            <a:r>
              <a:rPr lang="en-GB" dirty="0" smtClean="0"/>
              <a:t>cross-border</a:t>
            </a:r>
            <a:br>
              <a:rPr lang="en-GB" dirty="0" smtClean="0"/>
            </a:br>
            <a:r>
              <a:rPr lang="en-GB" dirty="0" smtClean="0"/>
              <a:t>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such as gaps </a:t>
            </a:r>
            <a:r>
              <a:rPr lang="en-GB" dirty="0"/>
              <a:t>and missing links in different policy fields, including </a:t>
            </a:r>
            <a:r>
              <a:rPr lang="en-GB" dirty="0" smtClean="0"/>
              <a:t>transport</a:t>
            </a:r>
          </a:p>
          <a:p>
            <a:r>
              <a:rPr lang="en-GB" dirty="0"/>
              <a:t>pooling of joint public </a:t>
            </a:r>
            <a:r>
              <a:rPr lang="en-GB" dirty="0" smtClean="0"/>
              <a:t>services?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23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Post 2020: Investment priorities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Social inclusion, employment, skills, innovation, climate change, energy and environmental transition</a:t>
            </a:r>
          </a:p>
          <a:p>
            <a:r>
              <a:rPr lang="en-GB" altLang="en-US" dirty="0"/>
              <a:t>Reflection paper mentions positive impact of </a:t>
            </a:r>
            <a:r>
              <a:rPr lang="en-GB" altLang="en-US" dirty="0" smtClean="0"/>
              <a:t>CP  </a:t>
            </a:r>
            <a:r>
              <a:rPr lang="en-GB" altLang="en-US" dirty="0"/>
              <a:t>on </a:t>
            </a:r>
            <a:r>
              <a:rPr lang="en-GB" altLang="en-US" dirty="0" smtClean="0"/>
              <a:t>SMEs, healthcare </a:t>
            </a:r>
            <a:r>
              <a:rPr lang="en-GB" altLang="en-US" dirty="0"/>
              <a:t>and social infrastructure, transport and digital infrastructure. </a:t>
            </a:r>
            <a:endParaRPr lang="en-GB" altLang="en-US" dirty="0" smtClean="0"/>
          </a:p>
          <a:p>
            <a:r>
              <a:rPr lang="en-GB" altLang="en-US" dirty="0" smtClean="0"/>
              <a:t>Improving institutions</a:t>
            </a:r>
          </a:p>
          <a:p>
            <a:r>
              <a:rPr lang="en-GB" altLang="en-US" dirty="0" smtClean="0"/>
              <a:t>Positive incentives for structural reform</a:t>
            </a:r>
          </a:p>
          <a:p>
            <a:r>
              <a:rPr lang="en-GB" altLang="en-US" dirty="0" smtClean="0"/>
              <a:t>Support to cooperation, especially on innovation</a:t>
            </a:r>
          </a:p>
          <a:p>
            <a:endParaRPr lang="en-GB" alt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Post 2020: How to invest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A single rule book </a:t>
            </a:r>
            <a:endParaRPr lang="en-GB" altLang="en-US" dirty="0" smtClean="0"/>
          </a:p>
          <a:p>
            <a:r>
              <a:rPr lang="en-GB" altLang="en-US" dirty="0" smtClean="0"/>
              <a:t>Allocations linked to EU challenges and priorities </a:t>
            </a:r>
          </a:p>
          <a:p>
            <a:r>
              <a:rPr lang="en-GB" altLang="en-US" dirty="0" smtClean="0"/>
              <a:t>Higher </a:t>
            </a:r>
            <a:r>
              <a:rPr lang="en-GB" altLang="en-US" dirty="0"/>
              <a:t>n</a:t>
            </a:r>
            <a:r>
              <a:rPr lang="en-GB" altLang="en-US" dirty="0" smtClean="0"/>
              <a:t>ational co-financing</a:t>
            </a:r>
          </a:p>
          <a:p>
            <a:r>
              <a:rPr lang="en-GB" altLang="en-US" dirty="0" smtClean="0"/>
              <a:t>An unallocated capacity to create flexibility</a:t>
            </a:r>
          </a:p>
          <a:p>
            <a:r>
              <a:rPr lang="en-GB" altLang="en-US" dirty="0" smtClean="0"/>
              <a:t>Faster implementation: N+2 and faster closure</a:t>
            </a:r>
          </a:p>
          <a:p>
            <a:r>
              <a:rPr lang="en-GB" altLang="en-US" dirty="0" smtClean="0"/>
              <a:t>Complementarity between financial instruments</a:t>
            </a:r>
          </a:p>
          <a:p>
            <a:r>
              <a:rPr lang="en-GB" altLang="en-US" dirty="0" smtClean="0"/>
              <a:t>A radical approach to simplification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Cohesion policy should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continue to reduce regional disparities,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stimulate investment in EU priorities,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address new challenges and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	improve institutions.</a:t>
            </a:r>
          </a:p>
        </p:txBody>
      </p:sp>
    </p:spTree>
    <p:extLst>
      <p:ext uri="{BB962C8B-B14F-4D97-AF65-F5344CB8AC3E}">
        <p14:creationId xmlns:p14="http://schemas.microsoft.com/office/powerpoint/2010/main" val="416448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cohesion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204865"/>
            <a:ext cx="4186808" cy="3816524"/>
          </a:xfrm>
        </p:spPr>
        <p:txBody>
          <a:bodyPr/>
          <a:lstStyle/>
          <a:p>
            <a:r>
              <a:rPr lang="en-GB" dirty="0" smtClean="0"/>
              <a:t>Regional disparities are narrowing again</a:t>
            </a:r>
          </a:p>
          <a:p>
            <a:r>
              <a:rPr lang="en-GB" dirty="0" smtClean="0"/>
              <a:t>Regions in eastern Member States have converged to the EU average, but Greek and Italian regions diverged substantially</a:t>
            </a:r>
            <a:endParaRPr lang="en-GB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980728"/>
            <a:ext cx="4216814" cy="5877919"/>
          </a:xfrm>
        </p:spPr>
      </p:pic>
    </p:spTree>
    <p:extLst>
      <p:ext uri="{BB962C8B-B14F-4D97-AF65-F5344CB8AC3E}">
        <p14:creationId xmlns:p14="http://schemas.microsoft.com/office/powerpoint/2010/main" val="105973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Middle-income trap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Regions that do not move into the higher value added activities</a:t>
            </a:r>
          </a:p>
          <a:p>
            <a:r>
              <a:rPr lang="en-GB" dirty="0" smtClean="0"/>
              <a:t>Face growing competition from less developed regions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Innovation remains spatially concentrated</a:t>
            </a:r>
          </a:p>
          <a:p>
            <a:r>
              <a:rPr lang="en-GB" dirty="0" smtClean="0"/>
              <a:t>Competitive regions in the east generate few spillovers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41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2015 deaths outnumbered births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5331"/>
            <a:ext cx="7632848" cy="36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90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Migration &amp; mobility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Migration and mobility is main determinant of population change</a:t>
            </a:r>
          </a:p>
          <a:p>
            <a:r>
              <a:rPr lang="en-GB" dirty="0" smtClean="0"/>
              <a:t>Two out of three people in EU-13 live in a shrinking NUTS 3 region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980728"/>
            <a:ext cx="4216814" cy="5877919"/>
          </a:xfrm>
        </p:spPr>
      </p:pic>
    </p:spTree>
    <p:extLst>
      <p:ext uri="{BB962C8B-B14F-4D97-AF65-F5344CB8AC3E}">
        <p14:creationId xmlns:p14="http://schemas.microsoft.com/office/powerpoint/2010/main" val="315608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Unemployment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276873"/>
            <a:ext cx="4038600" cy="3744516"/>
          </a:xfrm>
        </p:spPr>
        <p:txBody>
          <a:bodyPr/>
          <a:lstStyle/>
          <a:p>
            <a:r>
              <a:rPr lang="en-GB" dirty="0" smtClean="0"/>
              <a:t>Unemployment is still above pre-crisis level and regional disparities have not started narrowing yet</a:t>
            </a:r>
          </a:p>
          <a:p>
            <a:r>
              <a:rPr lang="en-GB" dirty="0" smtClean="0"/>
              <a:t>In particular youth unemployment remains high</a:t>
            </a:r>
            <a:endParaRPr lang="en-GB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20" y="980727"/>
            <a:ext cx="4216655" cy="5877921"/>
          </a:xfrm>
        </p:spPr>
      </p:pic>
    </p:spTree>
    <p:extLst>
      <p:ext uri="{BB962C8B-B14F-4D97-AF65-F5344CB8AC3E}">
        <p14:creationId xmlns:p14="http://schemas.microsoft.com/office/powerpoint/2010/main" val="326347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1225054"/>
          </a:xfrm>
        </p:spPr>
        <p:txBody>
          <a:bodyPr/>
          <a:lstStyle/>
          <a:p>
            <a:r>
              <a:rPr lang="en-GB" dirty="0" smtClean="0"/>
              <a:t>More investments needed to reach 2030 climate targets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1784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83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20" y="980838"/>
            <a:ext cx="4216654" cy="5877698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Limited competition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276873"/>
            <a:ext cx="4546848" cy="3744516"/>
          </a:xfrm>
        </p:spPr>
        <p:txBody>
          <a:bodyPr/>
          <a:lstStyle/>
          <a:p>
            <a:r>
              <a:rPr lang="en-GB" dirty="0" smtClean="0"/>
              <a:t>Too many contracts for single bidders </a:t>
            </a:r>
          </a:p>
          <a:p>
            <a:r>
              <a:rPr lang="en-GB" dirty="0" smtClean="0"/>
              <a:t>Not always collusion</a:t>
            </a:r>
          </a:p>
          <a:p>
            <a:r>
              <a:rPr lang="en-GB" dirty="0" smtClean="0"/>
              <a:t>Low value for money?</a:t>
            </a:r>
          </a:p>
          <a:p>
            <a:r>
              <a:rPr lang="en-GB" dirty="0"/>
              <a:t>More </a:t>
            </a:r>
            <a:r>
              <a:rPr lang="en-GB" dirty="0" smtClean="0"/>
              <a:t>e-procurement</a:t>
            </a:r>
          </a:p>
          <a:p>
            <a:r>
              <a:rPr lang="en-GB" dirty="0" smtClean="0"/>
              <a:t>Better information</a:t>
            </a:r>
            <a:endParaRPr lang="en-GB" dirty="0"/>
          </a:p>
          <a:p>
            <a:r>
              <a:rPr lang="en-GB" dirty="0" smtClean="0"/>
              <a:t>More offers from outside the country</a:t>
            </a:r>
          </a:p>
        </p:txBody>
      </p:sp>
    </p:spTree>
    <p:extLst>
      <p:ext uri="{BB962C8B-B14F-4D97-AF65-F5344CB8AC3E}">
        <p14:creationId xmlns:p14="http://schemas.microsoft.com/office/powerpoint/2010/main" val="363732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20" y="980838"/>
            <a:ext cx="4216655" cy="5877698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institutions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276873"/>
            <a:ext cx="4038600" cy="3744516"/>
          </a:xfrm>
        </p:spPr>
        <p:txBody>
          <a:bodyPr/>
          <a:lstStyle/>
          <a:p>
            <a:r>
              <a:rPr lang="en-GB" dirty="0" smtClean="0"/>
              <a:t>The quality and impartiality of public services is uneven</a:t>
            </a:r>
          </a:p>
          <a:p>
            <a:r>
              <a:rPr lang="en-GB" dirty="0" smtClean="0"/>
              <a:t>Ease </a:t>
            </a:r>
            <a:r>
              <a:rPr lang="en-GB" dirty="0"/>
              <a:t>of doing </a:t>
            </a:r>
            <a:r>
              <a:rPr lang="en-GB" dirty="0" smtClean="0"/>
              <a:t>business can be improved</a:t>
            </a:r>
          </a:p>
          <a:p>
            <a:r>
              <a:rPr lang="en-GB" dirty="0" smtClean="0"/>
              <a:t>E-Government can help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61933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451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Slide_Master</vt:lpstr>
      <vt:lpstr>My Region, My Europe, Our Future the 7th Cohesion Report</vt:lpstr>
      <vt:lpstr>Economic cohesion</vt:lpstr>
      <vt:lpstr>Middle-income trap</vt:lpstr>
      <vt:lpstr>In 2015 deaths outnumbered births</vt:lpstr>
      <vt:lpstr>Migration &amp; mobility</vt:lpstr>
      <vt:lpstr>Unemployment</vt:lpstr>
      <vt:lpstr>More investments needed to reach 2030 climate targets</vt:lpstr>
      <vt:lpstr>Limited competition</vt:lpstr>
      <vt:lpstr>Improving institutions</vt:lpstr>
      <vt:lpstr>National policies and cohesion</vt:lpstr>
      <vt:lpstr>Impact of  cohesion policy</vt:lpstr>
      <vt:lpstr>Post 2020: Where to invest?</vt:lpstr>
      <vt:lpstr>Resolve cross-border problems</vt:lpstr>
      <vt:lpstr>Post 2020: Investment priorities</vt:lpstr>
      <vt:lpstr>Post 2020: How to invest</vt:lpstr>
      <vt:lpstr>Cohesion policy should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Policy</dc:title>
  <dc:creator>Regional Policy</dc:creator>
  <cp:lastModifiedBy>TODD Christopher (REGIO)</cp:lastModifiedBy>
  <cp:revision>133</cp:revision>
  <dcterms:created xsi:type="dcterms:W3CDTF">2011-10-28T10:25:18Z</dcterms:created>
  <dcterms:modified xsi:type="dcterms:W3CDTF">2017-10-06T15:56:50Z</dcterms:modified>
</cp:coreProperties>
</file>