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337" r:id="rId4"/>
    <p:sldId id="338" r:id="rId5"/>
    <p:sldId id="339" r:id="rId6"/>
    <p:sldId id="342" r:id="rId7"/>
    <p:sldId id="351" r:id="rId8"/>
    <p:sldId id="341" r:id="rId9"/>
    <p:sldId id="345" r:id="rId10"/>
    <p:sldId id="346" r:id="rId11"/>
    <p:sldId id="347" r:id="rId12"/>
    <p:sldId id="348" r:id="rId13"/>
    <p:sldId id="349" r:id="rId14"/>
    <p:sldId id="350" r:id="rId15"/>
    <p:sldId id="278" r:id="rId16"/>
  </p:sldIdLst>
  <p:sldSz cx="9144000" cy="6858000" type="screen4x3"/>
  <p:notesSz cx="6808788" cy="9940925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A"/>
    <a:srgbClr val="DCF303"/>
    <a:srgbClr val="6699FF"/>
    <a:srgbClr val="15AF09"/>
    <a:srgbClr val="F484A4"/>
    <a:srgbClr val="EA7D3A"/>
    <a:srgbClr val="E1DC7B"/>
    <a:srgbClr val="63DB9C"/>
    <a:srgbClr val="FF6699"/>
    <a:srgbClr val="834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BC53F-4A82-4FAD-AF89-E4DC5E0FEB8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2A9869-AD8B-4709-91C6-EF86990B64CB}">
      <dgm:prSet phldrT="[Tekst]" custT="1"/>
      <dgm:spPr>
        <a:solidFill>
          <a:srgbClr val="008000"/>
        </a:solidFill>
      </dgm:spPr>
      <dgm:t>
        <a:bodyPr/>
        <a:lstStyle/>
        <a:p>
          <a:pPr algn="ctr"/>
          <a:endParaRPr lang="pl-PL" sz="1000" b="1" dirty="0"/>
        </a:p>
        <a:p>
          <a:pPr algn="ctr"/>
          <a:r>
            <a:rPr lang="pl-PL" sz="1400" b="1" dirty="0"/>
            <a:t>Skuteczność</a:t>
          </a:r>
        </a:p>
        <a:p>
          <a:pPr algn="ctr"/>
          <a:r>
            <a:rPr lang="pl-PL" sz="1400" dirty="0"/>
            <a:t>- w jakim stopniu system wyboru i oceny projektów przyczynia się do wyboru projektów najlepiej realizujących cele interwencji poszczególnych poddziałań, działań, Programu </a:t>
          </a:r>
          <a:br>
            <a:rPr lang="pl-PL" sz="1400" dirty="0"/>
          </a:br>
          <a:r>
            <a:rPr lang="pl-PL" sz="1400" dirty="0"/>
            <a:t>- zoptymalizowanie czasu niezbędnego do przeprowadzenia oceny projektów</a:t>
          </a:r>
        </a:p>
      </dgm:t>
    </dgm:pt>
    <dgm:pt modelId="{78ED02F9-5770-4134-AE42-5F3A37FE9BCC}" type="parTrans" cxnId="{704A67B8-0EAC-4337-A65E-A078AC738162}">
      <dgm:prSet/>
      <dgm:spPr/>
      <dgm:t>
        <a:bodyPr/>
        <a:lstStyle/>
        <a:p>
          <a:endParaRPr lang="pl-PL" sz="1000"/>
        </a:p>
      </dgm:t>
    </dgm:pt>
    <dgm:pt modelId="{EB3760AD-CEC6-4616-8971-147E9FCE77FF}" type="sibTrans" cxnId="{704A67B8-0EAC-4337-A65E-A078AC738162}">
      <dgm:prSet/>
      <dgm:spPr/>
      <dgm:t>
        <a:bodyPr/>
        <a:lstStyle/>
        <a:p>
          <a:endParaRPr lang="pl-PL" sz="1000"/>
        </a:p>
      </dgm:t>
    </dgm:pt>
    <dgm:pt modelId="{9B05B3C9-2412-4D81-B4B5-DC00CBF0DCAB}">
      <dgm:prSet phldrT="[Tekst]" custT="1"/>
      <dgm:spPr>
        <a:solidFill>
          <a:srgbClr val="33CC33"/>
        </a:solidFill>
      </dgm:spPr>
      <dgm:t>
        <a:bodyPr/>
        <a:lstStyle/>
        <a:p>
          <a:pPr algn="ctr"/>
          <a:endParaRPr lang="pl-PL" sz="1000" b="1" dirty="0"/>
        </a:p>
        <a:p>
          <a:pPr algn="ctr"/>
          <a:endParaRPr lang="pl-PL" sz="1000" b="1" dirty="0"/>
        </a:p>
        <a:p>
          <a:pPr algn="ctr"/>
          <a:r>
            <a:rPr lang="pl-PL" sz="1400" b="1" dirty="0"/>
            <a:t>Efektywność</a:t>
          </a:r>
        </a:p>
        <a:p>
          <a:pPr algn="ctr"/>
          <a:r>
            <a:rPr lang="pl-PL" sz="1400" dirty="0"/>
            <a:t>Stosunek nakładów poniesionych na funkcjonowanie systemu wyboru i oceny projektów do uzyskanych rezultatów (tj. jakości projektów wybranych do dofinansowania) </a:t>
          </a:r>
        </a:p>
        <a:p>
          <a:pPr algn="ctr"/>
          <a:endParaRPr lang="pl-PL" sz="1400" b="1" dirty="0"/>
        </a:p>
      </dgm:t>
    </dgm:pt>
    <dgm:pt modelId="{3E9C69EB-4E82-405D-B55A-B33A2C71A648}" type="parTrans" cxnId="{9A002722-CC67-48A7-A415-8F98D0DAE612}">
      <dgm:prSet/>
      <dgm:spPr/>
      <dgm:t>
        <a:bodyPr/>
        <a:lstStyle/>
        <a:p>
          <a:endParaRPr lang="pl-PL" sz="1000"/>
        </a:p>
      </dgm:t>
    </dgm:pt>
    <dgm:pt modelId="{1B230909-166C-4180-9A18-82D2773880B6}" type="sibTrans" cxnId="{9A002722-CC67-48A7-A415-8F98D0DAE612}">
      <dgm:prSet/>
      <dgm:spPr/>
      <dgm:t>
        <a:bodyPr/>
        <a:lstStyle/>
        <a:p>
          <a:endParaRPr lang="pl-PL" sz="1000"/>
        </a:p>
      </dgm:t>
    </dgm:pt>
    <dgm:pt modelId="{AC096AD3-F2DA-446A-B4E7-7662C9725691}">
      <dgm:prSet phldrT="[Tekst]" custT="1"/>
      <dgm:spPr>
        <a:solidFill>
          <a:srgbClr val="00CC99"/>
        </a:solidFill>
      </dgm:spPr>
      <dgm:t>
        <a:bodyPr/>
        <a:lstStyle/>
        <a:p>
          <a:pPr algn="ctr"/>
          <a:endParaRPr lang="pl-PL" sz="1000" b="1" dirty="0"/>
        </a:p>
        <a:p>
          <a:pPr algn="ctr"/>
          <a:r>
            <a:rPr lang="pl-PL" sz="1400" b="1" dirty="0"/>
            <a:t>Trafność </a:t>
          </a:r>
        </a:p>
        <a:p>
          <a:pPr algn="ctr"/>
          <a:r>
            <a:rPr lang="pl-PL" sz="1400" b="0" dirty="0"/>
            <a:t>Adekwatność systemu wyboru i oceny projektów do osiągniecia celów danego działania/poddziałania</a:t>
          </a:r>
        </a:p>
      </dgm:t>
    </dgm:pt>
    <dgm:pt modelId="{4A94E942-27C6-48CE-8E3E-AB7923ED852B}" type="parTrans" cxnId="{AD6534D2-6DF6-4AC8-ADF3-2166482706D0}">
      <dgm:prSet/>
      <dgm:spPr/>
      <dgm:t>
        <a:bodyPr/>
        <a:lstStyle/>
        <a:p>
          <a:endParaRPr lang="pl-PL" sz="1000"/>
        </a:p>
      </dgm:t>
    </dgm:pt>
    <dgm:pt modelId="{D45B8589-7787-4DD8-B904-BB5605FA52F7}" type="sibTrans" cxnId="{AD6534D2-6DF6-4AC8-ADF3-2166482706D0}">
      <dgm:prSet/>
      <dgm:spPr/>
      <dgm:t>
        <a:bodyPr/>
        <a:lstStyle/>
        <a:p>
          <a:endParaRPr lang="pl-PL" sz="1000"/>
        </a:p>
      </dgm:t>
    </dgm:pt>
    <dgm:pt modelId="{238752D6-3869-453B-874A-EE4F3487EB5F}" type="pres">
      <dgm:prSet presAssocID="{229BC53F-4A82-4FAD-AF89-E4DC5E0FEB8C}" presName="Name0" presStyleCnt="0">
        <dgm:presLayoutVars>
          <dgm:dir/>
          <dgm:resizeHandles val="exact"/>
        </dgm:presLayoutVars>
      </dgm:prSet>
      <dgm:spPr/>
    </dgm:pt>
    <dgm:pt modelId="{0BA1A459-9DA7-4D0F-A5DC-4F60194431DE}" type="pres">
      <dgm:prSet presAssocID="{229BC53F-4A82-4FAD-AF89-E4DC5E0FEB8C}" presName="fgShape" presStyleLbl="fgShp" presStyleIdx="0" presStyleCnt="1" custScaleY="50537" custLinFactNeighborX="3" custLinFactNeighborY="54839"/>
      <dgm:spPr/>
    </dgm:pt>
    <dgm:pt modelId="{29317A3B-97B9-44DD-BE27-AF421A5F842F}" type="pres">
      <dgm:prSet presAssocID="{229BC53F-4A82-4FAD-AF89-E4DC5E0FEB8C}" presName="linComp" presStyleCnt="0"/>
      <dgm:spPr/>
    </dgm:pt>
    <dgm:pt modelId="{A6C02EB5-C361-415B-A386-3F0994B27175}" type="pres">
      <dgm:prSet presAssocID="{6D2A9869-AD8B-4709-91C6-EF86990B64CB}" presName="compNode" presStyleCnt="0"/>
      <dgm:spPr/>
    </dgm:pt>
    <dgm:pt modelId="{D90B24BA-3068-4C0C-B2ED-9A1CEAC9F6EE}" type="pres">
      <dgm:prSet presAssocID="{6D2A9869-AD8B-4709-91C6-EF86990B64CB}" presName="bkgdShape" presStyleLbl="node1" presStyleIdx="0" presStyleCnt="3"/>
      <dgm:spPr/>
    </dgm:pt>
    <dgm:pt modelId="{123C5F38-33B7-4354-AC3F-7153346220B3}" type="pres">
      <dgm:prSet presAssocID="{6D2A9869-AD8B-4709-91C6-EF86990B64CB}" presName="nodeTx" presStyleLbl="node1" presStyleIdx="0" presStyleCnt="3">
        <dgm:presLayoutVars>
          <dgm:bulletEnabled val="1"/>
        </dgm:presLayoutVars>
      </dgm:prSet>
      <dgm:spPr/>
    </dgm:pt>
    <dgm:pt modelId="{EFA6701D-55EC-4783-B09F-50B1FBB93189}" type="pres">
      <dgm:prSet presAssocID="{6D2A9869-AD8B-4709-91C6-EF86990B64CB}" presName="invisiNode" presStyleLbl="node1" presStyleIdx="0" presStyleCnt="3"/>
      <dgm:spPr/>
    </dgm:pt>
    <dgm:pt modelId="{2234A543-6F59-41B6-B087-553ED993A469}" type="pres">
      <dgm:prSet presAssocID="{6D2A9869-AD8B-4709-91C6-EF86990B64C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CA7AFCC-B294-4968-AF70-E61C0077573E}" type="pres">
      <dgm:prSet presAssocID="{EB3760AD-CEC6-4616-8971-147E9FCE77FF}" presName="sibTrans" presStyleLbl="sibTrans2D1" presStyleIdx="0" presStyleCnt="0"/>
      <dgm:spPr/>
    </dgm:pt>
    <dgm:pt modelId="{316235D7-E1C1-4431-A6F2-F5BF205C8D03}" type="pres">
      <dgm:prSet presAssocID="{9B05B3C9-2412-4D81-B4B5-DC00CBF0DCAB}" presName="compNode" presStyleCnt="0"/>
      <dgm:spPr/>
    </dgm:pt>
    <dgm:pt modelId="{E4190708-2825-4E81-B4F9-FD3370E7070C}" type="pres">
      <dgm:prSet presAssocID="{9B05B3C9-2412-4D81-B4B5-DC00CBF0DCAB}" presName="bkgdShape" presStyleLbl="node1" presStyleIdx="1" presStyleCnt="3"/>
      <dgm:spPr/>
    </dgm:pt>
    <dgm:pt modelId="{E1479046-EF61-4079-A79F-C7C505046C5D}" type="pres">
      <dgm:prSet presAssocID="{9B05B3C9-2412-4D81-B4B5-DC00CBF0DCAB}" presName="nodeTx" presStyleLbl="node1" presStyleIdx="1" presStyleCnt="3">
        <dgm:presLayoutVars>
          <dgm:bulletEnabled val="1"/>
        </dgm:presLayoutVars>
      </dgm:prSet>
      <dgm:spPr/>
    </dgm:pt>
    <dgm:pt modelId="{D7D235BB-2110-4E53-A9DB-C8536D8731B8}" type="pres">
      <dgm:prSet presAssocID="{9B05B3C9-2412-4D81-B4B5-DC00CBF0DCAB}" presName="invisiNode" presStyleLbl="node1" presStyleIdx="1" presStyleCnt="3"/>
      <dgm:spPr/>
    </dgm:pt>
    <dgm:pt modelId="{9D593AC5-15AD-4341-84FD-BE32059B5625}" type="pres">
      <dgm:prSet presAssocID="{9B05B3C9-2412-4D81-B4B5-DC00CBF0DCA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928847B-0B8E-497C-9CC8-5DDCC856C403}" type="pres">
      <dgm:prSet presAssocID="{1B230909-166C-4180-9A18-82D2773880B6}" presName="sibTrans" presStyleLbl="sibTrans2D1" presStyleIdx="0" presStyleCnt="0"/>
      <dgm:spPr/>
    </dgm:pt>
    <dgm:pt modelId="{E07DBC93-45FE-442D-8DC4-877455B4B963}" type="pres">
      <dgm:prSet presAssocID="{AC096AD3-F2DA-446A-B4E7-7662C9725691}" presName="compNode" presStyleCnt="0"/>
      <dgm:spPr/>
    </dgm:pt>
    <dgm:pt modelId="{C8A3AECC-32BF-47C4-AB7A-E6E089A42728}" type="pres">
      <dgm:prSet presAssocID="{AC096AD3-F2DA-446A-B4E7-7662C9725691}" presName="bkgdShape" presStyleLbl="node1" presStyleIdx="2" presStyleCnt="3"/>
      <dgm:spPr/>
    </dgm:pt>
    <dgm:pt modelId="{7C543EF2-64A2-4A74-84C6-397B8B5B6966}" type="pres">
      <dgm:prSet presAssocID="{AC096AD3-F2DA-446A-B4E7-7662C9725691}" presName="nodeTx" presStyleLbl="node1" presStyleIdx="2" presStyleCnt="3">
        <dgm:presLayoutVars>
          <dgm:bulletEnabled val="1"/>
        </dgm:presLayoutVars>
      </dgm:prSet>
      <dgm:spPr/>
    </dgm:pt>
    <dgm:pt modelId="{DAA748C5-871F-4487-971F-AECB7EAD468B}" type="pres">
      <dgm:prSet presAssocID="{AC096AD3-F2DA-446A-B4E7-7662C9725691}" presName="invisiNode" presStyleLbl="node1" presStyleIdx="2" presStyleCnt="3"/>
      <dgm:spPr/>
    </dgm:pt>
    <dgm:pt modelId="{5FA7A252-EB80-480E-B5B8-507F70A11E97}" type="pres">
      <dgm:prSet presAssocID="{AC096AD3-F2DA-446A-B4E7-7662C972569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9A002722-CC67-48A7-A415-8F98D0DAE612}" srcId="{229BC53F-4A82-4FAD-AF89-E4DC5E0FEB8C}" destId="{9B05B3C9-2412-4D81-B4B5-DC00CBF0DCAB}" srcOrd="1" destOrd="0" parTransId="{3E9C69EB-4E82-405D-B55A-B33A2C71A648}" sibTransId="{1B230909-166C-4180-9A18-82D2773880B6}"/>
    <dgm:cxn modelId="{F881A328-0B17-48D5-80B1-5341BC578313}" type="presOf" srcId="{229BC53F-4A82-4FAD-AF89-E4DC5E0FEB8C}" destId="{238752D6-3869-453B-874A-EE4F3487EB5F}" srcOrd="0" destOrd="0" presId="urn:microsoft.com/office/officeart/2005/8/layout/hList7"/>
    <dgm:cxn modelId="{259D1034-C612-4B37-A3BB-FD7D0BFCB2D6}" type="presOf" srcId="{6D2A9869-AD8B-4709-91C6-EF86990B64CB}" destId="{123C5F38-33B7-4354-AC3F-7153346220B3}" srcOrd="1" destOrd="0" presId="urn:microsoft.com/office/officeart/2005/8/layout/hList7"/>
    <dgm:cxn modelId="{E965795C-0380-4EBD-BF69-F6860ECC6048}" type="presOf" srcId="{6D2A9869-AD8B-4709-91C6-EF86990B64CB}" destId="{D90B24BA-3068-4C0C-B2ED-9A1CEAC9F6EE}" srcOrd="0" destOrd="0" presId="urn:microsoft.com/office/officeart/2005/8/layout/hList7"/>
    <dgm:cxn modelId="{DA612941-5833-4976-ACE6-B2A9413A171C}" type="presOf" srcId="{9B05B3C9-2412-4D81-B4B5-DC00CBF0DCAB}" destId="{E4190708-2825-4E81-B4F9-FD3370E7070C}" srcOrd="0" destOrd="0" presId="urn:microsoft.com/office/officeart/2005/8/layout/hList7"/>
    <dgm:cxn modelId="{7F93D847-39C3-407A-841B-B87704527319}" type="presOf" srcId="{AC096AD3-F2DA-446A-B4E7-7662C9725691}" destId="{7C543EF2-64A2-4A74-84C6-397B8B5B6966}" srcOrd="1" destOrd="0" presId="urn:microsoft.com/office/officeart/2005/8/layout/hList7"/>
    <dgm:cxn modelId="{ECDB1B73-D490-463B-9F65-823CC18F839E}" type="presOf" srcId="{EB3760AD-CEC6-4616-8971-147E9FCE77FF}" destId="{2CA7AFCC-B294-4968-AF70-E61C0077573E}" srcOrd="0" destOrd="0" presId="urn:microsoft.com/office/officeart/2005/8/layout/hList7"/>
    <dgm:cxn modelId="{8A319C59-76D2-48A3-A609-954F39CCA1A9}" type="presOf" srcId="{AC096AD3-F2DA-446A-B4E7-7662C9725691}" destId="{C8A3AECC-32BF-47C4-AB7A-E6E089A42728}" srcOrd="0" destOrd="0" presId="urn:microsoft.com/office/officeart/2005/8/layout/hList7"/>
    <dgm:cxn modelId="{4ACF8693-D17F-495B-88ED-45DF1892DDBA}" type="presOf" srcId="{1B230909-166C-4180-9A18-82D2773880B6}" destId="{3928847B-0B8E-497C-9CC8-5DDCC856C403}" srcOrd="0" destOrd="0" presId="urn:microsoft.com/office/officeart/2005/8/layout/hList7"/>
    <dgm:cxn modelId="{4BC099B3-2AE2-4A9D-B043-60C7F9CE132E}" type="presOf" srcId="{9B05B3C9-2412-4D81-B4B5-DC00CBF0DCAB}" destId="{E1479046-EF61-4079-A79F-C7C505046C5D}" srcOrd="1" destOrd="0" presId="urn:microsoft.com/office/officeart/2005/8/layout/hList7"/>
    <dgm:cxn modelId="{704A67B8-0EAC-4337-A65E-A078AC738162}" srcId="{229BC53F-4A82-4FAD-AF89-E4DC5E0FEB8C}" destId="{6D2A9869-AD8B-4709-91C6-EF86990B64CB}" srcOrd="0" destOrd="0" parTransId="{78ED02F9-5770-4134-AE42-5F3A37FE9BCC}" sibTransId="{EB3760AD-CEC6-4616-8971-147E9FCE77FF}"/>
    <dgm:cxn modelId="{AD6534D2-6DF6-4AC8-ADF3-2166482706D0}" srcId="{229BC53F-4A82-4FAD-AF89-E4DC5E0FEB8C}" destId="{AC096AD3-F2DA-446A-B4E7-7662C9725691}" srcOrd="2" destOrd="0" parTransId="{4A94E942-27C6-48CE-8E3E-AB7923ED852B}" sibTransId="{D45B8589-7787-4DD8-B904-BB5605FA52F7}"/>
    <dgm:cxn modelId="{A7E1B5E5-B2FD-40CB-8F6A-989000DBB409}" type="presParOf" srcId="{238752D6-3869-453B-874A-EE4F3487EB5F}" destId="{0BA1A459-9DA7-4D0F-A5DC-4F60194431DE}" srcOrd="0" destOrd="0" presId="urn:microsoft.com/office/officeart/2005/8/layout/hList7"/>
    <dgm:cxn modelId="{D63143AA-C7F3-48C7-9FB5-C9F7BA5A14DB}" type="presParOf" srcId="{238752D6-3869-453B-874A-EE4F3487EB5F}" destId="{29317A3B-97B9-44DD-BE27-AF421A5F842F}" srcOrd="1" destOrd="0" presId="urn:microsoft.com/office/officeart/2005/8/layout/hList7"/>
    <dgm:cxn modelId="{C4705564-90E3-40EC-B251-7A19DAC349DB}" type="presParOf" srcId="{29317A3B-97B9-44DD-BE27-AF421A5F842F}" destId="{A6C02EB5-C361-415B-A386-3F0994B27175}" srcOrd="0" destOrd="0" presId="urn:microsoft.com/office/officeart/2005/8/layout/hList7"/>
    <dgm:cxn modelId="{A94CCDF7-47F1-402D-904C-3F7458CBFD02}" type="presParOf" srcId="{A6C02EB5-C361-415B-A386-3F0994B27175}" destId="{D90B24BA-3068-4C0C-B2ED-9A1CEAC9F6EE}" srcOrd="0" destOrd="0" presId="urn:microsoft.com/office/officeart/2005/8/layout/hList7"/>
    <dgm:cxn modelId="{CBB2EC3A-8522-40C4-8B48-E4987CD109AB}" type="presParOf" srcId="{A6C02EB5-C361-415B-A386-3F0994B27175}" destId="{123C5F38-33B7-4354-AC3F-7153346220B3}" srcOrd="1" destOrd="0" presId="urn:microsoft.com/office/officeart/2005/8/layout/hList7"/>
    <dgm:cxn modelId="{FE3E01AB-D705-4D95-BCEA-B87A20F965D1}" type="presParOf" srcId="{A6C02EB5-C361-415B-A386-3F0994B27175}" destId="{EFA6701D-55EC-4783-B09F-50B1FBB93189}" srcOrd="2" destOrd="0" presId="urn:microsoft.com/office/officeart/2005/8/layout/hList7"/>
    <dgm:cxn modelId="{39E703B5-9BD3-4823-A443-51E57ECA6A0C}" type="presParOf" srcId="{A6C02EB5-C361-415B-A386-3F0994B27175}" destId="{2234A543-6F59-41B6-B087-553ED993A469}" srcOrd="3" destOrd="0" presId="urn:microsoft.com/office/officeart/2005/8/layout/hList7"/>
    <dgm:cxn modelId="{A6393900-E7AD-4F82-B3E5-C9420550E8A7}" type="presParOf" srcId="{29317A3B-97B9-44DD-BE27-AF421A5F842F}" destId="{2CA7AFCC-B294-4968-AF70-E61C0077573E}" srcOrd="1" destOrd="0" presId="urn:microsoft.com/office/officeart/2005/8/layout/hList7"/>
    <dgm:cxn modelId="{E9E77FE2-C949-4024-99C6-E5128F201CA3}" type="presParOf" srcId="{29317A3B-97B9-44DD-BE27-AF421A5F842F}" destId="{316235D7-E1C1-4431-A6F2-F5BF205C8D03}" srcOrd="2" destOrd="0" presId="urn:microsoft.com/office/officeart/2005/8/layout/hList7"/>
    <dgm:cxn modelId="{1C1BB8C6-1B23-4293-B053-18F8F752BD7C}" type="presParOf" srcId="{316235D7-E1C1-4431-A6F2-F5BF205C8D03}" destId="{E4190708-2825-4E81-B4F9-FD3370E7070C}" srcOrd="0" destOrd="0" presId="urn:microsoft.com/office/officeart/2005/8/layout/hList7"/>
    <dgm:cxn modelId="{8850573A-DA3B-4745-9265-8EDC85FDC58E}" type="presParOf" srcId="{316235D7-E1C1-4431-A6F2-F5BF205C8D03}" destId="{E1479046-EF61-4079-A79F-C7C505046C5D}" srcOrd="1" destOrd="0" presId="urn:microsoft.com/office/officeart/2005/8/layout/hList7"/>
    <dgm:cxn modelId="{79F12CB7-161B-4787-85A9-42895268C490}" type="presParOf" srcId="{316235D7-E1C1-4431-A6F2-F5BF205C8D03}" destId="{D7D235BB-2110-4E53-A9DB-C8536D8731B8}" srcOrd="2" destOrd="0" presId="urn:microsoft.com/office/officeart/2005/8/layout/hList7"/>
    <dgm:cxn modelId="{37E70055-72D2-47F3-B0EF-6A1FCF7F4D33}" type="presParOf" srcId="{316235D7-E1C1-4431-A6F2-F5BF205C8D03}" destId="{9D593AC5-15AD-4341-84FD-BE32059B5625}" srcOrd="3" destOrd="0" presId="urn:microsoft.com/office/officeart/2005/8/layout/hList7"/>
    <dgm:cxn modelId="{A56EACF4-764D-4E97-A0F1-CC0D5A0496B0}" type="presParOf" srcId="{29317A3B-97B9-44DD-BE27-AF421A5F842F}" destId="{3928847B-0B8E-497C-9CC8-5DDCC856C403}" srcOrd="3" destOrd="0" presId="urn:microsoft.com/office/officeart/2005/8/layout/hList7"/>
    <dgm:cxn modelId="{E17F6F3C-5D4F-4292-A530-21FF51A747FF}" type="presParOf" srcId="{29317A3B-97B9-44DD-BE27-AF421A5F842F}" destId="{E07DBC93-45FE-442D-8DC4-877455B4B963}" srcOrd="4" destOrd="0" presId="urn:microsoft.com/office/officeart/2005/8/layout/hList7"/>
    <dgm:cxn modelId="{5D749506-1F69-47E2-849F-97E848737B2C}" type="presParOf" srcId="{E07DBC93-45FE-442D-8DC4-877455B4B963}" destId="{C8A3AECC-32BF-47C4-AB7A-E6E089A42728}" srcOrd="0" destOrd="0" presId="urn:microsoft.com/office/officeart/2005/8/layout/hList7"/>
    <dgm:cxn modelId="{F9F57D0A-3D70-4B84-9686-3B57520956DC}" type="presParOf" srcId="{E07DBC93-45FE-442D-8DC4-877455B4B963}" destId="{7C543EF2-64A2-4A74-84C6-397B8B5B6966}" srcOrd="1" destOrd="0" presId="urn:microsoft.com/office/officeart/2005/8/layout/hList7"/>
    <dgm:cxn modelId="{B3656701-595B-4537-BC13-F0B3FB5586FF}" type="presParOf" srcId="{E07DBC93-45FE-442D-8DC4-877455B4B963}" destId="{DAA748C5-871F-4487-971F-AECB7EAD468B}" srcOrd="2" destOrd="0" presId="urn:microsoft.com/office/officeart/2005/8/layout/hList7"/>
    <dgm:cxn modelId="{8071F200-20F3-489A-BAA7-71D9A9F7FB6A}" type="presParOf" srcId="{E07DBC93-45FE-442D-8DC4-877455B4B963}" destId="{5FA7A252-EB80-480E-B5B8-507F70A11E97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B24BA-3068-4C0C-B2ED-9A1CEAC9F6EE}">
      <dsp:nvSpPr>
        <dsp:cNvPr id="0" name=""/>
        <dsp:cNvSpPr/>
      </dsp:nvSpPr>
      <dsp:spPr>
        <a:xfrm>
          <a:off x="1713" y="0"/>
          <a:ext cx="2665187" cy="4525963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Skuteczność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- w jakim stopniu system wyboru i oceny projektów przyczynia się do wyboru projektów najlepiej realizujących cele interwencji poszczególnych poddziałań, działań, Programu </a:t>
          </a:r>
          <a:br>
            <a:rPr lang="pl-PL" sz="1400" kern="1200" dirty="0"/>
          </a:br>
          <a:r>
            <a:rPr lang="pl-PL" sz="1400" kern="1200" dirty="0"/>
            <a:t>- zoptymalizowanie czasu niezbędnego do przeprowadzenia oceny projektów</a:t>
          </a:r>
        </a:p>
      </dsp:txBody>
      <dsp:txXfrm>
        <a:off x="1713" y="1810385"/>
        <a:ext cx="2665187" cy="1810385"/>
      </dsp:txXfrm>
    </dsp:sp>
    <dsp:sp modelId="{2234A543-6F59-41B6-B087-553ED993A469}">
      <dsp:nvSpPr>
        <dsp:cNvPr id="0" name=""/>
        <dsp:cNvSpPr/>
      </dsp:nvSpPr>
      <dsp:spPr>
        <a:xfrm>
          <a:off x="58073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90708-2825-4E81-B4F9-FD3370E7070C}">
      <dsp:nvSpPr>
        <dsp:cNvPr id="0" name=""/>
        <dsp:cNvSpPr/>
      </dsp:nvSpPr>
      <dsp:spPr>
        <a:xfrm>
          <a:off x="2746855" y="0"/>
          <a:ext cx="2665187" cy="4525963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Efektywność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Stosunek nakładów poniesionych na funkcjonowanie systemu wyboru i oceny projektów do uzyskanych rezultatów (tj. jakości projektów wybranych do dofinansowania)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 dirty="0"/>
        </a:p>
      </dsp:txBody>
      <dsp:txXfrm>
        <a:off x="2746855" y="1810385"/>
        <a:ext cx="2665187" cy="1810385"/>
      </dsp:txXfrm>
    </dsp:sp>
    <dsp:sp modelId="{9D593AC5-15AD-4341-84FD-BE32059B5625}">
      <dsp:nvSpPr>
        <dsp:cNvPr id="0" name=""/>
        <dsp:cNvSpPr/>
      </dsp:nvSpPr>
      <dsp:spPr>
        <a:xfrm>
          <a:off x="332587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3AECC-32BF-47C4-AB7A-E6E089A42728}">
      <dsp:nvSpPr>
        <dsp:cNvPr id="0" name=""/>
        <dsp:cNvSpPr/>
      </dsp:nvSpPr>
      <dsp:spPr>
        <a:xfrm>
          <a:off x="5491998" y="0"/>
          <a:ext cx="2665187" cy="4525963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Trafność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/>
            <a:t>Adekwatność systemu wyboru i oceny projektów do osiągniecia celów danego działania/poddziałania</a:t>
          </a:r>
        </a:p>
      </dsp:txBody>
      <dsp:txXfrm>
        <a:off x="5491998" y="1810385"/>
        <a:ext cx="2665187" cy="1810385"/>
      </dsp:txXfrm>
    </dsp:sp>
    <dsp:sp modelId="{5FA7A252-EB80-480E-B5B8-507F70A11E97}">
      <dsp:nvSpPr>
        <dsp:cNvPr id="0" name=""/>
        <dsp:cNvSpPr/>
      </dsp:nvSpPr>
      <dsp:spPr>
        <a:xfrm>
          <a:off x="607101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1A459-9DA7-4D0F-A5DC-4F60194431DE}">
      <dsp:nvSpPr>
        <dsp:cNvPr id="0" name=""/>
        <dsp:cNvSpPr/>
      </dsp:nvSpPr>
      <dsp:spPr>
        <a:xfrm>
          <a:off x="326581" y="4160970"/>
          <a:ext cx="7506187" cy="34309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1726-322E-4F03-B9CB-A76B03168F0B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9F019-2D90-40D3-98A7-2E4FD099C1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6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50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41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89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3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06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83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64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0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95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1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39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1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32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53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9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4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0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4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41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48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1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01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Wzór tytułu nieco dłuższego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E07D-AC79-0F4A-ADBB-285D7B3FC82F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4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ln>
            <a:solidFill>
              <a:srgbClr val="0570BD"/>
            </a:solidFill>
          </a:ln>
          <a:solidFill>
            <a:srgbClr val="0053B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F21E-5A2B-7E43-BFE2-97EDBA2C1362}" type="datetimeFigureOut">
              <a:rPr lang="pl-PL" smtClean="0"/>
              <a:t>23.01.2018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3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7880" y="1347650"/>
            <a:ext cx="6752237" cy="147002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Ewaluacja systemu wyboru projektów i kryteriów wyboru projektów w ramach RPO WM 2014-2020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7880" y="2996382"/>
            <a:ext cx="6541222" cy="2209319"/>
          </a:xfrm>
          <a:solidFill>
            <a:srgbClr val="FFFFFF">
              <a:alpha val="36863"/>
            </a:srgbClr>
          </a:solidFill>
        </p:spPr>
        <p:txBody>
          <a:bodyPr>
            <a:normAutofit/>
          </a:bodyPr>
          <a:lstStyle/>
          <a:p>
            <a:pPr algn="l">
              <a:lnSpc>
                <a:spcPts val="2000"/>
              </a:lnSpc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Dla Urzędu Marszałkowskiego Województwa Mazowieckiego w Warszawie</a:t>
            </a:r>
          </a:p>
          <a:p>
            <a:pPr algn="l">
              <a:lnSpc>
                <a:spcPts val="2000"/>
              </a:lnSpc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000"/>
              </a:lnSpc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4" name="Obraz 3" descr="EFSI 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78" y="5384409"/>
            <a:ext cx="4554266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95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32A8B9-1A1E-4192-9F6B-710D2B7E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0"/>
            <a:ext cx="9144000" cy="68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E34351-F287-4049-B1A6-EBD515DA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3"/>
            <a:ext cx="9143999" cy="68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0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413306-15BB-4960-8109-43911F1B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4"/>
            <a:ext cx="9144000" cy="68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9924494-F5F0-4EE0-A132-6E8AEE1E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" y="11188"/>
            <a:ext cx="9129058" cy="68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6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 descr="EFSI 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0" y="5151901"/>
            <a:ext cx="536384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952500"/>
            <a:ext cx="1190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A843E6-E99C-490A-BFFB-0256655E7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035"/>
            <a:ext cx="9144000" cy="2420470"/>
          </a:xfr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D37B3E3-3A07-4780-BDD3-8FC6E921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37" y="2169830"/>
            <a:ext cx="6858110" cy="205071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D5C4ABA-54C4-4221-994F-D473F2688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55" y="4399029"/>
            <a:ext cx="7397690" cy="22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9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F989050-175E-4E52-A84D-CD134789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73" y="2332395"/>
            <a:ext cx="7024113" cy="21306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5516339-50C9-466C-B596-BB5EF7E3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01" y="4602581"/>
            <a:ext cx="7015137" cy="206327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4309234-DC1D-4B4B-815B-FA52656BA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57" y="136818"/>
            <a:ext cx="6910825" cy="21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8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AFA6254-206C-4A29-A6AA-45D6B137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3" y="135615"/>
            <a:ext cx="6996128" cy="21348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67A3531-B858-47A2-8F51-EEFC639B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22" y="2376561"/>
            <a:ext cx="6870318" cy="210487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C7B9D5C-4E92-4C7E-8848-2302F603C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18" y="4603831"/>
            <a:ext cx="6648191" cy="20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6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121018EA-6BB7-4A8E-A50C-FF384782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675499"/>
            <a:ext cx="7600013" cy="22865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7C27320-06EB-49AE-ACAD-9C3C6030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29" y="3112419"/>
            <a:ext cx="7606325" cy="22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Kryteria</a:t>
            </a:r>
            <a:r>
              <a:rPr lang="pl-PL" dirty="0"/>
              <a:t> ewaluacyjne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4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57199" y="1600200"/>
          <a:ext cx="81588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47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B3B545B-250F-4BBD-8A4E-9547CDC3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13"/>
            <a:ext cx="9173980" cy="67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1372BF1-FA9B-4108-A2E4-A4CE0262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8"/>
            <a:ext cx="9143999" cy="68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7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546BD68-BBAA-424C-B156-BF9F3EC6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97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88</Words>
  <Application>Microsoft Office PowerPoint</Application>
  <PresentationFormat>Pokaz na ekranie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Motyw pakietu Office</vt:lpstr>
      <vt:lpstr>Projekt niestandardowy</vt:lpstr>
      <vt:lpstr>Ewaluacja systemu wyboru projektów i kryteriów wyboru projektów w ramach RPO WM 2014-2020</vt:lpstr>
      <vt:lpstr>Prezentacja programu PowerPoint</vt:lpstr>
      <vt:lpstr>Prezentacja programu PowerPoint</vt:lpstr>
      <vt:lpstr>Prezentacja programu PowerPoint</vt:lpstr>
      <vt:lpstr>Prezentacja programu PowerPoint</vt:lpstr>
      <vt:lpstr>Kryteria ewaluacyjne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który jest na więcej niż jedną linię</dc:title>
  <dc:creator>Beata</dc:creator>
  <cp:lastModifiedBy>Ewa Dzielnicka</cp:lastModifiedBy>
  <cp:revision>167</cp:revision>
  <cp:lastPrinted>2017-12-27T12:14:46Z</cp:lastPrinted>
  <dcterms:created xsi:type="dcterms:W3CDTF">2015-05-08T11:10:23Z</dcterms:created>
  <dcterms:modified xsi:type="dcterms:W3CDTF">2018-01-23T12:26:08Z</dcterms:modified>
</cp:coreProperties>
</file>