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13" r:id="rId11"/>
    <p:sldId id="314" r:id="rId12"/>
    <p:sldId id="315" r:id="rId13"/>
    <p:sldId id="307" r:id="rId14"/>
    <p:sldId id="308" r:id="rId15"/>
    <p:sldId id="309" r:id="rId16"/>
    <p:sldId id="311" r:id="rId17"/>
    <p:sldId id="312" r:id="rId18"/>
  </p:sldIdLst>
  <p:sldSz cx="9144000" cy="6858000" type="screen4x3"/>
  <p:notesSz cx="6797675" cy="98742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a Kamila" initials="BK" lastIdx="1" clrIdx="0">
    <p:extLst>
      <p:ext uri="{19B8F6BF-5375-455C-9EA6-DF929625EA0E}">
        <p15:presenceInfo xmlns:p15="http://schemas.microsoft.com/office/powerpoint/2012/main" userId="S-1-5-21-3614740060-3577846218-3186316695-23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196" y="-10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szablowski\AppData\Local\Microsoft\Windows\Temporary%20Internet%20Files\Content.Outlook\1MUBJD85\Dane%20do%20wykresu%20nt%20kamie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Wart</a:t>
            </a:r>
            <a:r>
              <a:rPr lang="pl-PL"/>
              <a:t>ość</a:t>
            </a:r>
            <a:r>
              <a:rPr lang="en-US"/>
              <a:t> osiągnięta</a:t>
            </a:r>
            <a:r>
              <a:rPr lang="pl-PL"/>
              <a:t> - stan na 31.01.2018 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Arkusz2!$C$1</c:f>
              <c:strCache>
                <c:ptCount val="1"/>
                <c:pt idx="0">
                  <c:v>Wart. osiągnięta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Arkusz2!$A$2:$B$19</c:f>
              <c:multiLvlStrCache>
                <c:ptCount val="18"/>
                <c:lvl>
                  <c:pt idx="0">
                    <c:v>Inwestycje prywatne uzupełniające wsparcie publiczne dla przedsiębiorstw (dotacje) [EUR]</c:v>
                  </c:pt>
                  <c:pt idx="1">
                    <c:v>Całkowita kwota certyfikowanych wydatków kwalifikowalnych [EUR]</c:v>
                  </c:pt>
                  <c:pt idx="2">
                    <c:v>Liczba usług publicznych udostępnionych on-line o stopniu dojrzałości 3 - dwustronna interakcja [szt.]</c:v>
                  </c:pt>
                  <c:pt idx="3">
                    <c:v>Całkowita kwota certyfikowanych wydatków kwalifikowalnych [EUR]</c:v>
                  </c:pt>
                  <c:pt idx="4">
                    <c:v>Liczba przedsiębiorstw otrzymujących wsparcie [przedsiębiorstwa]</c:v>
                  </c:pt>
                  <c:pt idx="5">
                    <c:v>Całkowita kwota certyfikowanych wydatków kwalifikowalnych [EUR]</c:v>
                  </c:pt>
                  <c:pt idx="6">
                    <c:v>Liczba zmodernizowanych energetycznie budynków [szt.]</c:v>
                  </c:pt>
                  <c:pt idx="7">
                    <c:v>Długość wybudowanych lub przebudowanych dróg dla rowerów [km]</c:v>
                  </c:pt>
                  <c:pt idx="8">
                    <c:v>Liczba wybudowanych lub przebudowanych obiektów "parkuj i jedź" [szt.]</c:v>
                  </c:pt>
                  <c:pt idx="9">
                    <c:v>Całkowita kwota certyfikowanych wydatków kwalifikowalnych [EUR]</c:v>
                  </c:pt>
                  <c:pt idx="10">
                    <c:v>Liczba wspartych Punktów Selektywnego Zbierania Odpadów Komunalnych [szt.]</c:v>
                  </c:pt>
                  <c:pt idx="11">
                    <c:v>Liczba obiektów zabytkowych objętych wsparciem [szt.]</c:v>
                  </c:pt>
                  <c:pt idx="12">
                    <c:v>Liczba instytucji kultury objętych wsparciem [szt.]</c:v>
                  </c:pt>
                  <c:pt idx="13">
                    <c:v>Całkowita kwota certyfikowanych wydatków kwalifikowalnych [EUR]</c:v>
                  </c:pt>
                  <c:pt idx="14">
                    <c:v>Liczba obiektów infrastruktury zlokalizowanych na rewitalizowanych obszarach [szt.]</c:v>
                  </c:pt>
                  <c:pt idx="15">
                    <c:v>Całkowita kwota certyfikowanych wydatków kwalifikowalnych [EUR]</c:v>
                  </c:pt>
                  <c:pt idx="16">
                    <c:v>Całkowita długość nowych dróg [km]</c:v>
                  </c:pt>
                  <c:pt idx="17">
                    <c:v>Całkowita kwota certyfikowanych wydatków kwalifikowalnych [EUR]</c:v>
                  </c:pt>
                </c:lvl>
                <c:lvl>
                  <c:pt idx="0">
                    <c:v>I</c:v>
                  </c:pt>
                  <c:pt idx="2">
                    <c:v>II</c:v>
                  </c:pt>
                  <c:pt idx="4">
                    <c:v>III</c:v>
                  </c:pt>
                  <c:pt idx="6">
                    <c:v>IV</c:v>
                  </c:pt>
                  <c:pt idx="10">
                    <c:v>V</c:v>
                  </c:pt>
                  <c:pt idx="14">
                    <c:v>VI</c:v>
                  </c:pt>
                  <c:pt idx="16">
                    <c:v>VII</c:v>
                  </c:pt>
                </c:lvl>
              </c:multiLvlStrCache>
            </c:multiLvlStrRef>
          </c:cat>
          <c:val>
            <c:numRef>
              <c:f>Arkusz2!$C$2:$C$19</c:f>
              <c:numCache>
                <c:formatCode>0%</c:formatCode>
                <c:ptCount val="18"/>
                <c:pt idx="0">
                  <c:v>7.0000000000000007E-2</c:v>
                </c:pt>
                <c:pt idx="1">
                  <c:v>0.15</c:v>
                </c:pt>
                <c:pt idx="2">
                  <c:v>2.04</c:v>
                </c:pt>
                <c:pt idx="3">
                  <c:v>0.82</c:v>
                </c:pt>
                <c:pt idx="4">
                  <c:v>0.03</c:v>
                </c:pt>
                <c:pt idx="5">
                  <c:v>0.38</c:v>
                </c:pt>
                <c:pt idx="6">
                  <c:v>0.2</c:v>
                </c:pt>
                <c:pt idx="7">
                  <c:v>0</c:v>
                </c:pt>
                <c:pt idx="8">
                  <c:v>2</c:v>
                </c:pt>
                <c:pt idx="9" formatCode="0.00%">
                  <c:v>0.14899999999999999</c:v>
                </c:pt>
                <c:pt idx="10">
                  <c:v>0</c:v>
                </c:pt>
                <c:pt idx="11">
                  <c:v>0</c:v>
                </c:pt>
                <c:pt idx="12">
                  <c:v>0.33</c:v>
                </c:pt>
                <c:pt idx="13" formatCode="0.00%">
                  <c:v>0.16500000000000001</c:v>
                </c:pt>
                <c:pt idx="14">
                  <c:v>0</c:v>
                </c:pt>
                <c:pt idx="15">
                  <c:v>0.53</c:v>
                </c:pt>
                <c:pt idx="16">
                  <c:v>0</c:v>
                </c:pt>
                <c:pt idx="17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3-444D-8545-1531594898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412529240"/>
        <c:axId val="412523576"/>
      </c:barChart>
      <c:catAx>
        <c:axId val="412529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2523576"/>
        <c:crosses val="autoZero"/>
        <c:auto val="1"/>
        <c:lblAlgn val="ctr"/>
        <c:lblOffset val="100"/>
        <c:noMultiLvlLbl val="0"/>
      </c:catAx>
      <c:valAx>
        <c:axId val="41252357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252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>
                <a:solidFill>
                  <a:sysClr val="windowText" lastClr="000000"/>
                </a:solidFill>
              </a:rPr>
              <a:t>Realizacja wskaźników objętych ramami wykonania dla OP </a:t>
            </a:r>
            <a:r>
              <a:rPr lang="pl-PL" sz="1800" dirty="0" smtClean="0">
                <a:solidFill>
                  <a:sysClr val="windowText" lastClr="000000"/>
                </a:solidFill>
              </a:rPr>
              <a:t>VIII-X </a:t>
            </a:r>
          </a:p>
          <a:p>
            <a:pPr>
              <a:defRPr sz="1800"/>
            </a:pPr>
            <a:r>
              <a:rPr lang="pl-PL" sz="1800" dirty="0" smtClean="0">
                <a:solidFill>
                  <a:sysClr val="windowText" lastClr="000000"/>
                </a:solidFill>
              </a:rPr>
              <a:t>– wartości osiągnięte</a:t>
            </a:r>
            <a:endParaRPr lang="pl-PL" sz="180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2584617018719305"/>
          <c:y val="1.78771102356866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4.2547636816963372E-2"/>
          <c:y val="8.2718844034908576E-2"/>
          <c:w val="0.93535278026955493"/>
          <c:h val="0.7098947733699396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8D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CD-403A-9CAF-1CC4E85CDCCA}"/>
              </c:ext>
            </c:extLst>
          </c:dPt>
          <c:dPt>
            <c:idx val="1"/>
            <c:invertIfNegative val="0"/>
            <c:bubble3D val="0"/>
            <c:spPr>
              <a:solidFill>
                <a:srgbClr val="F8D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CD-403A-9CAF-1CC4E85CDCCA}"/>
              </c:ext>
            </c:extLst>
          </c:dPt>
          <c:dPt>
            <c:idx val="2"/>
            <c:invertIfNegative val="0"/>
            <c:bubble3D val="0"/>
            <c:spPr>
              <a:solidFill>
                <a:srgbClr val="F8DD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CD-403A-9CAF-1CC4E85CDC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5CD-403A-9CAF-1CC4E85CDCC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5CD-403A-9CAF-1CC4E85CDCCA}"/>
              </c:ext>
            </c:extLst>
          </c:dPt>
          <c:dPt>
            <c:idx val="5"/>
            <c:invertIfNegative val="0"/>
            <c:bubble3D val="0"/>
            <c:spPr>
              <a:solidFill>
                <a:srgbClr val="DB4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5CD-403A-9CAF-1CC4E85CDCCA}"/>
              </c:ext>
            </c:extLst>
          </c:dPt>
          <c:dPt>
            <c:idx val="6"/>
            <c:invertIfNegative val="0"/>
            <c:bubble3D val="0"/>
            <c:spPr>
              <a:solidFill>
                <a:srgbClr val="DB4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5CD-403A-9CAF-1CC4E85CDCCA}"/>
              </c:ext>
            </c:extLst>
          </c:dPt>
          <c:dPt>
            <c:idx val="7"/>
            <c:invertIfNegative val="0"/>
            <c:bubble3D val="0"/>
            <c:spPr>
              <a:solidFill>
                <a:srgbClr val="DB4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65CD-403A-9CAF-1CC4E85CDCCA}"/>
              </c:ext>
            </c:extLst>
          </c:dPt>
          <c:dPt>
            <c:idx val="8"/>
            <c:invertIfNegative val="0"/>
            <c:bubble3D val="0"/>
            <c:spPr>
              <a:solidFill>
                <a:srgbClr val="DB4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65CD-403A-9CAF-1CC4E85CDCCA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5CD-403A-9CAF-1CC4E85CDCC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5CD-403A-9CAF-1CC4E85CDCC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5CD-403A-9CAF-1CC4E85CDCC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5CD-403A-9CAF-1CC4E85CD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Arkusz1!$A$1:$A$9</c:f>
              <c:strCache>
                <c:ptCount val="9"/>
                <c:pt idx="0">
                  <c:v>Liczba osób bezrobotnych (łącznie z długotrwale bezrobotnymi) objętych wsparciem w programie [osoby]</c:v>
                </c:pt>
                <c:pt idx="1">
                  <c:v>Liczba osób, które otrzymały bezzwrotne środki na podjęcie działalności gospodarczej w programie [osoby]</c:v>
                </c:pt>
                <c:pt idx="2">
                  <c:v>Całkowita kwota certyfikowanych wydatków kwalifikowalnych [EUR] OP VIII</c:v>
                </c:pt>
                <c:pt idx="3">
                  <c:v>Liczba osób zagrożonych ubóstwem lub wykluczeniem społecznym objętych wsparciem w programie [osoby]</c:v>
                </c:pt>
                <c:pt idx="4">
                  <c:v>Całkowita kwota certyfikowanych wydatków kwalifikowalnych [EUR] OP IX</c:v>
                </c:pt>
                <c:pt idx="5">
                  <c:v>Liczba uczniów objętych wsparciem w zakresie rozwijania kompetencji kluczowych w programie [osoby]</c:v>
                </c:pt>
                <c:pt idx="6">
                  <c:v>Liczba osób o niskich kwalifikacjach objętych wsparciem w programie [osoby]</c:v>
                </c:pt>
                <c:pt idx="7">
                  <c:v>Liczba uczniów szkół i placówek kształcenia zawodowego uczestniczących w stażach i praktykach u pracodawcy [osoby]</c:v>
                </c:pt>
                <c:pt idx="8">
                  <c:v>Całkowita kwota certyfikowanych wydatków kwalifikowalnych [EUR] OP X</c:v>
                </c:pt>
              </c:strCache>
            </c:strRef>
          </c:cat>
          <c:val>
            <c:numRef>
              <c:f>Arkusz1!$B$1:$B$9</c:f>
              <c:numCache>
                <c:formatCode>0%</c:formatCode>
                <c:ptCount val="9"/>
                <c:pt idx="0">
                  <c:v>1.4324805034888493</c:v>
                </c:pt>
                <c:pt idx="1">
                  <c:v>1.0748078060319337</c:v>
                </c:pt>
                <c:pt idx="2">
                  <c:v>0.92783656868324582</c:v>
                </c:pt>
                <c:pt idx="3">
                  <c:v>0.36624024458926702</c:v>
                </c:pt>
                <c:pt idx="4">
                  <c:v>0.18570330323076828</c:v>
                </c:pt>
                <c:pt idx="5">
                  <c:v>1.777112791844788</c:v>
                </c:pt>
                <c:pt idx="6">
                  <c:v>2.2308212996389893</c:v>
                </c:pt>
                <c:pt idx="7">
                  <c:v>0.25211608222490933</c:v>
                </c:pt>
                <c:pt idx="8">
                  <c:v>0.36269994465447714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CD-403A-9CAF-1CC4E85CDC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12525928"/>
        <c:axId val="412526320"/>
      </c:barChart>
      <c:catAx>
        <c:axId val="41252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2526320"/>
        <c:crosses val="autoZero"/>
        <c:auto val="1"/>
        <c:lblAlgn val="ctr"/>
        <c:lblOffset val="100"/>
        <c:noMultiLvlLbl val="0"/>
      </c:catAx>
      <c:valAx>
        <c:axId val="41252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125259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7871D-2D7D-46F1-B4F5-806ADD010C6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6449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8546-9EF3-4435-AD6F-5D60416104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382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3532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71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1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9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11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3279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242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866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362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8683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28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A8546-9EF3-4435-AD6F-5D6041610431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43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ytułu 1"/>
          <p:cNvSpPr txBox="1">
            <a:spLocks/>
          </p:cNvSpPr>
          <p:nvPr userDrawn="1"/>
        </p:nvSpPr>
        <p:spPr>
          <a:xfrm>
            <a:off x="628650" y="4834393"/>
            <a:ext cx="7886700" cy="92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7" name="Obraz 6" descr="UnijneFE_PR-LOGO-UE-EFSI kolor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7081" y="293751"/>
            <a:ext cx="4304919" cy="3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" y="322501"/>
            <a:ext cx="5838877" cy="554577"/>
          </a:xfrm>
        </p:spPr>
      </p:pic>
      <p:sp>
        <p:nvSpPr>
          <p:cNvPr id="2" name="Prostokąt 1"/>
          <p:cNvSpPr/>
          <p:nvPr/>
        </p:nvSpPr>
        <p:spPr>
          <a:xfrm>
            <a:off x="523875" y="3021834"/>
            <a:ext cx="802005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/>
              <a:t>Realizacja wskaźników </a:t>
            </a:r>
          </a:p>
          <a:p>
            <a:pPr algn="ctr"/>
            <a:r>
              <a:rPr lang="pl-PL" sz="3600" b="1" dirty="0" smtClean="0"/>
              <a:t>objętych ramami wykonania w ramach</a:t>
            </a:r>
          </a:p>
          <a:p>
            <a:pPr algn="ctr"/>
            <a:r>
              <a:rPr lang="pl-PL" sz="3600" b="1" dirty="0" smtClean="0"/>
              <a:t>RPO WM 2014-2020</a:t>
            </a:r>
          </a:p>
          <a:p>
            <a:pPr algn="ctr"/>
            <a:endParaRPr lang="pl-PL" sz="3600" b="1" dirty="0" smtClean="0"/>
          </a:p>
          <a:p>
            <a:pPr algn="ctr"/>
            <a:r>
              <a:rPr lang="pl-PL" sz="2000" dirty="0"/>
              <a:t>s</a:t>
            </a:r>
            <a:r>
              <a:rPr lang="pl-PL" sz="2000" dirty="0" smtClean="0"/>
              <a:t>tan na 31 stycznia 2018 r.</a:t>
            </a:r>
          </a:p>
        </p:txBody>
      </p:sp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389700"/>
            <a:ext cx="7886700" cy="5488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900" b="1" dirty="0" smtClean="0"/>
              <a:t>Podjęte działania zmierzające do osiągnięcia ram wykonania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938528"/>
            <a:ext cx="7886700" cy="3577269"/>
          </a:xfrm>
        </p:spPr>
        <p:txBody>
          <a:bodyPr>
            <a:noAutofit/>
          </a:bodyPr>
          <a:lstStyle/>
          <a:p>
            <a:r>
              <a:rPr lang="pl-PL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Przyjęto następujące założenia:</a:t>
            </a:r>
          </a:p>
          <a:p>
            <a:pPr lvl="0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Uruchomienie, w pierwszej kolejności, naborów realizujących wskaźniki produktowe, będące jednocześnie ramami wykonania Programu, z alokacją umożliwiającą realizacje przynajmniej dwukrotności założonych wartości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pośrednich.</a:t>
            </a: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Umocowanie w kryteriach kosztów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jednostkowych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oraz innych wskaźników będących ramami wykonania.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Co do zasady w kryteriach dostępowych ujmowane są wskaźniki których realizacja może być zagrożona, natomiast w kryteriach punktowych wskaźniki których realizacja nie powinna powodować trudności.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Ujęcie w regulaminach konkursów zapisów dotyczących konieczności zakończenia realizacji projektów najpóźniej do września 2018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roku.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Uruchamianie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takiej alokacji Programu, która umożliwi realizację wskaźników finansowych przynajmniej w wysokości 1,5-krotności założonych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wartości. </a:t>
            </a: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Zobowiązano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IP ZIT WOF (w Porozumieniu) do realizacji odpowiedniej wartości ram wykonania, obliczonej w stosunku do przyznanej alokacji, gdzie dodano również zapis o odpowiedzialności finansowej w przypadku braku ich realizacji.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96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389700"/>
            <a:ext cx="7886700" cy="5488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900" b="1" dirty="0" smtClean="0"/>
              <a:t>Podjęte działania zmierzające do osiągnięcia ram wykonania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938528"/>
            <a:ext cx="7886700" cy="4250516"/>
          </a:xfrm>
        </p:spPr>
        <p:txBody>
          <a:bodyPr>
            <a:noAutofit/>
          </a:bodyPr>
          <a:lstStyle/>
          <a:p>
            <a:r>
              <a:rPr lang="pl-PL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Podjęto następujące kroki:</a:t>
            </a:r>
          </a:p>
          <a:p>
            <a:pPr lvl="0"/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Podwyższano alokacje w konkursach,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których wartość pozytywnie ocenionych wniosków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dofinasowanie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przewyższała pierwotną wartość alokacji przewidzianą na konkurs. </a:t>
            </a:r>
            <a:endParaRPr lang="pl-P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Ustalono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czas przewidziany na podpisanie umów z Beneficjentami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60 dni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kalendarzowych. 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celu przyspieszenia weryfikacji wniosków o płatność odstąpiono od weryfikacji 100% dokumentów. Aktualnie wnioski weryfikowane są na próbie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dokumentów.</a:t>
            </a: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części konkursów umożliwiono wypłatę środków na zrealizowane zadania w projekcie pomimo braku całej dokumentacji na pozostałe, niezrealizowane jeszcze zadania.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 uzasadnionych przypadkach umożliwiono dostarczanie pozwoleń na budowę oraz praw do dysponowania gruntami lub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obiektami po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podpisaniu umowy.</a:t>
            </a: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Postanowiono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w regulaminach konkursów zrezygnować z części dokumentów w przypadku projektów nieinfrastrukturalnych lub przenieść obowiązek dostarczenie niektórych załączników z etapu składania wniosku o dofinansowanie na etap przed podpisaniem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umowy.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Ograniczono stresowanie kryteriów </a:t>
            </a:r>
            <a:r>
              <a:rPr lang="pl-P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merytoryczno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szczegółowch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punktowych do sytuacji w których wnioskowana wartość dofinasowania przekracza wysokość alokacji w konkursie. </a:t>
            </a:r>
          </a:p>
          <a:p>
            <a:pPr lvl="0"/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389700"/>
            <a:ext cx="7886700" cy="54882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900" b="1" dirty="0" smtClean="0"/>
              <a:t>Podjęte działania zmierzające do osiągnięcia ram wykonania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1938528"/>
            <a:ext cx="7886700" cy="3577269"/>
          </a:xfrm>
        </p:spPr>
        <p:txBody>
          <a:bodyPr>
            <a:noAutofit/>
          </a:bodyPr>
          <a:lstStyle/>
          <a:p>
            <a:r>
              <a:rPr lang="pl-PL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Planowane są do podjęcia następujące kroki:</a:t>
            </a:r>
          </a:p>
          <a:p>
            <a:r>
              <a:rPr lang="pl-PL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Wdrożenie </a:t>
            </a:r>
            <a:r>
              <a:rPr lang="pl-PL" sz="1400" u="sng" dirty="0">
                <a:latin typeface="Arial" panose="020B0604020202020204" pitchFamily="34" charset="0"/>
                <a:cs typeface="Arial" panose="020B0604020202020204" pitchFamily="34" charset="0"/>
              </a:rPr>
              <a:t>w pracy bieżącej Opiekuna Projektu, działań takich jak: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Weryfikacja wniosku o płatność zaliczkową w terminie 3 dni roboczych od złożenia wniosku w SL.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Weryfikacja w pierwszej kolejności wniosków o płatność rozliczających/wnioskujących.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Ścisła współpraca z Beneficjentem w zakresie prawidłowego sporządzania wniosku o płatność.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Doradztwo w zakresie sporządzania harmonogramu płatności celem kumulacji mniejszych kwot i nie rozdrabniania harmonogramu na małe płatności.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Analiza propozycji zmian okresu realizacji projektu i wyrażanie zgody w wyjątkowych i uzasadnionych </a:t>
            </a:r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sytuacjach</a:t>
            </a:r>
          </a:p>
          <a:p>
            <a:pPr lvl="0"/>
            <a:endParaRPr lang="pl-PL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Rekomenduje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się nie wyrażanie zgody na przedłużania okresów realizacji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projektów. </a:t>
            </a:r>
            <a:endParaRPr lang="en-US" sz="1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70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4712967"/>
              </p:ext>
            </p:extLst>
          </p:nvPr>
        </p:nvGraphicFramePr>
        <p:xfrm>
          <a:off x="221145" y="1854211"/>
          <a:ext cx="8671064" cy="4069043"/>
        </p:xfrm>
        <a:graphic>
          <a:graphicData uri="http://schemas.openxmlformats.org/drawingml/2006/table">
            <a:tbl>
              <a:tblPr/>
              <a:tblGrid>
                <a:gridCol w="1519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7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8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49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958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wartość szacowana na podstawie proporcji wartości wskaźnika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58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VIII 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Rynek pracy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bezrobotnych (łącznie z długotrwale bezrobotnymi)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7 309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</a:t>
                      </a:r>
                      <a:r>
                        <a:rPr lang="pl-PL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16 505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865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osób, które otrzymały bezzwrotne środki na podjęcie działalności gospodarczej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3 382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3 635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4 985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69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35 694 542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33 118 701,37*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37 685 603,15 </a:t>
                      </a: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err="1" smtClean="0"/>
              <a:t>finansowowego</a:t>
            </a:r>
            <a:r>
              <a:rPr lang="pl-PL" sz="1200" dirty="0" smtClean="0"/>
              <a:t>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2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66764"/>
              </p:ext>
            </p:extLst>
          </p:nvPr>
        </p:nvGraphicFramePr>
        <p:xfrm>
          <a:off x="400874" y="2095368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4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6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wartość szacowana na podstawie proporcji wartości wskaźnika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IX Wspieranie włączenia społecznego i walka z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ubóstwem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Liczba osób zagrożonych ubóstwem lub wykluczeniem społecznym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12 429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4 552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11 393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26 181 822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4 862 050,83*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18 301 696,54 </a:t>
                      </a: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60202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err="1" smtClean="0"/>
              <a:t>finansowowego</a:t>
            </a:r>
            <a:r>
              <a:rPr lang="pl-PL" sz="1200" dirty="0" smtClean="0"/>
              <a:t>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6113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971694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EFS</a:t>
            </a:r>
            <a:endParaRPr lang="pl-PL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709903"/>
              </p:ext>
            </p:extLst>
          </p:nvPr>
        </p:nvGraphicFramePr>
        <p:xfrm>
          <a:off x="165998" y="1395935"/>
          <a:ext cx="8747678" cy="4717787"/>
        </p:xfrm>
        <a:graphic>
          <a:graphicData uri="http://schemas.openxmlformats.org/drawingml/2006/table">
            <a:tbl>
              <a:tblPr/>
              <a:tblGrid>
                <a:gridCol w="1391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4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6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5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7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978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(na podstawie wniosków o płatność)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</a:t>
                      </a:r>
                      <a:r>
                        <a:rPr kumimoji="0" lang="pl-PL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wartość szacowana na podstawie proporcji wartości wskaźnika do okresu trwania projektu do końca 2018 r.)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2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 X  Edukacja dla rozwoju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regionu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objętych wsparciem w zakresie rozwijania kompetencji kluczowych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15 205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27 021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49 787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osób o niskich kwalifikacjach objętych wsparciem w programie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4 432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9 887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13 706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297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Liczba uczniów szkół i placówek kształcenia zawodowego uczestniczących w stażach i praktykach u pracodawcy [osoby]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4 962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1 251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3 987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33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49 145 800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17 825 178,94*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  <a:endParaRPr lang="pl-PL" sz="13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38 542 523,96 </a:t>
                      </a:r>
                      <a:r>
                        <a:rPr lang="pl-PL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€**</a:t>
                      </a:r>
                      <a:endParaRPr lang="pl-PL" sz="13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298002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78225" y="611372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err="1" smtClean="0"/>
              <a:t>finansowowego</a:t>
            </a:r>
            <a:r>
              <a:rPr lang="pl-PL" sz="1200" dirty="0" smtClean="0"/>
              <a:t>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72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9969320"/>
              </p:ext>
            </p:extLst>
          </p:nvPr>
        </p:nvGraphicFramePr>
        <p:xfrm>
          <a:off x="0" y="1431752"/>
          <a:ext cx="8943975" cy="5929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5356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/>
              <a:t>Podjęte działania przyspieszające wydatkowanie środków</a:t>
            </a:r>
            <a:endParaRPr lang="pl-PL" sz="29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2663302"/>
            <a:ext cx="7886700" cy="3577269"/>
          </a:xfrm>
        </p:spPr>
        <p:txBody>
          <a:bodyPr>
            <a:normAutofit/>
          </a:bodyPr>
          <a:lstStyle/>
          <a:p>
            <a:r>
              <a:rPr lang="pl-PL" sz="2000" dirty="0" smtClean="0"/>
              <a:t>- podwyższano alokacje w konkursach,  w których wartość pozytywnie ocenionych wniosków  o dofinasowanie przewyższała pierwotną wartość alokacji przewidzianą </a:t>
            </a:r>
            <a:r>
              <a:rPr lang="pl-PL" sz="2000" dirty="0"/>
              <a:t>na </a:t>
            </a:r>
            <a:r>
              <a:rPr lang="pl-PL" sz="2000" dirty="0" smtClean="0"/>
              <a:t>konkurs,</a:t>
            </a:r>
          </a:p>
          <a:p>
            <a:r>
              <a:rPr lang="pl-PL" sz="2000" dirty="0" smtClean="0"/>
              <a:t>- ograniczono </a:t>
            </a:r>
            <a:r>
              <a:rPr lang="pl-PL" sz="2000" dirty="0"/>
              <a:t>i </a:t>
            </a:r>
            <a:r>
              <a:rPr lang="pl-PL" sz="2000" dirty="0" err="1" smtClean="0"/>
              <a:t>wystandaryzowano</a:t>
            </a:r>
            <a:r>
              <a:rPr lang="pl-PL" sz="2000" dirty="0" smtClean="0"/>
              <a:t> załączniki </a:t>
            </a:r>
            <a:r>
              <a:rPr lang="pl-PL" sz="2000" dirty="0"/>
              <a:t>do </a:t>
            </a:r>
            <a:r>
              <a:rPr lang="pl-PL" sz="2000" dirty="0" smtClean="0"/>
              <a:t>umowy, </a:t>
            </a:r>
          </a:p>
          <a:p>
            <a:r>
              <a:rPr lang="pl-PL" sz="2000" dirty="0" smtClean="0"/>
              <a:t>- skrócono </a:t>
            </a:r>
            <a:r>
              <a:rPr lang="pl-PL" sz="2000" dirty="0"/>
              <a:t>czas </a:t>
            </a:r>
            <a:r>
              <a:rPr lang="pl-PL" sz="2000" dirty="0" smtClean="0"/>
              <a:t>przewidziany </a:t>
            </a:r>
            <a:r>
              <a:rPr lang="pl-PL" sz="2000" dirty="0"/>
              <a:t>na podpisanie umów z Beneficjentami (z 90 do 60 dni kalendarzowych</a:t>
            </a:r>
            <a:r>
              <a:rPr lang="pl-PL" sz="2000" dirty="0" smtClean="0"/>
              <a:t>), </a:t>
            </a:r>
          </a:p>
          <a:p>
            <a:r>
              <a:rPr lang="pl-PL" sz="2000" dirty="0" smtClean="0"/>
              <a:t>- wprowadzono </a:t>
            </a:r>
            <a:r>
              <a:rPr lang="pl-PL" sz="2000" dirty="0"/>
              <a:t>możliwość uzupełniania </a:t>
            </a:r>
            <a:r>
              <a:rPr lang="pl-PL" sz="2000" dirty="0" smtClean="0"/>
              <a:t>niektórych kryteriów </a:t>
            </a:r>
            <a:r>
              <a:rPr lang="pl-PL" sz="2000" dirty="0"/>
              <a:t>wyboru </a:t>
            </a:r>
            <a:r>
              <a:rPr lang="pl-PL" sz="2000" dirty="0" smtClean="0"/>
              <a:t>projektów, </a:t>
            </a:r>
          </a:p>
          <a:p>
            <a:r>
              <a:rPr lang="pl-PL" sz="2000" dirty="0" smtClean="0"/>
              <a:t>- realizowanie całej procedury </a:t>
            </a:r>
            <a:r>
              <a:rPr lang="pl-PL" sz="2000" dirty="0"/>
              <a:t>wyboru projektów </a:t>
            </a:r>
            <a:r>
              <a:rPr lang="pl-PL" sz="2000" dirty="0" smtClean="0"/>
              <a:t>w terminie nie dłuższym niż </a:t>
            </a:r>
            <a:r>
              <a:rPr lang="pl-PL" sz="2000" dirty="0"/>
              <a:t>7 miesięcy od daty zakończenia </a:t>
            </a:r>
            <a:r>
              <a:rPr lang="pl-PL" sz="2000" dirty="0" smtClean="0"/>
              <a:t>naboru. </a:t>
            </a:r>
          </a:p>
          <a:p>
            <a:pPr marL="342900" indent="-342900">
              <a:buFontTx/>
              <a:buChar char="-"/>
            </a:pP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81" y="322322"/>
            <a:ext cx="4204763" cy="4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8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3416"/>
              </p:ext>
            </p:extLst>
          </p:nvPr>
        </p:nvGraphicFramePr>
        <p:xfrm>
          <a:off x="400874" y="2049648"/>
          <a:ext cx="8523224" cy="3647064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4421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 </a:t>
                      </a: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Wykorzystanie działalności badawczo-rozwojowej w gospodarce 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Inwestycje prywatne uzupełniające wsparcie publiczne dla przedsiębiorstw (dotacje) [EUR]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13 897 000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1 001 116,15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r>
                        <a:rPr lang="pl-PL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37 473 585,71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416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88 173 633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12 987 679,8*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52 799 810,5**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69671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2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387241"/>
              </p:ext>
            </p:extLst>
          </p:nvPr>
        </p:nvGraphicFramePr>
        <p:xfrm>
          <a:off x="400874" y="1939920"/>
          <a:ext cx="8523224" cy="3359868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23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Wzrost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e-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potencjału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Mazowsza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usług publicznych udostępnionych on-line o stopniu dojrzałości 3 - dwustronna interakcja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204%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1010*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4208%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4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24 692 836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20 148 758**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63 553 478***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257%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299788"/>
            <a:ext cx="8523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*W </a:t>
            </a:r>
            <a:r>
              <a:rPr lang="pl-PL" sz="1200" dirty="0"/>
              <a:t>ramach wskaźnika zliczono też e-usługi na poziomie </a:t>
            </a:r>
            <a:r>
              <a:rPr lang="pl-PL" sz="1200" dirty="0" smtClean="0"/>
              <a:t>4 i wyższym, </a:t>
            </a:r>
            <a:r>
              <a:rPr lang="pl-PL" sz="1200" dirty="0"/>
              <a:t>na co uzyskano wstępną zgodę MR</a:t>
            </a:r>
            <a:r>
              <a:rPr lang="pl-PL" sz="1200" dirty="0" smtClean="0"/>
              <a:t>.</a:t>
            </a:r>
          </a:p>
          <a:p>
            <a:r>
              <a:rPr lang="pl-PL" sz="1200" dirty="0" smtClean="0"/>
              <a:t>**Wartość </a:t>
            </a:r>
            <a:r>
              <a:rPr lang="pl-PL" sz="1200" dirty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 smtClean="0"/>
              <a:t>***Wartość </a:t>
            </a:r>
            <a:r>
              <a:rPr lang="pl-PL" sz="1200" dirty="0"/>
              <a:t>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02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1322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 potencjału innowacyjnego i przedsiębiorczości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przedsiębiorstw otrzymujących wsparcie [przedsiębiorstwa]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52 015 256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19 905 794,3*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74 897 405**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144%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14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460398"/>
              </p:ext>
            </p:extLst>
          </p:nvPr>
        </p:nvGraphicFramePr>
        <p:xfrm>
          <a:off x="400874" y="1939920"/>
          <a:ext cx="8523224" cy="3705201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IV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Przejście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gospodarkę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niskoemisyjną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zmodernizowanych energetycznie budynków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511%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Długość wybudowanych lub przebudowanych dróg dla rowerów [km]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1915%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wybudowanych lub przebudowanych obiektów "parkuj i jedź"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115 846 872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17 237 745*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14,9%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119 447 052**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103%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693941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30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052407"/>
              </p:ext>
            </p:extLst>
          </p:nvPr>
        </p:nvGraphicFramePr>
        <p:xfrm>
          <a:off x="400874" y="1939920"/>
          <a:ext cx="8523224" cy="3411762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93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Gospodarka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przyjazna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środowisku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wspartych Punktów Selektywnego Zbierania Odpadów Komunalnych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217%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obiektów zabytkowych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925%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1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Liczba instytucji kultury objętych wsparciem [szt.]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1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Całkowita kwota certyfikowanych wydatków kwalifikowalnych [EUR]</a:t>
                      </a: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28 303 643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4 669 353,09*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16,5%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52 231 456,7**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185%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00874" y="5351682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196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455477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Jakość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życia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Liczba obiektów infrastruktury zlokalizowanych na rewitalizowanych obszarach [szt.]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200%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16 524 296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8 776 950,2*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13 874 984,7**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84%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*Wartość 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KE</a:t>
            </a:r>
          </a:p>
          <a:p>
            <a:r>
              <a:rPr lang="pl-PL" sz="1200" dirty="0"/>
              <a:t>**Wartość szacowana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aktualnych harmonogramów płatności wg umów (płatności do 30.06.2018 r.)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6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635682"/>
              </p:ext>
            </p:extLst>
          </p:nvPr>
        </p:nvGraphicFramePr>
        <p:xfrm>
          <a:off x="400874" y="1939920"/>
          <a:ext cx="8523224" cy="3924873"/>
        </p:xfrm>
        <a:graphic>
          <a:graphicData uri="http://schemas.openxmlformats.org/drawingml/2006/table">
            <a:tbl>
              <a:tblPr/>
              <a:tblGrid>
                <a:gridCol w="167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4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93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18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1223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Oś priorytetowa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Nazwa wskaźnika / KEW</a:t>
                      </a: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 pośredni na 2018 r.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Kumulatywna 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osiągnięta wskaźnika (na podstawie wniosków o płatność końcową)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realizacji celu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pośredniego dla wartości osiągniętej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Wartość</a:t>
                      </a:r>
                      <a:r>
                        <a:rPr lang="pl-PL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szacowana wskaźnika (na podstawie umów z termin. zak. do 30.09.2018 r.)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realizacji celu </a:t>
                      </a:r>
                      <a:r>
                        <a:rPr lang="pl-PL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pośredniego dla wartości szacowanej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32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Oś Priorytetowa VII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Rozwój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regionalnego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systemu</a:t>
                      </a:r>
                      <a:r>
                        <a:rPr lang="en-US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transportowego</a:t>
                      </a:r>
                      <a:endParaRPr lang="pl-PL" sz="14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Całkowita długość nowych dróg [km]</a:t>
                      </a:r>
                      <a:endParaRPr lang="pl-PL" sz="1200" b="0" i="1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26,7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356%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7323">
                <a:tc vMerge="1">
                  <a:txBody>
                    <a:bodyPr/>
                    <a:lstStyle/>
                    <a:p>
                      <a:pPr algn="ctr" fontAlgn="ctr"/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Całkowita kwota certyfikowanych wydatków kwalifikowalnych [EUR]</a:t>
                      </a:r>
                      <a:endParaRPr lang="pl-PL" sz="12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62 888 014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53 734 096,8*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85%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71652559,1**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114% 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187" marR="7187" marT="718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00874" y="5864793"/>
            <a:ext cx="8523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*</a:t>
            </a:r>
            <a:r>
              <a:rPr lang="pl-PL" sz="1200" dirty="0"/>
              <a:t>Wartość </a:t>
            </a:r>
            <a:r>
              <a:rPr lang="pl-PL" sz="1200" dirty="0" smtClean="0"/>
              <a:t>osiągnięta </a:t>
            </a:r>
            <a:r>
              <a:rPr lang="pl-PL" sz="1200" dirty="0" err="1"/>
              <a:t>wsk</a:t>
            </a:r>
            <a:r>
              <a:rPr lang="pl-PL" sz="1200" dirty="0"/>
              <a:t>. </a:t>
            </a:r>
            <a:r>
              <a:rPr lang="pl-PL" sz="1200" dirty="0" err="1"/>
              <a:t>finansowowego</a:t>
            </a:r>
            <a:r>
              <a:rPr lang="pl-PL" sz="1200" dirty="0"/>
              <a:t> - Wartość na podstawie wniosków certyfikowanych do </a:t>
            </a:r>
            <a:r>
              <a:rPr lang="pl-PL" sz="1200" dirty="0" smtClean="0"/>
              <a:t>KE</a:t>
            </a:r>
          </a:p>
          <a:p>
            <a:r>
              <a:rPr lang="pl-PL" sz="1200" dirty="0" smtClean="0"/>
              <a:t>**Wartość szacowana </a:t>
            </a:r>
            <a:r>
              <a:rPr lang="pl-PL" sz="1200" dirty="0" err="1" smtClean="0"/>
              <a:t>wsk</a:t>
            </a:r>
            <a:r>
              <a:rPr lang="pl-PL" sz="1200" dirty="0"/>
              <a:t>. </a:t>
            </a:r>
            <a:r>
              <a:rPr lang="pl-PL" sz="1200" dirty="0" err="1" smtClean="0"/>
              <a:t>finansowowego</a:t>
            </a:r>
            <a:r>
              <a:rPr lang="pl-PL" sz="1200" dirty="0" smtClean="0"/>
              <a:t> </a:t>
            </a:r>
            <a:r>
              <a:rPr lang="pl-PL" sz="1200" dirty="0"/>
              <a:t>- Wartość na podstawie aktualnych harmonogramów płatności wg umów (płatności do 30.06.2018 r</a:t>
            </a:r>
            <a:r>
              <a:rPr lang="pl-PL" sz="1200" dirty="0" smtClean="0"/>
              <a:t>.)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32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7249" y="1243015"/>
            <a:ext cx="7610475" cy="50958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/>
              <a:t>Ramy wykonania dla osi priorytetowych EFRR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64" y="335487"/>
            <a:ext cx="4206605" cy="402371"/>
          </a:xfrm>
          <a:prstGeom prst="rect">
            <a:avLst/>
          </a:prstGeom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495296"/>
              </p:ext>
            </p:extLst>
          </p:nvPr>
        </p:nvGraphicFramePr>
        <p:xfrm>
          <a:off x="459045" y="1007706"/>
          <a:ext cx="8182947" cy="585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5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</TotalTime>
  <Words>2158</Words>
  <Application>Microsoft Office PowerPoint</Application>
  <PresentationFormat>Pokaz na ekranie (4:3)</PresentationFormat>
  <Paragraphs>337</Paragraphs>
  <Slides>17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Calibri</vt:lpstr>
      <vt:lpstr>Programy Regionalne</vt:lpstr>
      <vt:lpstr>Prezentacja programu PowerPoint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Ramy wykonania dla osi priorytetowych EFRR</vt:lpstr>
      <vt:lpstr>Podjęte działania zmierzające do osiągnięcia ram wykonania</vt:lpstr>
      <vt:lpstr>Podjęte działania zmierzające do osiągnięcia ram wykonania</vt:lpstr>
      <vt:lpstr>Podjęte działania zmierzające do osiągnięcia ram wykonania</vt:lpstr>
      <vt:lpstr>Ramy wykonania dla osi priorytetowych EFS</vt:lpstr>
      <vt:lpstr>Ramy wykonania dla osi priorytetowych EFS</vt:lpstr>
      <vt:lpstr>Ramy wykonania dla osi priorytetowych EFS</vt:lpstr>
      <vt:lpstr>Prezentacja programu PowerPoint</vt:lpstr>
      <vt:lpstr>Podjęte działania przyspieszające wydatkowanie środków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Zych Agnieszka</cp:lastModifiedBy>
  <cp:revision>130</cp:revision>
  <cp:lastPrinted>2018-02-07T07:41:56Z</cp:lastPrinted>
  <dcterms:created xsi:type="dcterms:W3CDTF">2015-04-20T12:46:14Z</dcterms:created>
  <dcterms:modified xsi:type="dcterms:W3CDTF">2018-02-09T07:41:28Z</dcterms:modified>
</cp:coreProperties>
</file>