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258" r:id="rId2"/>
    <p:sldId id="382" r:id="rId3"/>
    <p:sldId id="384" r:id="rId4"/>
    <p:sldId id="418" r:id="rId5"/>
    <p:sldId id="412" r:id="rId6"/>
    <p:sldId id="421" r:id="rId7"/>
    <p:sldId id="422" r:id="rId8"/>
    <p:sldId id="431" r:id="rId9"/>
    <p:sldId id="432" r:id="rId10"/>
    <p:sldId id="414" r:id="rId11"/>
    <p:sldId id="434" r:id="rId12"/>
    <p:sldId id="430" r:id="rId13"/>
    <p:sldId id="419" r:id="rId14"/>
    <p:sldId id="433" r:id="rId15"/>
    <p:sldId id="425" r:id="rId16"/>
    <p:sldId id="324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5695" autoAdjust="0"/>
  </p:normalViewPr>
  <p:slideViewPr>
    <p:cSldViewPr snapToGrid="0">
      <p:cViewPr varScale="1">
        <p:scale>
          <a:sx n="100" d="100"/>
          <a:sy n="100" d="100"/>
        </p:scale>
        <p:origin x="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2018-01-25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31 stycznia 2018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362"/>
              </p:ext>
            </p:extLst>
          </p:nvPr>
        </p:nvGraphicFramePr>
        <p:xfrm>
          <a:off x="543560" y="1616449"/>
          <a:ext cx="8012610" cy="485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160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01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wspiera wyłącznie szkoły i uczniów o największych i specjalnych potrzebach edukacyjnych i rozwojowych.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spełnianie wymogów określonych w opisie kryterium,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– niespełnianie trzech wymogów określonych w opisie kryterium w punkcie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za spełnienie łącznie dwóch specjalnych potrzeb edukacyjnych przez co najmniej 30% uczniów szkół objętych projektem określonych w opisie kryterium w punkcie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5979"/>
              </p:ext>
            </p:extLst>
          </p:nvPr>
        </p:nvGraphicFramePr>
        <p:xfrm>
          <a:off x="543560" y="1616449"/>
          <a:ext cx="8012610" cy="484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969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2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są wykorzystane e-podręczniki bądź e-zasoby/e-materiały dydaktyczne stworzone dzięki środkom EFS w latach 2007-2013 i 2014-2020.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nie są wykorzystane e-podręczniki bądź e-zasoby/e-materiały dydaktyczne stworzone dzięki środkom EFS w latach 2007-2013 i 2014-2020 lub brak informacji w tym zakresie,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– są wykorzystane e-podręczniki bądź e-zasoby/e-materiały dydaktyczne stworzone dzięki środkom EFS w latach 2007-2013 i 2014-2020.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4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23736"/>
              </p:ext>
            </p:extLst>
          </p:nvPr>
        </p:nvGraphicFramePr>
        <p:xfrm>
          <a:off x="543560" y="1425290"/>
          <a:ext cx="8012610" cy="523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451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wyłącznie na rzecz szkół z terenów wiejskich lub z terenu miast średnich.</a:t>
                      </a:r>
                      <a:endParaRPr lang="pl-PL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38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stworzenie nowej/nowych lub doposażenie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istniejącej/istniejących międzyszkolnych pracowni przedmiotowych lub/i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TIK, dostępnych dla szkół lub placówek funkcjonujących w ramach tego samego organu prowadzącego.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stworzenia lub doposażenia międzyszkolnej/</a:t>
                      </a:r>
                    </a:p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międzyszkolnych pracowni w ramach projektu lub nie udostępnienie jej/ich innym szkołom lub brak informacji w tym zakresie,</a:t>
                      </a:r>
                    </a:p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 -stworzenie międzyszkolnej/międzyszkolnych pracowni </a:t>
                      </a:r>
                    </a:p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dodatkowo:</a:t>
                      </a:r>
                    </a:p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w przypadku udostępnienia stworzonych w projekcie pracowni 1 szkole i więcej</a:t>
                      </a:r>
                    </a:p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lvl="0"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doposażenie międzyszkolnej/międzyszkolnych pracowni - 1 pkt</a:t>
                      </a:r>
                    </a:p>
                    <a:p>
                      <a:pPr fontAlgn="base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dodatkowo:</a:t>
                      </a:r>
                    </a:p>
                    <a:p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w przypadku udostępnienia doposażonych w projekcie pracowni 1 szkole i więcej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69871"/>
              </p:ext>
            </p:extLst>
          </p:nvPr>
        </p:nvGraphicFramePr>
        <p:xfrm>
          <a:off x="543560" y="1554863"/>
          <a:ext cx="8012610" cy="424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930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1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współpracę szkół dotyczącą wykorzystania posiadanych zasobów w zakresie technologii informacyjno-komunikacyjnych (TIK).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brak współpracy lub brak informacji w tym zakresie,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współpraca podjęta między 1 szkołą i 1 innym podmiotem (tj. szkołą lub placówką systemu oświaty),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współpraca podjęta między 1 szkołą i minimum 2 innymi podmiotami (tj. szkołą/szkołami lub placówką/placówkami systemu oświaty) </a:t>
                      </a:r>
                      <a:endParaRPr lang="pl-PL" sz="9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80151"/>
              </p:ext>
            </p:extLst>
          </p:nvPr>
        </p:nvGraphicFramePr>
        <p:xfrm>
          <a:off x="543560" y="1590677"/>
          <a:ext cx="8012610" cy="504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836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33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 – 2013 w ramach POKL).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65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działania umożliwiające kształcenie u uczniów jednocześnie przynajmniej 2 kompetencji kluczowych i co najmniej 4 umiejętności uniwersalnych niezbędnych na rynku pracy, w tym obowiązkowo tych dotyczących innowacyjności i kreatywności.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kształcenie przynajmniej 2 kompetencji i 4 powiązanych z nimi umiejętności,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– kształcenie  przynajmniej 2 kompetencji i co najmniej 5 powiązanych z nimi umiejętności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73623"/>
              </p:ext>
            </p:extLst>
          </p:nvPr>
        </p:nvGraphicFramePr>
        <p:xfrm>
          <a:off x="543560" y="1616448"/>
          <a:ext cx="8012610" cy="328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0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28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8.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do programu rewitalizacji obowiązującego na obszarze, na którym jest realizowany.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 – projekt nie jest zgodny z programem rewitalizacji lub brak informacji w tym zakresie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 projekt jest zgodny z programem rewitalizacji </a:t>
                      </a:r>
                    </a:p>
                    <a:p>
                      <a:pPr algn="ctr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2996" y="1651495"/>
            <a:ext cx="82564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Działanie </a:t>
            </a:r>
            <a:r>
              <a:rPr lang="pl-PL" b="1" dirty="0" smtClean="0"/>
              <a:t>10.1 (10i)  </a:t>
            </a:r>
          </a:p>
          <a:p>
            <a:pPr algn="ctr"/>
            <a:r>
              <a:rPr lang="pl-PL" dirty="0"/>
              <a:t>Kształcenie i rozwój dzieci i młodzieży, </a:t>
            </a:r>
            <a:endParaRPr lang="pl-PL" dirty="0" smtClean="0"/>
          </a:p>
          <a:p>
            <a:pPr algn="ctr"/>
            <a:r>
              <a:rPr lang="pl-PL" b="1" dirty="0" smtClean="0"/>
              <a:t>Poddziałanie 10.1.2</a:t>
            </a:r>
          </a:p>
          <a:p>
            <a:pPr algn="ctr"/>
            <a:r>
              <a:rPr lang="pl-PL" dirty="0"/>
              <a:t>Edukacja ogólna w ramach </a:t>
            </a:r>
            <a:r>
              <a:rPr lang="pl-PL" dirty="0" smtClean="0"/>
              <a:t>ZIT</a:t>
            </a:r>
          </a:p>
          <a:p>
            <a:pPr algn="ctr"/>
            <a:endParaRPr lang="pl-PL" b="1" dirty="0"/>
          </a:p>
          <a:p>
            <a:r>
              <a:rPr lang="pl-PL" b="1" dirty="0"/>
              <a:t>Rodzaj przedsięwzięcia </a:t>
            </a:r>
            <a:r>
              <a:rPr lang="pl-PL" dirty="0"/>
              <a:t>- Rodzaj przedsięwzięcia </a:t>
            </a:r>
            <a:r>
              <a:rPr lang="pl-PL" dirty="0" smtClean="0"/>
              <a:t>– </a:t>
            </a:r>
          </a:p>
          <a:p>
            <a:r>
              <a:rPr lang="pl-PL" b="1" dirty="0" smtClean="0"/>
              <a:t>wsparcie </a:t>
            </a:r>
            <a:r>
              <a:rPr lang="pl-PL" b="1" dirty="0"/>
              <a:t>kształcenia ogólnego poprzez</a:t>
            </a:r>
            <a:r>
              <a:rPr lang="pl-PL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podniesienie u uczniów kompetencji kluczowych i umiejętności uniwersalnych, niezbędnych na rynku pracy,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tworzenie warunków dla nauczania opartego na metodzie eksperymentu,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korzystanie z technologii informacyjno-komunikacyjnych oraz rozwijanie kompetencji </a:t>
            </a:r>
            <a:r>
              <a:rPr lang="pl-PL" dirty="0" smtClean="0"/>
              <a:t>informatycznych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sz="1200" dirty="0"/>
              <a:t>Ze względu na zmiany prawne, które wchodzą w życie w związku z reformą systemu oświaty Wnioskodawca musi wziąć pod uwagę adekwatność, zasadność i efektywność podejmowanych działań, w szczególności w zakresie inwestycji w infrastrukturę i doposażenia dla celów edukacyjnych, również po zakończeniu realizacji projektu.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67069"/>
              </p:ext>
            </p:extLst>
          </p:nvPr>
        </p:nvGraphicFramePr>
        <p:xfrm>
          <a:off x="543560" y="1587573"/>
          <a:ext cx="8012610" cy="289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8355"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32867"/>
              </p:ext>
            </p:extLst>
          </p:nvPr>
        </p:nvGraphicFramePr>
        <p:xfrm>
          <a:off x="543560" y="1587573"/>
          <a:ext cx="8012610" cy="471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796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0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 organ prowadzący objętych wsparciem szkoły/szkół prowadzących kształcenie ogólne (z wyłączeniem szkół dla dorosłych), zlokalizowanych na terenie Zintegrowanych Inwestycji Terytorialnych dla Warszawskiego Obszaru Funkcjonalnego (ZIT WOF).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osiągnięcie w okresie do 6 miesięcy od daty zakończenia realizacji projektu gotowości technicznej w zakresie wykorzystania narzędzi TIK, w które zostały wyposażone objęte wsparciem szkoła/szkoły dla dzieci i młodzieży.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52887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2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Stworzone w ramach projektu materiały edukacyjne będą opublikowane na licencjach Creative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Uznanie Autorstwa lub innych, kompatybilnych wolnych licencjach.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34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kierowanego do szkół gimnazjalnych możliwy jest tylko typ wsparcia w zakresie podniesienia u uczniów kompetencji kluczowych i umiejętności uniwersalnych, niezbędnych na rynku pracy, z wyłączeniem inwestycji w infrastrukturę i środki trwałe.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oceny formalnej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1532"/>
              </p:ext>
            </p:extLst>
          </p:nvPr>
        </p:nvGraphicFramePr>
        <p:xfrm>
          <a:off x="543560" y="1587574"/>
          <a:ext cx="8012610" cy="2776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2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 z zachowaniem efektywności kosztowej.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14515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2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uczniów w zakresie rozwijania kompetencji kluczowych i umiejętności uniwersalnych.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34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zgodność proponowanego wsparcia z przeprowadzoną przed przygotowaniem wniosku o dofinansowanie diagnozą potrzeb każdej szkoły uczestniczącej w projekcie.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52293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58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 lub placówki systemu oświaty przed rozpoczęciem realizacji projektu.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1003</Words>
  <Application>Microsoft Office PowerPoint</Application>
  <PresentationFormat>Pokaz na ekranie (4:3)</PresentationFormat>
  <Paragraphs>166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650</cp:revision>
  <cp:lastPrinted>2016-12-16T12:34:51Z</cp:lastPrinted>
  <dcterms:created xsi:type="dcterms:W3CDTF">2015-04-20T12:46:14Z</dcterms:created>
  <dcterms:modified xsi:type="dcterms:W3CDTF">2018-01-25T13:15:38Z</dcterms:modified>
</cp:coreProperties>
</file>