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4" r:id="rId1"/>
  </p:sldMasterIdLst>
  <p:notesMasterIdLst>
    <p:notesMasterId r:id="rId7"/>
  </p:notesMasterIdLst>
  <p:sldIdLst>
    <p:sldId id="258" r:id="rId2"/>
    <p:sldId id="345" r:id="rId3"/>
    <p:sldId id="382" r:id="rId4"/>
    <p:sldId id="397" r:id="rId5"/>
    <p:sldId id="387" r:id="rId6"/>
  </p:sldIdLst>
  <p:sldSz cx="9144000" cy="6858000" type="screen4x3"/>
  <p:notesSz cx="6797675" cy="9926638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 pośredni 2 — Ak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Bez stylu, bez siatki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06" autoAdjust="0"/>
    <p:restoredTop sz="94292" autoAdjust="0"/>
  </p:normalViewPr>
  <p:slideViewPr>
    <p:cSldViewPr snapToGrid="0">
      <p:cViewPr varScale="1">
        <p:scale>
          <a:sx n="108" d="100"/>
          <a:sy n="108" d="100"/>
        </p:scale>
        <p:origin x="-372" y="-31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ADC4977-FD33-4CB2-991C-A68D841B0620}" type="datetimeFigureOut">
              <a:rPr lang="pl-PL"/>
              <a:pPr>
                <a:defRPr/>
              </a:pPr>
              <a:t>2018-01-15</a:t>
            </a:fld>
            <a:endParaRPr lang="pl-PL" dirty="0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l-PL" noProof="0" dirty="0" smtClean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noProof="0" smtClean="0"/>
              <a:t>Kliknij, aby edytować style wzorca tekstu</a:t>
            </a:r>
          </a:p>
          <a:p>
            <a:pPr lvl="1"/>
            <a:r>
              <a:rPr lang="pl-PL" noProof="0" smtClean="0"/>
              <a:t>Drugi poziom</a:t>
            </a:r>
          </a:p>
          <a:p>
            <a:pPr lvl="2"/>
            <a:r>
              <a:rPr lang="pl-PL" noProof="0" smtClean="0"/>
              <a:t>Trzeci poziom</a:t>
            </a:r>
          </a:p>
          <a:p>
            <a:pPr lvl="3"/>
            <a:r>
              <a:rPr lang="pl-PL" noProof="0" smtClean="0"/>
              <a:t>Czwarty poziom</a:t>
            </a:r>
          </a:p>
          <a:p>
            <a:pPr lvl="4"/>
            <a:r>
              <a:rPr lang="pl-PL" noProof="0" smtClean="0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034C956-B754-4C75-8DEC-855A05BAA6E4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8817269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/>
              <a:pPr>
                <a:defRPr/>
              </a:pPr>
              <a:t>1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9964686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/>
              <a:pPr>
                <a:defRPr/>
              </a:pPr>
              <a:t>4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8073754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ytułu 1"/>
          <p:cNvSpPr txBox="1">
            <a:spLocks/>
          </p:cNvSpPr>
          <p:nvPr userDrawn="1"/>
        </p:nvSpPr>
        <p:spPr>
          <a:xfrm>
            <a:off x="628650" y="4833938"/>
            <a:ext cx="7886700" cy="922337"/>
          </a:xfrm>
          <a:prstGeom prst="rect">
            <a:avLst/>
          </a:prstGeom>
        </p:spPr>
        <p:txBody>
          <a:bodyPr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r>
              <a:rPr lang="pl-PL" dirty="0" smtClean="0">
                <a:solidFill>
                  <a:schemeClr val="bg1"/>
                </a:solidFill>
              </a:rPr>
              <a:t>Kliknij, aby dodać tytuł prezentacji</a:t>
            </a:r>
            <a:endParaRPr lang="pl-PL" dirty="0">
              <a:solidFill>
                <a:schemeClr val="bg1"/>
              </a:solidFill>
            </a:endParaRPr>
          </a:p>
        </p:txBody>
      </p:sp>
      <p:pic>
        <p:nvPicPr>
          <p:cNvPr id="4" name="Obraz 6" descr="UnijneFE_PR-LOGO-UE-EFSI kolor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" y="293688"/>
            <a:ext cx="430530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 smtClean="0"/>
              <a:t>Kliknij, aby dodać podtytuł</a:t>
            </a:r>
            <a:endParaRPr lang="pl-PL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64258"/>
            <a:ext cx="2949178" cy="112908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264258"/>
            <a:ext cx="4629150" cy="45967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4"/>
            <a:ext cx="2949178" cy="347564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6A8B90-6C0E-4806-8360-90AA373B438D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56306"/>
            <a:ext cx="2949178" cy="113703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1256306"/>
            <a:ext cx="4629150" cy="460474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l-PL" noProof="0" dirty="0" smtClean="0"/>
              <a:t>Kliknij ikonę, aby dodać obraz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3"/>
            <a:ext cx="2949178" cy="347564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3631DF-8575-42C4-8AD1-3B269E395D27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kład niestandard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ytułu 1"/>
          <p:cNvSpPr txBox="1">
            <a:spLocks/>
          </p:cNvSpPr>
          <p:nvPr userDrawn="1"/>
        </p:nvSpPr>
        <p:spPr>
          <a:xfrm>
            <a:off x="628650" y="4833938"/>
            <a:ext cx="7886700" cy="922337"/>
          </a:xfrm>
          <a:prstGeom prst="rect">
            <a:avLst/>
          </a:prstGeom>
        </p:spPr>
        <p:txBody>
          <a:bodyPr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r>
              <a:rPr lang="pl-PL" dirty="0" smtClean="0">
                <a:solidFill>
                  <a:schemeClr val="bg1"/>
                </a:solidFill>
              </a:rPr>
              <a:t>Kliknij, aby dodać tytuł prezentacji</a:t>
            </a:r>
            <a:endParaRPr lang="pl-PL" dirty="0">
              <a:solidFill>
                <a:schemeClr val="bg1"/>
              </a:solidFill>
            </a:endParaRPr>
          </a:p>
        </p:txBody>
      </p:sp>
      <p:pic>
        <p:nvPicPr>
          <p:cNvPr id="4" name="Obraz 6" descr="UnijneFE_PR-LOGO-UE-EFSI kolor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" y="293688"/>
            <a:ext cx="430530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 smtClean="0"/>
              <a:t>Kliknij, aby dodać podtytuł</a:t>
            </a:r>
            <a:endParaRPr lang="pl-PL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FBB99B-23B4-4013-8B33-E8D8CB9BEB84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8B98E5-012B-49B4-9B54-CB9E11C2C4DB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30E1F0-A00C-4175-B12B-4C125BF8CFAD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041621"/>
            <a:ext cx="7886700" cy="850679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4E926B-0BD4-4C23-BDAA-30628419D81A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104817"/>
            <a:ext cx="7886700" cy="72063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815921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639833"/>
            <a:ext cx="3868340" cy="354983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815921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639833"/>
            <a:ext cx="3887391" cy="354983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9CFDE1-7393-4D72-A34E-0CA0C697B847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465B12-73B9-4C5B-BB76-800E2755E565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374A99-F21A-4BDC-8AA6-FE0DB6330B36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958850"/>
            <a:ext cx="7886700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</a:t>
            </a:r>
            <a:endParaRPr lang="en-US" altLang="pl-PL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2463800"/>
            <a:ext cx="7886700" cy="371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style wzorca tekstu</a:t>
            </a:r>
          </a:p>
          <a:p>
            <a:pPr lvl="1"/>
            <a:r>
              <a:rPr lang="pl-PL" altLang="pl-PL" smtClean="0"/>
              <a:t>Drugi poziom</a:t>
            </a:r>
          </a:p>
          <a:p>
            <a:pPr lvl="2"/>
            <a:r>
              <a:rPr lang="pl-PL" altLang="pl-PL" smtClean="0"/>
              <a:t>Trzeci poziom</a:t>
            </a:r>
          </a:p>
          <a:p>
            <a:pPr lvl="3"/>
            <a:r>
              <a:rPr lang="pl-PL" altLang="pl-PL" smtClean="0"/>
              <a:t>Czwarty poziom</a:t>
            </a:r>
          </a:p>
          <a:p>
            <a:pPr lvl="4"/>
            <a:r>
              <a:rPr lang="pl-PL" altLang="pl-PL" smtClean="0"/>
              <a:t>Piąty poziom</a:t>
            </a:r>
            <a:endParaRPr lang="en-US" altLang="pl-PL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2D4C8389-493D-4519-ADBD-AC2150272C8C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07" r:id="rId1"/>
    <p:sldLayoutId id="2147484308" r:id="rId2"/>
    <p:sldLayoutId id="2147484309" r:id="rId3"/>
    <p:sldLayoutId id="2147484310" r:id="rId4"/>
    <p:sldLayoutId id="2147484311" r:id="rId5"/>
    <p:sldLayoutId id="2147484312" r:id="rId6"/>
    <p:sldLayoutId id="2147484313" r:id="rId7"/>
    <p:sldLayoutId id="2147484314" r:id="rId8"/>
    <p:sldLayoutId id="2147484315" r:id="rId9"/>
    <p:sldLayoutId id="2147484316" r:id="rId10"/>
    <p:sldLayoutId id="2147484317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Obraz 6" descr="UnijneFE_PR-LOGO-UE-EFSI kolor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363" y="342900"/>
            <a:ext cx="4338637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673100" y="4094163"/>
            <a:ext cx="7886700" cy="154305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pl-PL" b="1" dirty="0" smtClean="0">
                <a:solidFill>
                  <a:schemeClr val="tx1"/>
                </a:solidFill>
                <a:latin typeface="+mj-lt"/>
              </a:rPr>
              <a:t>Propozycje zmiany kryterium </a:t>
            </a:r>
            <a:r>
              <a:rPr lang="pl-PL" b="1" dirty="0">
                <a:solidFill>
                  <a:schemeClr val="tx1"/>
                </a:solidFill>
                <a:latin typeface="+mj-lt"/>
              </a:rPr>
              <a:t>wyboru projektów w ramach Regionalnego Programu Operacyjnego Województwa Mazowieckiego na lata 2014 - 2020</a:t>
            </a:r>
          </a:p>
          <a:p>
            <a:pPr algn="ctr">
              <a:defRPr/>
            </a:pPr>
            <a:endParaRPr lang="pl-PL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1216153" y="5760720"/>
            <a:ext cx="667213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pl-PL" dirty="0">
                <a:latin typeface="+mj-lt"/>
              </a:rPr>
              <a:t>Posiedzenie Komitetu Monitorującego RPO WM na lata 2014 -2020 </a:t>
            </a:r>
            <a:r>
              <a:rPr lang="pl-PL" dirty="0" smtClean="0">
                <a:latin typeface="+mj-lt"/>
              </a:rPr>
              <a:t>31 stycznia 2018 r.</a:t>
            </a:r>
            <a:endParaRPr lang="pl-PL" dirty="0">
              <a:latin typeface="+mj-lt"/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0" y="6435725"/>
            <a:ext cx="91440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pl-PL" b="1" dirty="0">
                <a:solidFill>
                  <a:schemeClr val="bg1"/>
                </a:solidFill>
                <a:latin typeface="+mj-lt"/>
              </a:rPr>
              <a:t>Departament Rozwoju Regionalnego i Funduszy Europejskich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347472" y="1417320"/>
            <a:ext cx="8423466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0" hangingPunct="0">
              <a:lnSpc>
                <a:spcPct val="150000"/>
              </a:lnSpc>
              <a:defRPr/>
            </a:pPr>
            <a:r>
              <a:rPr lang="pl-PL" sz="2800" dirty="0">
                <a:latin typeface="+mn-lt"/>
              </a:rPr>
              <a:t>Kryteria dostępu </a:t>
            </a:r>
            <a:r>
              <a:rPr lang="pl-PL" sz="2800" dirty="0" smtClean="0">
                <a:latin typeface="+mn-lt"/>
              </a:rPr>
              <a:t>oraz </a:t>
            </a:r>
            <a:r>
              <a:rPr lang="pl-PL" sz="2800" dirty="0">
                <a:latin typeface="+mn-lt"/>
              </a:rPr>
              <a:t>szczegółowe merytoryczne </a:t>
            </a:r>
          </a:p>
          <a:p>
            <a:pPr algn="ctr" eaLnBrk="0" hangingPunct="0">
              <a:lnSpc>
                <a:spcPct val="150000"/>
              </a:lnSpc>
              <a:defRPr/>
            </a:pPr>
            <a:r>
              <a:rPr lang="pl-PL" sz="2800" dirty="0">
                <a:latin typeface="+mn-lt"/>
              </a:rPr>
              <a:t>wyboru projektów konkursowych w ramach Regionalnego Programu Operacyjnego Województwa </a:t>
            </a:r>
            <a:r>
              <a:rPr lang="pl-PL" sz="2800" dirty="0" smtClean="0">
                <a:latin typeface="+mn-lt"/>
              </a:rPr>
              <a:t>Mazowieckiego  </a:t>
            </a:r>
            <a:r>
              <a:rPr lang="pl-PL" sz="2800" dirty="0">
                <a:latin typeface="+mn-lt"/>
              </a:rPr>
              <a:t>na lata 2014 – </a:t>
            </a:r>
            <a:r>
              <a:rPr lang="pl-PL" sz="2800" dirty="0" smtClean="0">
                <a:latin typeface="+mn-lt"/>
              </a:rPr>
              <a:t>2020</a:t>
            </a:r>
          </a:p>
          <a:p>
            <a:pPr algn="ctr">
              <a:lnSpc>
                <a:spcPct val="150000"/>
              </a:lnSpc>
            </a:pPr>
            <a:r>
              <a:rPr lang="pl-PL" sz="2800" dirty="0" smtClean="0">
                <a:latin typeface="+mn-lt"/>
              </a:rPr>
              <a:t>Działanie 9.2 Usługi społeczne i usługi opieki zdrowotnej.</a:t>
            </a:r>
          </a:p>
          <a:p>
            <a:pPr algn="ctr">
              <a:lnSpc>
                <a:spcPct val="150000"/>
              </a:lnSpc>
            </a:pPr>
            <a:r>
              <a:rPr lang="pl-PL" sz="2800" dirty="0" smtClean="0">
                <a:latin typeface="+mn-lt"/>
              </a:rPr>
              <a:t>Poddziałanie 9.2.1 Zwiększenie dostępności usług społecznych.</a:t>
            </a:r>
            <a:endParaRPr lang="pl-PL" sz="2800" dirty="0">
              <a:latin typeface="+mn-lt"/>
            </a:endParaRPr>
          </a:p>
          <a:p>
            <a:pPr algn="ctr">
              <a:lnSpc>
                <a:spcPct val="150000"/>
              </a:lnSpc>
            </a:pPr>
            <a:endParaRPr lang="pl-PL" sz="2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59576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356616" y="1627504"/>
            <a:ext cx="8506029" cy="27392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pl-PL" sz="2800" b="1" dirty="0" smtClean="0">
                <a:latin typeface="+mn-lt"/>
              </a:rPr>
              <a:t>Działanie 9.2</a:t>
            </a:r>
          </a:p>
          <a:p>
            <a:endParaRPr lang="pl-PL" sz="2400" b="1" dirty="0" smtClean="0">
              <a:latin typeface="+mn-lt"/>
            </a:endParaRPr>
          </a:p>
          <a:p>
            <a:r>
              <a:rPr lang="pl-PL" sz="2400" b="1" dirty="0">
                <a:latin typeface="+mn-lt"/>
              </a:rPr>
              <a:t> </a:t>
            </a:r>
            <a:endParaRPr lang="pl-PL" sz="2400" dirty="0">
              <a:latin typeface="+mn-lt"/>
            </a:endParaRPr>
          </a:p>
          <a:p>
            <a:r>
              <a:rPr lang="pl-PL" sz="2400" b="1" dirty="0">
                <a:latin typeface="+mn-lt"/>
              </a:rPr>
              <a:t>Typ </a:t>
            </a:r>
            <a:r>
              <a:rPr lang="pl-PL" sz="2400" b="1" dirty="0" smtClean="0">
                <a:latin typeface="+mn-lt"/>
              </a:rPr>
              <a:t>projektu: </a:t>
            </a:r>
          </a:p>
          <a:p>
            <a:r>
              <a:rPr lang="pl-PL" sz="2400" b="1" dirty="0" smtClean="0">
                <a:latin typeface="+mn-lt"/>
              </a:rPr>
              <a:t>Rozwój środowiskowych usług społecznych na rzecz aktywnej integracji szczególnie na rzecz osób niesamodzielnych i starszych.</a:t>
            </a:r>
            <a:endParaRPr lang="pl-PL" sz="2400" dirty="0">
              <a:latin typeface="+mn-lt"/>
            </a:endParaRPr>
          </a:p>
          <a:p>
            <a:endParaRPr lang="pl-PL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74493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2" name="Tabela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70680090"/>
                  </p:ext>
                </p:extLst>
              </p:nvPr>
            </p:nvGraphicFramePr>
            <p:xfrm>
              <a:off x="83127" y="1346661"/>
              <a:ext cx="9002684" cy="5572887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59476">
                      <a:extLst>
                        <a:ext uri="{9D8B030D-6E8A-4147-A177-3AD203B41FA5}">
                          <a16:colId xmlns="" xmlns:a16="http://schemas.microsoft.com/office/drawing/2014/main" val="20000"/>
                        </a:ext>
                      </a:extLst>
                    </a:gridCol>
                    <a:gridCol w="1568830">
                      <a:extLst>
                        <a:ext uri="{9D8B030D-6E8A-4147-A177-3AD203B41FA5}">
                          <a16:colId xmlns="" xmlns:a16="http://schemas.microsoft.com/office/drawing/2014/main" val="20001"/>
                        </a:ext>
                      </a:extLst>
                    </a:gridCol>
                    <a:gridCol w="6209607">
                      <a:extLst>
                        <a:ext uri="{9D8B030D-6E8A-4147-A177-3AD203B41FA5}">
                          <a16:colId xmlns="" xmlns:a16="http://schemas.microsoft.com/office/drawing/2014/main" val="20002"/>
                        </a:ext>
                      </a:extLst>
                    </a:gridCol>
                    <a:gridCol w="764771">
                      <a:extLst>
                        <a:ext uri="{9D8B030D-6E8A-4147-A177-3AD203B41FA5}">
                          <a16:colId xmlns="" xmlns:a16="http://schemas.microsoft.com/office/drawing/2014/main" val="20003"/>
                        </a:ext>
                      </a:extLst>
                    </a:gridCol>
                  </a:tblGrid>
                  <a:tr h="38515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l-PL" sz="1400" b="1" kern="1200" dirty="0" smtClean="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Lp.</a:t>
                          </a:r>
                          <a:endParaRPr lang="pl-PL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l-PL" sz="1400" b="1" kern="1200" dirty="0" smtClean="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Kryterium</a:t>
                          </a:r>
                          <a:endParaRPr lang="pl-PL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pl-PL" sz="1400" dirty="0" smtClean="0"/>
                            <a:t>Opis kryterium 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pl-PL" sz="1400" dirty="0" smtClean="0"/>
                            <a:t>Punktacja</a:t>
                          </a:r>
                        </a:p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pl-PL" sz="1400" dirty="0" smtClean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="" xmlns:a16="http://schemas.microsoft.com/office/drawing/2014/main" val="10000"/>
                      </a:ext>
                    </a:extLst>
                  </a:tr>
                  <a:tr h="4688379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pl-PL" sz="1200" dirty="0" smtClean="0">
                              <a:latin typeface="+mn-lt"/>
                            </a:rPr>
                            <a:t>4.</a:t>
                          </a:r>
                          <a:endParaRPr lang="pl-PL" sz="1200" dirty="0">
                            <a:latin typeface="+mn-lt"/>
                          </a:endParaRPr>
                        </a:p>
                      </a:txBody>
                      <a:tcPr anchor="ctr" anchorCtr="1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00000"/>
                            </a:lnSpc>
                          </a:pPr>
                          <a:r>
                            <a:rPr lang="pl-PL" sz="1200" kern="1200" dirty="0" smtClean="0">
                              <a:solidFill>
                                <a:srgbClr val="FF0000"/>
                              </a:solidFill>
                              <a:effectLst/>
                              <a:latin typeface="+mn-lt"/>
                              <a:ea typeface="Times New Roman"/>
                              <a:cs typeface="Arial"/>
                            </a:rPr>
                            <a:t>Średniomiesięczny</a:t>
                          </a:r>
                          <a:r>
                            <a:rPr lang="pl-PL" sz="1200" kern="1200" dirty="0" smtClean="0">
                              <a:effectLst/>
                              <a:latin typeface="+mn-lt"/>
                              <a:ea typeface="Times New Roman"/>
                              <a:cs typeface="Arial"/>
                            </a:rPr>
                            <a:t> koszt wsparcia uczestnika (osoby  zagrożonej ubóstwem lub wykluczeniem społecznym) nie przekracza kwoty </a:t>
                          </a:r>
                          <a:br>
                            <a:rPr lang="pl-PL" sz="1200" kern="1200" dirty="0" smtClean="0">
                              <a:effectLst/>
                              <a:latin typeface="+mn-lt"/>
                              <a:ea typeface="Times New Roman"/>
                              <a:cs typeface="Arial"/>
                            </a:rPr>
                          </a:br>
                          <a:r>
                            <a:rPr lang="pl-PL" sz="1200" kern="1200" dirty="0" smtClean="0">
                              <a:solidFill>
                                <a:srgbClr val="FF0000"/>
                              </a:solidFill>
                              <a:effectLst/>
                              <a:latin typeface="+mn-lt"/>
                              <a:ea typeface="Times New Roman"/>
                              <a:cs typeface="Arial"/>
                            </a:rPr>
                            <a:t>1 500 PLN</a:t>
                          </a:r>
                          <a:r>
                            <a:rPr lang="pl-PL" sz="1200" kern="1200" dirty="0" smtClean="0">
                              <a:effectLst/>
                              <a:latin typeface="+mn-lt"/>
                              <a:ea typeface="Times New Roman"/>
                              <a:cs typeface="Arial"/>
                            </a:rPr>
                            <a:t>.</a:t>
                          </a:r>
                          <a:endParaRPr lang="pl-PL" sz="1200" kern="1200" dirty="0">
                            <a:solidFill>
                              <a:schemeClr val="dk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 anchorCtr="1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pl-PL" sz="1200" dirty="0" smtClean="0">
                              <a:effectLst/>
                              <a:latin typeface="+mn-lt"/>
                              <a:ea typeface="Calibri"/>
                              <a:cs typeface="Arial"/>
                            </a:rPr>
                            <a:t>Spełnienie kryterium będzie oceniane zgodnie z następującym wzorem:</a:t>
                          </a:r>
                        </a:p>
                        <a:p>
                          <a:pPr>
                            <a:lnSpc>
                              <a:spcPct val="115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pl-PL" sz="900" b="1" kern="1200" smtClean="0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/>
                                    <a:ea typeface="Times New Roman"/>
                                    <a:cs typeface="Arial"/>
                                  </a:rPr>
                                  <m:t>ś</m:t>
                                </m:r>
                                <m:r>
                                  <a:rPr lang="pl-PL" sz="900" b="1" i="1" kern="1200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/>
                                    <a:ea typeface="Times New Roman"/>
                                    <a:cs typeface="Arial"/>
                                  </a:rPr>
                                  <m:t>𝐫𝐞𝐝𝐧𝐢</m:t>
                                </m:r>
                                <m:r>
                                  <a:rPr lang="pl-PL" sz="900" b="1" kern="1200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/>
                                    <a:ea typeface="Times New Roman"/>
                                    <a:cs typeface="Arial"/>
                                  </a:rPr>
                                  <m:t> </m:t>
                                </m:r>
                                <m:r>
                                  <a:rPr lang="pl-PL" sz="900" b="1" i="1" kern="1200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/>
                                    <a:ea typeface="Times New Roman"/>
                                    <a:cs typeface="Arial"/>
                                  </a:rPr>
                                  <m:t>𝐤𝐨𝐬𝐳𝐭</m:t>
                                </m:r>
                                <m:r>
                                  <a:rPr lang="pl-PL" sz="900" b="1" kern="1200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/>
                                    <a:ea typeface="Times New Roman"/>
                                    <a:cs typeface="Arial"/>
                                  </a:rPr>
                                  <m:t> </m:t>
                                </m:r>
                                <m:r>
                                  <a:rPr lang="pl-PL" sz="900" b="1" i="1" kern="1200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/>
                                    <a:ea typeface="Times New Roman"/>
                                    <a:cs typeface="Arial"/>
                                  </a:rPr>
                                  <m:t>𝐰𝐬𝐩𝐚𝐫𝐜𝐢𝐚</m:t>
                                </m:r>
                                <m:r>
                                  <a:rPr lang="pl-PL" sz="900" kern="1200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/>
                                    <a:ea typeface="Times New Roman"/>
                                    <a:cs typeface="Arial"/>
                                  </a:rPr>
                                  <m:t> =</m:t>
                                </m:r>
                                <m:f>
                                  <m:fPr>
                                    <m:ctrlPr>
                                      <a:rPr lang="pl-PL" sz="900" i="1" kern="1200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Arial"/>
                                      </a:rPr>
                                    </m:ctrlPr>
                                  </m:fPr>
                                  <m:num>
                                    <m:r>
                                      <a:rPr lang="pl-PL" sz="900" b="1" kern="1200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Arial"/>
                                      </a:rPr>
                                      <m:t> 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pl-PL" sz="900" kern="1200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Arial"/>
                                      </a:rPr>
                                      <m:t>Warto</m:t>
                                    </m:r>
                                    <m:r>
                                      <a:rPr lang="pl-PL" sz="900" kern="1200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Arial"/>
                                      </a:rPr>
                                      <m:t>ść 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pl-PL" sz="900" kern="1200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Arial"/>
                                      </a:rPr>
                                      <m:t>projektu</m:t>
                                    </m:r>
                                    <m:r>
                                      <a:rPr lang="pl-PL" sz="900" kern="1200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Arial"/>
                                      </a:rPr>
                                      <m:t> </m:t>
                                    </m:r>
                                    <m:d>
                                      <m:dPr>
                                        <m:ctrlPr>
                                          <a:rPr lang="pl-PL" sz="900" i="1" kern="1200">
                                            <a:solidFill>
                                              <a:srgbClr val="FF0000"/>
                                            </a:solidFill>
                                            <a:effectLst/>
                                            <a:latin typeface="Cambria Math"/>
                                            <a:ea typeface="Times New Roman"/>
                                            <a:cs typeface="Arial"/>
                                          </a:rPr>
                                        </m:ctrlPr>
                                      </m:dPr>
                                      <m:e>
                                        <m:eqArr>
                                          <m:eqArrPr>
                                            <m:ctrlPr>
                                              <a:rPr lang="pl-PL" sz="900" i="1" kern="1200">
                                                <a:solidFill>
                                                  <a:srgbClr val="FF0000"/>
                                                </a:solidFill>
                                                <a:effectLst/>
                                                <a:latin typeface="Cambria Math"/>
                                                <a:ea typeface="Times New Roman"/>
                                                <a:cs typeface="Arial"/>
                                              </a:rPr>
                                            </m:ctrlPr>
                                          </m:eqArrPr>
                                          <m: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pl-PL" sz="900" kern="1200">
                                                <a:solidFill>
                                                  <a:srgbClr val="FF0000"/>
                                                </a:solidFill>
                                                <a:effectLst/>
                                                <a:latin typeface="Cambria Math"/>
                                                <a:ea typeface="Times New Roman"/>
                                                <a:cs typeface="Arial"/>
                                              </a:rPr>
                                              <m:t>w</m:t>
                                            </m:r>
                                            <m:r>
                                              <a:rPr lang="pl-PL" sz="900" kern="1200">
                                                <a:solidFill>
                                                  <a:srgbClr val="FF0000"/>
                                                </a:solidFill>
                                                <a:effectLst/>
                                                <a:latin typeface="Cambria Math"/>
                                                <a:ea typeface="Times New Roman"/>
                                                <a:cs typeface="Arial"/>
                                              </a:rPr>
                                              <m:t> </m:t>
                                            </m:r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pl-PL" sz="900" kern="1200">
                                                <a:solidFill>
                                                  <a:srgbClr val="FF0000"/>
                                                </a:solidFill>
                                                <a:effectLst/>
                                                <a:latin typeface="Cambria Math"/>
                                                <a:ea typeface="Times New Roman"/>
                                                <a:cs typeface="Arial"/>
                                              </a:rPr>
                                              <m:t>tym</m:t>
                                            </m:r>
                                            <m:r>
                                              <a:rPr lang="pl-PL" sz="900" kern="1200">
                                                <a:solidFill>
                                                  <a:srgbClr val="FF0000"/>
                                                </a:solidFill>
                                                <a:effectLst/>
                                                <a:latin typeface="Cambria Math"/>
                                                <a:ea typeface="Times New Roman"/>
                                                <a:cs typeface="Arial"/>
                                              </a:rPr>
                                              <m:t> </m:t>
                                            </m:r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pl-PL" sz="900" kern="1200">
                                                <a:solidFill>
                                                  <a:srgbClr val="FF0000"/>
                                                </a:solidFill>
                                                <a:effectLst/>
                                                <a:latin typeface="Cambria Math"/>
                                                <a:ea typeface="Times New Roman"/>
                                                <a:cs typeface="Arial"/>
                                              </a:rPr>
                                              <m:t>r</m:t>
                                            </m:r>
                                            <m:r>
                                              <a:rPr lang="pl-PL" sz="900" kern="1200">
                                                <a:solidFill>
                                                  <a:srgbClr val="FF0000"/>
                                                </a:solidFill>
                                                <a:effectLst/>
                                                <a:latin typeface="Cambria Math"/>
                                                <a:ea typeface="Times New Roman"/>
                                                <a:cs typeface="Arial"/>
                                              </a:rPr>
                                              <m:t>ó</m:t>
                                            </m:r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pl-PL" sz="900" kern="1200">
                                                <a:solidFill>
                                                  <a:srgbClr val="FF0000"/>
                                                </a:solidFill>
                                                <a:effectLst/>
                                                <a:latin typeface="Cambria Math"/>
                                                <a:ea typeface="Times New Roman"/>
                                                <a:cs typeface="Arial"/>
                                              </a:rPr>
                                              <m:t>wnie</m:t>
                                            </m:r>
                                            <m:r>
                                              <a:rPr lang="pl-PL" sz="900" kern="1200">
                                                <a:solidFill>
                                                  <a:srgbClr val="FF0000"/>
                                                </a:solidFill>
                                                <a:effectLst/>
                                                <a:latin typeface="Cambria Math"/>
                                                <a:ea typeface="Times New Roman"/>
                                                <a:cs typeface="Arial"/>
                                              </a:rPr>
                                              <m:t>ż </m:t>
                                            </m:r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pl-PL" sz="900" kern="1200">
                                                <a:solidFill>
                                                  <a:srgbClr val="FF0000"/>
                                                </a:solidFill>
                                                <a:effectLst/>
                                                <a:latin typeface="Cambria Math"/>
                                                <a:ea typeface="Times New Roman"/>
                                                <a:cs typeface="Arial"/>
                                              </a:rPr>
                                              <m:t>wk</m:t>
                                            </m:r>
                                            <m:r>
                                              <a:rPr lang="pl-PL" sz="900" kern="1200">
                                                <a:solidFill>
                                                  <a:srgbClr val="FF0000"/>
                                                </a:solidFill>
                                                <a:effectLst/>
                                                <a:latin typeface="Cambria Math"/>
                                                <a:ea typeface="Times New Roman"/>
                                                <a:cs typeface="Arial"/>
                                              </a:rPr>
                                              <m:t>ł</m:t>
                                            </m:r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pl-PL" sz="900" kern="1200">
                                                <a:solidFill>
                                                  <a:srgbClr val="FF0000"/>
                                                </a:solidFill>
                                                <a:effectLst/>
                                                <a:latin typeface="Cambria Math"/>
                                                <a:ea typeface="Times New Roman"/>
                                                <a:cs typeface="Arial"/>
                                              </a:rPr>
                                              <m:t>ad</m:t>
                                            </m:r>
                                            <m:r>
                                              <a:rPr lang="pl-PL" sz="900" kern="1200">
                                                <a:solidFill>
                                                  <a:srgbClr val="FF0000"/>
                                                </a:solidFill>
                                                <a:effectLst/>
                                                <a:latin typeface="Cambria Math"/>
                                                <a:ea typeface="Times New Roman"/>
                                                <a:cs typeface="Arial"/>
                                              </a:rPr>
                                              <m:t> </m:t>
                                            </m:r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pl-PL" sz="900" kern="1200">
                                                <a:solidFill>
                                                  <a:srgbClr val="FF0000"/>
                                                </a:solidFill>
                                                <a:effectLst/>
                                                <a:latin typeface="Cambria Math"/>
                                                <a:ea typeface="Times New Roman"/>
                                                <a:cs typeface="Arial"/>
                                              </a:rPr>
                                              <m:t>w</m:t>
                                            </m:r>
                                            <m:r>
                                              <a:rPr lang="pl-PL" sz="900" kern="1200">
                                                <a:solidFill>
                                                  <a:srgbClr val="FF0000"/>
                                                </a:solidFill>
                                                <a:effectLst/>
                                                <a:latin typeface="Cambria Math"/>
                                                <a:ea typeface="Times New Roman"/>
                                                <a:cs typeface="Arial"/>
                                              </a:rPr>
                                              <m:t>ł</m:t>
                                            </m:r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pl-PL" sz="900" kern="1200">
                                                <a:solidFill>
                                                  <a:srgbClr val="FF0000"/>
                                                </a:solidFill>
                                                <a:effectLst/>
                                                <a:latin typeface="Cambria Math"/>
                                                <a:ea typeface="Times New Roman"/>
                                                <a:cs typeface="Arial"/>
                                              </a:rPr>
                                              <m:t>asny</m:t>
                                            </m:r>
                                            <m:r>
                                              <a:rPr lang="pl-PL" sz="900" kern="1200">
                                                <a:solidFill>
                                                  <a:srgbClr val="FF0000"/>
                                                </a:solidFill>
                                                <a:effectLst/>
                                                <a:latin typeface="Cambria Math"/>
                                                <a:ea typeface="Times New Roman"/>
                                                <a:cs typeface="Arial"/>
                                              </a:rPr>
                                              <m:t> </m:t>
                                            </m:r>
                                          </m:e>
                                          <m: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pl-PL" sz="900" kern="1200">
                                                <a:solidFill>
                                                  <a:srgbClr val="FF0000"/>
                                                </a:solidFill>
                                                <a:effectLst/>
                                                <a:latin typeface="Cambria Math"/>
                                                <a:ea typeface="Times New Roman"/>
                                                <a:cs typeface="Arial"/>
                                              </a:rPr>
                                              <m:t>i</m:t>
                                            </m:r>
                                            <m:r>
                                              <a:rPr lang="pl-PL" sz="900" kern="1200">
                                                <a:solidFill>
                                                  <a:srgbClr val="FF0000"/>
                                                </a:solidFill>
                                                <a:effectLst/>
                                                <a:latin typeface="Cambria Math"/>
                                                <a:ea typeface="Times New Roman"/>
                                                <a:cs typeface="Arial"/>
                                              </a:rPr>
                                              <m:t> </m:t>
                                            </m:r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pl-PL" sz="900" kern="1200">
                                                <a:solidFill>
                                                  <a:srgbClr val="FF0000"/>
                                                </a:solidFill>
                                                <a:effectLst/>
                                                <a:latin typeface="Cambria Math"/>
                                                <a:ea typeface="Times New Roman"/>
                                                <a:cs typeface="Arial"/>
                                              </a:rPr>
                                              <m:t>koszty</m:t>
                                            </m:r>
                                            <m:r>
                                              <a:rPr lang="pl-PL" sz="900" kern="1200">
                                                <a:solidFill>
                                                  <a:srgbClr val="FF0000"/>
                                                </a:solidFill>
                                                <a:effectLst/>
                                                <a:latin typeface="Cambria Math"/>
                                                <a:ea typeface="Times New Roman"/>
                                                <a:cs typeface="Arial"/>
                                              </a:rPr>
                                              <m:t> </m:t>
                                            </m:r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pl-PL" sz="900" kern="1200">
                                                <a:solidFill>
                                                  <a:srgbClr val="FF0000"/>
                                                </a:solidFill>
                                                <a:effectLst/>
                                                <a:latin typeface="Cambria Math"/>
                                                <a:ea typeface="Times New Roman"/>
                                                <a:cs typeface="Arial"/>
                                              </a:rPr>
                                              <m:t>po</m:t>
                                            </m:r>
                                            <m:r>
                                              <a:rPr lang="pl-PL" sz="900" kern="1200">
                                                <a:solidFill>
                                                  <a:srgbClr val="FF0000"/>
                                                </a:solidFill>
                                                <a:effectLst/>
                                                <a:latin typeface="Cambria Math"/>
                                                <a:ea typeface="Times New Roman"/>
                                                <a:cs typeface="Arial"/>
                                              </a:rPr>
                                              <m:t>ś</m:t>
                                            </m:r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pl-PL" sz="900" kern="1200">
                                                <a:solidFill>
                                                  <a:srgbClr val="FF0000"/>
                                                </a:solidFill>
                                                <a:effectLst/>
                                                <a:latin typeface="Cambria Math"/>
                                                <a:ea typeface="Times New Roman"/>
                                                <a:cs typeface="Arial"/>
                                              </a:rPr>
                                              <m:t>rednie</m:t>
                                            </m:r>
                                          </m:e>
                                        </m:eqArr>
                                      </m:e>
                                    </m:d>
                                  </m:num>
                                  <m:den>
                                    <m:eqArr>
                                      <m:eqArrPr>
                                        <m:ctrlPr>
                                          <a:rPr lang="pl-PL" sz="900" i="1" kern="1200">
                                            <a:solidFill>
                                              <a:srgbClr val="FF0000"/>
                                            </a:solidFill>
                                            <a:effectLst/>
                                            <a:latin typeface="Cambria Math"/>
                                            <a:ea typeface="Times New Roman"/>
                                            <a:cs typeface="Arial"/>
                                          </a:rPr>
                                        </m:ctrlPr>
                                      </m:eqArr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pl-PL" sz="900" kern="1200">
                                            <a:solidFill>
                                              <a:srgbClr val="FF0000"/>
                                            </a:solidFill>
                                            <a:effectLst/>
                                            <a:latin typeface="Cambria Math"/>
                                            <a:ea typeface="Times New Roman"/>
                                            <a:cs typeface="Arial"/>
                                          </a:rPr>
                                          <m:t>Warto</m:t>
                                        </m:r>
                                        <m:r>
                                          <a:rPr lang="pl-PL" sz="900" kern="1200">
                                            <a:solidFill>
                                              <a:srgbClr val="FF0000"/>
                                            </a:solidFill>
                                            <a:effectLst/>
                                            <a:latin typeface="Cambria Math"/>
                                            <a:ea typeface="Times New Roman"/>
                                            <a:cs typeface="Arial"/>
                                          </a:rPr>
                                          <m:t>ść 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pl-PL" sz="900" kern="1200">
                                            <a:solidFill>
                                              <a:srgbClr val="FF0000"/>
                                            </a:solidFill>
                                            <a:effectLst/>
                                            <a:latin typeface="Cambria Math"/>
                                            <a:ea typeface="Times New Roman"/>
                                            <a:cs typeface="Arial"/>
                                          </a:rPr>
                                          <m:t>wska</m:t>
                                        </m:r>
                                        <m:r>
                                          <a:rPr lang="pl-PL" sz="900" kern="1200">
                                            <a:solidFill>
                                              <a:srgbClr val="FF0000"/>
                                            </a:solidFill>
                                            <a:effectLst/>
                                            <a:latin typeface="Cambria Math"/>
                                            <a:ea typeface="Times New Roman"/>
                                            <a:cs typeface="Arial"/>
                                          </a:rPr>
                                          <m:t>ź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pl-PL" sz="900" kern="1200">
                                            <a:solidFill>
                                              <a:srgbClr val="FF0000"/>
                                            </a:solidFill>
                                            <a:effectLst/>
                                            <a:latin typeface="Cambria Math"/>
                                            <a:ea typeface="Times New Roman"/>
                                            <a:cs typeface="Arial"/>
                                          </a:rPr>
                                          <m:t>nika</m:t>
                                        </m:r>
                                        <m:r>
                                          <a:rPr lang="pl-PL" sz="900" kern="1200">
                                            <a:solidFill>
                                              <a:srgbClr val="FF0000"/>
                                            </a:solidFill>
                                            <a:effectLst/>
                                            <a:latin typeface="Cambria Math"/>
                                            <a:ea typeface="Times New Roman"/>
                                            <a:cs typeface="Arial"/>
                                          </a:rPr>
                                          <m:t>  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pl-PL" sz="900" kern="1200">
                                            <a:solidFill>
                                              <a:srgbClr val="FF0000"/>
                                            </a:solidFill>
                                            <a:effectLst/>
                                            <a:latin typeface="Cambria Math"/>
                                            <a:ea typeface="Times New Roman"/>
                                            <a:cs typeface="Arial"/>
                                          </a:rPr>
                                          <m:t>produktu</m:t>
                                        </m:r>
                                        <m:r>
                                          <a:rPr lang="pl-PL" sz="900" kern="1200">
                                            <a:solidFill>
                                              <a:srgbClr val="FF0000"/>
                                            </a:solidFill>
                                            <a:effectLst/>
                                            <a:latin typeface="Cambria Math"/>
                                            <a:ea typeface="Times New Roman"/>
                                            <a:cs typeface="Arial"/>
                                          </a:rPr>
                                          <m:t>: </m:t>
                                        </m:r>
                                      </m:e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pl-PL" sz="900" kern="1200">
                                            <a:solidFill>
                                              <a:srgbClr val="FF0000"/>
                                            </a:solidFill>
                                            <a:effectLst/>
                                            <a:latin typeface="Cambria Math"/>
                                            <a:ea typeface="Times New Roman"/>
                                            <a:cs typeface="Arial"/>
                                          </a:rPr>
                                          <m:t>Liczba</m:t>
                                        </m:r>
                                        <m:r>
                                          <a:rPr lang="pl-PL" sz="900" kern="1200">
                                            <a:solidFill>
                                              <a:srgbClr val="FF0000"/>
                                            </a:solidFill>
                                            <a:effectLst/>
                                            <a:latin typeface="Cambria Math"/>
                                            <a:ea typeface="Times New Roman"/>
                                            <a:cs typeface="Arial"/>
                                          </a:rPr>
                                          <m:t> 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pl-PL" sz="900" kern="1200">
                                            <a:solidFill>
                                              <a:srgbClr val="FF0000"/>
                                            </a:solidFill>
                                            <a:effectLst/>
                                            <a:latin typeface="Cambria Math"/>
                                            <a:ea typeface="Times New Roman"/>
                                            <a:cs typeface="Arial"/>
                                          </a:rPr>
                                          <m:t>os</m:t>
                                        </m:r>
                                        <m:r>
                                          <a:rPr lang="pl-PL" sz="900" kern="1200">
                                            <a:solidFill>
                                              <a:srgbClr val="FF0000"/>
                                            </a:solidFill>
                                            <a:effectLst/>
                                            <a:latin typeface="Cambria Math"/>
                                            <a:ea typeface="Times New Roman"/>
                                            <a:cs typeface="Arial"/>
                                          </a:rPr>
                                          <m:t>ó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pl-PL" sz="900" kern="1200">
                                            <a:solidFill>
                                              <a:srgbClr val="FF0000"/>
                                            </a:solidFill>
                                            <a:effectLst/>
                                            <a:latin typeface="Cambria Math"/>
                                            <a:ea typeface="Times New Roman"/>
                                            <a:cs typeface="Arial"/>
                                          </a:rPr>
                                          <m:t>b</m:t>
                                        </m:r>
                                        <m:r>
                                          <a:rPr lang="pl-PL" sz="900" kern="1200">
                                            <a:solidFill>
                                              <a:srgbClr val="FF0000"/>
                                            </a:solidFill>
                                            <a:effectLst/>
                                            <a:latin typeface="Cambria Math"/>
                                            <a:ea typeface="Times New Roman"/>
                                            <a:cs typeface="Arial"/>
                                          </a:rPr>
                                          <m:t> 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pl-PL" sz="900" kern="1200">
                                            <a:solidFill>
                                              <a:srgbClr val="FF0000"/>
                                            </a:solidFill>
                                            <a:effectLst/>
                                            <a:latin typeface="Cambria Math"/>
                                            <a:ea typeface="Times New Roman"/>
                                            <a:cs typeface="Arial"/>
                                          </a:rPr>
                                          <m:t>zagro</m:t>
                                        </m:r>
                                        <m:r>
                                          <a:rPr lang="pl-PL" sz="900" kern="1200">
                                            <a:solidFill>
                                              <a:srgbClr val="FF0000"/>
                                            </a:solidFill>
                                            <a:effectLst/>
                                            <a:latin typeface="Cambria Math"/>
                                            <a:ea typeface="Times New Roman"/>
                                            <a:cs typeface="Arial"/>
                                          </a:rPr>
                                          <m:t>ż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pl-PL" sz="900" kern="1200">
                                            <a:solidFill>
                                              <a:srgbClr val="FF0000"/>
                                            </a:solidFill>
                                            <a:effectLst/>
                                            <a:latin typeface="Cambria Math"/>
                                            <a:ea typeface="Times New Roman"/>
                                            <a:cs typeface="Arial"/>
                                          </a:rPr>
                                          <m:t>onych</m:t>
                                        </m:r>
                                        <m:r>
                                          <a:rPr lang="pl-PL" sz="900" kern="1200">
                                            <a:solidFill>
                                              <a:srgbClr val="FF0000"/>
                                            </a:solidFill>
                                            <a:effectLst/>
                                            <a:latin typeface="Cambria Math"/>
                                            <a:ea typeface="Times New Roman"/>
                                            <a:cs typeface="Arial"/>
                                          </a:rPr>
                                          <m:t> 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pl-PL" sz="900" kern="1200">
                                            <a:solidFill>
                                              <a:srgbClr val="FF0000"/>
                                            </a:solidFill>
                                            <a:effectLst/>
                                            <a:latin typeface="Cambria Math"/>
                                            <a:ea typeface="Times New Roman"/>
                                            <a:cs typeface="Arial"/>
                                          </a:rPr>
                                          <m:t>ub</m:t>
                                        </m:r>
                                        <m:r>
                                          <a:rPr lang="pl-PL" sz="900" kern="1200">
                                            <a:solidFill>
                                              <a:srgbClr val="FF0000"/>
                                            </a:solidFill>
                                            <a:effectLst/>
                                            <a:latin typeface="Cambria Math"/>
                                            <a:ea typeface="Times New Roman"/>
                                            <a:cs typeface="Arial"/>
                                          </a:rPr>
                                          <m:t>ó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pl-PL" sz="900" kern="1200">
                                            <a:solidFill>
                                              <a:srgbClr val="FF0000"/>
                                            </a:solidFill>
                                            <a:effectLst/>
                                            <a:latin typeface="Cambria Math"/>
                                            <a:ea typeface="Times New Roman"/>
                                            <a:cs typeface="Arial"/>
                                          </a:rPr>
                                          <m:t>stwem</m:t>
                                        </m:r>
                                        <m:r>
                                          <a:rPr lang="pl-PL" sz="900" kern="1200">
                                            <a:solidFill>
                                              <a:srgbClr val="FF0000"/>
                                            </a:solidFill>
                                            <a:effectLst/>
                                            <a:latin typeface="Cambria Math"/>
                                            <a:ea typeface="Times New Roman"/>
                                            <a:cs typeface="Arial"/>
                                          </a:rPr>
                                          <m:t>  </m:t>
                                        </m:r>
                                      </m:e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pl-PL" sz="900" kern="1200">
                                            <a:solidFill>
                                              <a:srgbClr val="FF0000"/>
                                            </a:solidFill>
                                            <a:effectLst/>
                                            <a:latin typeface="Cambria Math"/>
                                            <a:ea typeface="Times New Roman"/>
                                            <a:cs typeface="Arial"/>
                                          </a:rPr>
                                          <m:t>lub</m:t>
                                        </m:r>
                                        <m:r>
                                          <a:rPr lang="pl-PL" sz="900" kern="1200">
                                            <a:solidFill>
                                              <a:srgbClr val="FF0000"/>
                                            </a:solidFill>
                                            <a:effectLst/>
                                            <a:latin typeface="Cambria Math"/>
                                            <a:ea typeface="Times New Roman"/>
                                            <a:cs typeface="Arial"/>
                                          </a:rPr>
                                          <m:t> 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pl-PL" sz="900" kern="1200">
                                            <a:solidFill>
                                              <a:srgbClr val="FF0000"/>
                                            </a:solidFill>
                                            <a:effectLst/>
                                            <a:latin typeface="Cambria Math"/>
                                            <a:ea typeface="Times New Roman"/>
                                            <a:cs typeface="Arial"/>
                                          </a:rPr>
                                          <m:t>wykluczeniem</m:t>
                                        </m:r>
                                        <m:r>
                                          <a:rPr lang="pl-PL" sz="900" kern="1200">
                                            <a:solidFill>
                                              <a:srgbClr val="FF0000"/>
                                            </a:solidFill>
                                            <a:effectLst/>
                                            <a:latin typeface="Cambria Math"/>
                                            <a:ea typeface="Times New Roman"/>
                                            <a:cs typeface="Arial"/>
                                          </a:rPr>
                                          <m:t> 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pl-PL" sz="900" kern="1200">
                                            <a:solidFill>
                                              <a:srgbClr val="FF0000"/>
                                            </a:solidFill>
                                            <a:effectLst/>
                                            <a:latin typeface="Cambria Math"/>
                                            <a:ea typeface="Times New Roman"/>
                                            <a:cs typeface="Arial"/>
                                          </a:rPr>
                                          <m:t>spo</m:t>
                                        </m:r>
                                        <m:r>
                                          <a:rPr lang="pl-PL" sz="900" kern="1200">
                                            <a:solidFill>
                                              <a:srgbClr val="FF0000"/>
                                            </a:solidFill>
                                            <a:effectLst/>
                                            <a:latin typeface="Cambria Math"/>
                                            <a:ea typeface="Times New Roman"/>
                                            <a:cs typeface="Arial"/>
                                          </a:rPr>
                                          <m:t>ł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pl-PL" sz="900" kern="1200">
                                            <a:solidFill>
                                              <a:srgbClr val="FF0000"/>
                                            </a:solidFill>
                                            <a:effectLst/>
                                            <a:latin typeface="Cambria Math"/>
                                            <a:ea typeface="Times New Roman"/>
                                            <a:cs typeface="Arial"/>
                                          </a:rPr>
                                          <m:t>ecznym</m:t>
                                        </m:r>
                                        <m:r>
                                          <a:rPr lang="pl-PL" sz="900" kern="1200">
                                            <a:solidFill>
                                              <a:srgbClr val="FF0000"/>
                                            </a:solidFill>
                                            <a:effectLst/>
                                            <a:latin typeface="Cambria Math"/>
                                            <a:ea typeface="Times New Roman"/>
                                            <a:cs typeface="Arial"/>
                                          </a:rPr>
                                          <m:t> </m:t>
                                        </m:r>
                                      </m:e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pl-PL" sz="900" kern="1200">
                                            <a:solidFill>
                                              <a:srgbClr val="FF0000"/>
                                            </a:solidFill>
                                            <a:effectLst/>
                                            <a:latin typeface="Cambria Math"/>
                                            <a:ea typeface="Times New Roman"/>
                                            <a:cs typeface="Arial"/>
                                          </a:rPr>
                                          <m:t>obj</m:t>
                                        </m:r>
                                        <m:r>
                                          <a:rPr lang="pl-PL" sz="900" kern="1200">
                                            <a:solidFill>
                                              <a:srgbClr val="FF0000"/>
                                            </a:solidFill>
                                            <a:effectLst/>
                                            <a:latin typeface="Cambria Math"/>
                                            <a:ea typeface="Times New Roman"/>
                                            <a:cs typeface="Arial"/>
                                          </a:rPr>
                                          <m:t>ę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pl-PL" sz="900" kern="1200">
                                            <a:solidFill>
                                              <a:srgbClr val="FF0000"/>
                                            </a:solidFill>
                                            <a:effectLst/>
                                            <a:latin typeface="Cambria Math"/>
                                            <a:ea typeface="Times New Roman"/>
                                            <a:cs typeface="Arial"/>
                                          </a:rPr>
                                          <m:t>tych</m:t>
                                        </m:r>
                                        <m:r>
                                          <a:rPr lang="pl-PL" sz="900" kern="1200">
                                            <a:solidFill>
                                              <a:srgbClr val="FF0000"/>
                                            </a:solidFill>
                                            <a:effectLst/>
                                            <a:latin typeface="Cambria Math"/>
                                            <a:ea typeface="Times New Roman"/>
                                            <a:cs typeface="Arial"/>
                                          </a:rPr>
                                          <m:t> 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pl-PL" sz="900" kern="1200">
                                            <a:solidFill>
                                              <a:srgbClr val="FF0000"/>
                                            </a:solidFill>
                                            <a:effectLst/>
                                            <a:latin typeface="Cambria Math"/>
                                            <a:ea typeface="Times New Roman"/>
                                            <a:cs typeface="Arial"/>
                                          </a:rPr>
                                          <m:t>us</m:t>
                                        </m:r>
                                        <m:r>
                                          <a:rPr lang="pl-PL" sz="900" kern="1200">
                                            <a:solidFill>
                                              <a:srgbClr val="FF0000"/>
                                            </a:solidFill>
                                            <a:effectLst/>
                                            <a:latin typeface="Cambria Math"/>
                                            <a:ea typeface="Times New Roman"/>
                                            <a:cs typeface="Arial"/>
                                          </a:rPr>
                                          <m:t>ł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pl-PL" sz="900" kern="1200">
                                            <a:solidFill>
                                              <a:srgbClr val="FF0000"/>
                                            </a:solidFill>
                                            <a:effectLst/>
                                            <a:latin typeface="Cambria Math"/>
                                            <a:ea typeface="Times New Roman"/>
                                            <a:cs typeface="Arial"/>
                                          </a:rPr>
                                          <m:t>ugami</m:t>
                                        </m:r>
                                        <m:r>
                                          <a:rPr lang="pl-PL" sz="900" kern="1200">
                                            <a:solidFill>
                                              <a:srgbClr val="FF0000"/>
                                            </a:solidFill>
                                            <a:effectLst/>
                                            <a:latin typeface="Cambria Math"/>
                                            <a:ea typeface="Times New Roman"/>
                                            <a:cs typeface="Arial"/>
                                          </a:rPr>
                                          <m:t> </m:t>
                                        </m:r>
                                      </m:e>
                                      <m:e>
                                        <m:r>
                                          <a:rPr lang="pl-PL" sz="900" kern="1200">
                                            <a:solidFill>
                                              <a:srgbClr val="FF0000"/>
                                            </a:solidFill>
                                            <a:effectLst/>
                                            <a:latin typeface="Cambria Math"/>
                                            <a:ea typeface="Times New Roman"/>
                                            <a:cs typeface="Arial"/>
                                          </a:rPr>
                                          <m:t>  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pl-PL" sz="900" kern="1200">
                                            <a:solidFill>
                                              <a:srgbClr val="FF0000"/>
                                            </a:solidFill>
                                            <a:effectLst/>
                                            <a:latin typeface="Cambria Math"/>
                                            <a:ea typeface="Times New Roman"/>
                                            <a:cs typeface="Arial"/>
                                          </a:rPr>
                                          <m:t>spo</m:t>
                                        </m:r>
                                        <m:r>
                                          <a:rPr lang="pl-PL" sz="900" kern="1200">
                                            <a:solidFill>
                                              <a:srgbClr val="FF0000"/>
                                            </a:solidFill>
                                            <a:effectLst/>
                                            <a:latin typeface="Cambria Math"/>
                                            <a:ea typeface="Times New Roman"/>
                                            <a:cs typeface="Arial"/>
                                          </a:rPr>
                                          <m:t>ł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pl-PL" sz="900" kern="1200">
                                            <a:solidFill>
                                              <a:srgbClr val="FF0000"/>
                                            </a:solidFill>
                                            <a:effectLst/>
                                            <a:latin typeface="Cambria Math"/>
                                            <a:ea typeface="Times New Roman"/>
                                            <a:cs typeface="Arial"/>
                                          </a:rPr>
                                          <m:t>ecznymi</m:t>
                                        </m:r>
                                        <m:r>
                                          <a:rPr lang="pl-PL" sz="900" kern="1200">
                                            <a:solidFill>
                                              <a:srgbClr val="FF0000"/>
                                            </a:solidFill>
                                            <a:effectLst/>
                                            <a:latin typeface="Cambria Math"/>
                                            <a:ea typeface="Times New Roman"/>
                                            <a:cs typeface="Arial"/>
                                          </a:rPr>
                                          <m:t> ś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pl-PL" sz="900" kern="1200">
                                            <a:solidFill>
                                              <a:srgbClr val="FF0000"/>
                                            </a:solidFill>
                                            <a:effectLst/>
                                            <a:latin typeface="Cambria Math"/>
                                            <a:ea typeface="Times New Roman"/>
                                            <a:cs typeface="Arial"/>
                                          </a:rPr>
                                          <m:t>wiadczonymi</m:t>
                                        </m:r>
                                        <m:r>
                                          <a:rPr lang="pl-PL" sz="900" kern="1200">
                                            <a:solidFill>
                                              <a:srgbClr val="FF0000"/>
                                            </a:solidFill>
                                            <a:effectLst/>
                                            <a:latin typeface="Cambria Math"/>
                                            <a:ea typeface="Times New Roman"/>
                                            <a:cs typeface="Arial"/>
                                          </a:rPr>
                                          <m:t> 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pl-PL" sz="900" kern="1200">
                                            <a:solidFill>
                                              <a:srgbClr val="FF0000"/>
                                            </a:solidFill>
                                            <a:effectLst/>
                                            <a:latin typeface="Cambria Math"/>
                                            <a:ea typeface="Times New Roman"/>
                                            <a:cs typeface="Arial"/>
                                          </a:rPr>
                                          <m:t>w</m:t>
                                        </m:r>
                                        <m:r>
                                          <a:rPr lang="pl-PL" sz="900" kern="1200">
                                            <a:solidFill>
                                              <a:srgbClr val="FF0000"/>
                                            </a:solidFill>
                                            <a:effectLst/>
                                            <a:latin typeface="Cambria Math"/>
                                            <a:ea typeface="Times New Roman"/>
                                            <a:cs typeface="Arial"/>
                                          </a:rPr>
                                          <m:t> 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pl-PL" sz="900" kern="1200">
                                            <a:solidFill>
                                              <a:srgbClr val="FF0000"/>
                                            </a:solidFill>
                                            <a:effectLst/>
                                            <a:latin typeface="Cambria Math"/>
                                            <a:ea typeface="Times New Roman"/>
                                            <a:cs typeface="Arial"/>
                                          </a:rPr>
                                          <m:t>interesie</m:t>
                                        </m:r>
                                        <m:r>
                                          <a:rPr lang="pl-PL" sz="900" kern="1200">
                                            <a:solidFill>
                                              <a:srgbClr val="FF0000"/>
                                            </a:solidFill>
                                            <a:effectLst/>
                                            <a:latin typeface="Cambria Math"/>
                                            <a:ea typeface="Times New Roman"/>
                                            <a:cs typeface="Arial"/>
                                          </a:rPr>
                                          <m:t> </m:t>
                                        </m:r>
                                      </m:e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pl-PL" sz="900" kern="1200">
                                            <a:solidFill>
                                              <a:srgbClr val="FF0000"/>
                                            </a:solidFill>
                                            <a:effectLst/>
                                            <a:latin typeface="Cambria Math"/>
                                            <a:ea typeface="Times New Roman"/>
                                            <a:cs typeface="Arial"/>
                                          </a:rPr>
                                          <m:t>og</m:t>
                                        </m:r>
                                        <m:r>
                                          <a:rPr lang="pl-PL" sz="900" kern="1200">
                                            <a:solidFill>
                                              <a:srgbClr val="FF0000"/>
                                            </a:solidFill>
                                            <a:effectLst/>
                                            <a:latin typeface="Cambria Math"/>
                                            <a:ea typeface="Times New Roman"/>
                                            <a:cs typeface="Arial"/>
                                          </a:rPr>
                                          <m:t>ó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pl-PL" sz="900" kern="1200">
                                            <a:solidFill>
                                              <a:srgbClr val="FF0000"/>
                                            </a:solidFill>
                                            <a:effectLst/>
                                            <a:latin typeface="Cambria Math"/>
                                            <a:ea typeface="Times New Roman"/>
                                            <a:cs typeface="Arial"/>
                                          </a:rPr>
                                          <m:t>lnym</m:t>
                                        </m:r>
                                        <m:r>
                                          <a:rPr lang="pl-PL" sz="900" kern="1200">
                                            <a:solidFill>
                                              <a:srgbClr val="FF0000"/>
                                            </a:solidFill>
                                            <a:effectLst/>
                                            <a:latin typeface="Cambria Math"/>
                                            <a:ea typeface="Times New Roman"/>
                                            <a:cs typeface="Arial"/>
                                          </a:rPr>
                                          <m:t> 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pl-PL" sz="900" kern="1200">
                                            <a:solidFill>
                                              <a:srgbClr val="FF0000"/>
                                            </a:solidFill>
                                            <a:effectLst/>
                                            <a:latin typeface="Cambria Math"/>
                                            <a:ea typeface="Times New Roman"/>
                                            <a:cs typeface="Arial"/>
                                          </a:rPr>
                                          <m:t>w</m:t>
                                        </m:r>
                                        <m:r>
                                          <a:rPr lang="pl-PL" sz="900" kern="1200">
                                            <a:solidFill>
                                              <a:srgbClr val="FF0000"/>
                                            </a:solidFill>
                                            <a:effectLst/>
                                            <a:latin typeface="Cambria Math"/>
                                            <a:ea typeface="Times New Roman"/>
                                            <a:cs typeface="Arial"/>
                                          </a:rPr>
                                          <m:t> 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pl-PL" sz="900" kern="1200">
                                            <a:solidFill>
                                              <a:srgbClr val="FF0000"/>
                                            </a:solidFill>
                                            <a:effectLst/>
                                            <a:latin typeface="Cambria Math"/>
                                            <a:ea typeface="Times New Roman"/>
                                            <a:cs typeface="Arial"/>
                                          </a:rPr>
                                          <m:t>programie</m:t>
                                        </m:r>
                                      </m:e>
                                      <m:e>
                                        <m:r>
                                          <a:rPr lang="pl-PL" sz="900" kern="1200">
                                            <a:solidFill>
                                              <a:srgbClr val="FF0000"/>
                                            </a:solidFill>
                                            <a:effectLst/>
                                            <a:latin typeface="Cambria Math"/>
                                            <a:ea typeface="Times New Roman"/>
                                            <a:cs typeface="Arial"/>
                                          </a:rPr>
                                          <m:t> </m:t>
                                        </m:r>
                                      </m:e>
                                    </m:eqArr>
                                    <m:r>
                                      <m:rPr>
                                        <m:sty m:val="p"/>
                                      </m:rPr>
                                      <a:rPr lang="pl-PL" sz="900" kern="1200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Arial"/>
                                      </a:rPr>
                                      <m:t>x</m:t>
                                    </m:r>
                                    <m:r>
                                      <a:rPr lang="pl-PL" sz="900" kern="1200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Arial"/>
                                      </a:rPr>
                                      <m:t> 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pl-PL" sz="900" kern="1200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Arial"/>
                                      </a:rPr>
                                      <m:t>okres</m:t>
                                    </m:r>
                                    <m:r>
                                      <a:rPr lang="pl-PL" sz="900" kern="1200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Arial"/>
                                      </a:rPr>
                                      <m:t> 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pl-PL" sz="900" kern="1200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Arial"/>
                                      </a:rPr>
                                      <m:t>realizacji</m:t>
                                    </m:r>
                                    <m:r>
                                      <a:rPr lang="pl-PL" sz="900" kern="1200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Arial"/>
                                      </a:rPr>
                                      <m:t> 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pl-PL" sz="900" kern="1200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Arial"/>
                                      </a:rPr>
                                      <m:t>projektu</m:t>
                                    </m:r>
                                    <m:r>
                                      <a:rPr lang="pl-PL" sz="900" kern="1200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Arial"/>
                                      </a:rPr>
                                      <m:t> (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pl-PL" sz="900" kern="1200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Arial"/>
                                      </a:rPr>
                                      <m:t>liczba</m:t>
                                    </m:r>
                                    <m:r>
                                      <a:rPr lang="pl-PL" sz="900" kern="1200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Arial"/>
                                      </a:rPr>
                                      <m:t> 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pl-PL" sz="900" kern="1200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Arial"/>
                                      </a:rPr>
                                      <m:t>miesi</m:t>
                                    </m:r>
                                    <m:r>
                                      <a:rPr lang="pl-PL" sz="900" kern="1200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Arial"/>
                                      </a:rPr>
                                      <m:t>ę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pl-PL" sz="900" kern="1200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Arial"/>
                                      </a:rPr>
                                      <m:t>cy</m:t>
                                    </m:r>
                                    <m:r>
                                      <a:rPr lang="pl-PL" sz="900" kern="1200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/>
                                        <a:ea typeface="Times New Roman"/>
                                        <a:cs typeface="Arial"/>
                                      </a:rPr>
                                      <m:t>)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pl-PL" sz="900" dirty="0" smtClean="0">
                            <a:effectLst/>
                            <a:latin typeface="Arial" panose="020B0604020202020204" pitchFamily="34" charset="0"/>
                            <a:ea typeface="Calibri"/>
                            <a:cs typeface="Arial" panose="020B0604020202020204" pitchFamily="34" charset="0"/>
                          </a:endParaRPr>
                        </a:p>
                        <a:p>
                          <a:pPr>
                            <a:lnSpc>
                              <a:spcPct val="115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pl-PL" sz="1200" kern="1200" dirty="0" smtClean="0">
                              <a:effectLst/>
                              <a:latin typeface="+mn-lt"/>
                              <a:ea typeface="Times New Roman"/>
                              <a:cs typeface="Arial"/>
                            </a:rPr>
                            <a:t>We </a:t>
                          </a:r>
                          <a:r>
                            <a:rPr lang="pl-PL" sz="1200" kern="1200" dirty="0">
                              <a:effectLst/>
                              <a:latin typeface="+mn-lt"/>
                              <a:ea typeface="Times New Roman"/>
                              <a:cs typeface="Arial"/>
                            </a:rPr>
                            <a:t>wskaźniku Liczba osób zagrożonych ubóstwem lub wykluczeniem społecznym objętych usługami społecznymi świadczonymi w interesie ogólnym w programie należy uwzględnić wyłącznie osoby, które otrzymują wsparcie w projekcie i jednocześnie należą do grupy osób zagrożonych ubóstwem lub wykluczeniem społecznym.</a:t>
                          </a:r>
                          <a:endParaRPr lang="pl-PL" sz="1200" dirty="0">
                            <a:effectLst/>
                            <a:latin typeface="+mn-lt"/>
                            <a:ea typeface="Calibri"/>
                            <a:cs typeface="Times New Roman"/>
                          </a:endParaRPr>
                        </a:p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l-PL" sz="1200" i="1" kern="1200" dirty="0">
                              <a:effectLst/>
                              <a:latin typeface="+mn-lt"/>
                              <a:ea typeface="Times New Roman"/>
                              <a:cs typeface="Arial"/>
                            </a:rPr>
                            <a:t>Przykładowo w przypadku, gdy projekt o wartości 1 200 000 PLN  trwa 24 miesiące i w tym czasie w ramach jego realizacji wsparciem zostanie objętych 50 uczestników to średni koszt wsparcia przypadający na uczestnika wynosi 1 000 i nie przekracza średniomiesięcznego kosztu wsparcia wskazanego w kryterium.</a:t>
                          </a:r>
                          <a:endParaRPr lang="pl-PL" sz="1200" dirty="0">
                            <a:effectLst/>
                            <a:latin typeface="+mn-lt"/>
                            <a:ea typeface="Calibri"/>
                            <a:cs typeface="Times New Roman"/>
                          </a:endParaRPr>
                        </a:p>
                        <a:p>
                          <a:pPr>
                            <a:lnSpc>
                              <a:spcPct val="115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pl-PL" sz="1200" i="1" kern="1200" dirty="0">
                              <a:effectLst/>
                              <a:latin typeface="+mn-lt"/>
                              <a:ea typeface="Times New Roman"/>
                              <a:cs typeface="Arial"/>
                            </a:rPr>
                            <a:t>Na potrzeby niniejszego kryterium do ustalenia okresu realizacji projektu liczy się każdy rozpoczęty miesiąc kalendarzowy, np. przyjmuje się, że w przypadku projektu trwającego od 5.10.2018 r. </a:t>
                          </a:r>
                          <a:r>
                            <a:rPr lang="pl-PL" sz="1200" i="1" kern="1200" dirty="0" smtClean="0">
                              <a:effectLst/>
                              <a:latin typeface="+mn-lt"/>
                              <a:ea typeface="Times New Roman"/>
                              <a:cs typeface="Arial"/>
                            </a:rPr>
                            <a:t/>
                          </a:r>
                          <a:br>
                            <a:rPr lang="pl-PL" sz="1200" i="1" kern="1200" dirty="0" smtClean="0">
                              <a:effectLst/>
                              <a:latin typeface="+mn-lt"/>
                              <a:ea typeface="Times New Roman"/>
                              <a:cs typeface="Arial"/>
                            </a:rPr>
                          </a:br>
                          <a:r>
                            <a:rPr lang="pl-PL" sz="1200" i="1" kern="1200" dirty="0" smtClean="0">
                              <a:effectLst/>
                              <a:latin typeface="+mn-lt"/>
                              <a:ea typeface="Times New Roman"/>
                              <a:cs typeface="Arial"/>
                            </a:rPr>
                            <a:t>do </a:t>
                          </a:r>
                          <a:r>
                            <a:rPr lang="pl-PL" sz="1200" i="1" kern="1200" dirty="0">
                              <a:effectLst/>
                              <a:latin typeface="+mn-lt"/>
                              <a:ea typeface="Times New Roman"/>
                              <a:cs typeface="Arial"/>
                            </a:rPr>
                            <a:t>25.11.2019 r. okres realizacji wynosi 14 miesięcy.</a:t>
                          </a:r>
                          <a:endParaRPr lang="pl-PL" sz="1200" dirty="0">
                            <a:effectLst/>
                            <a:latin typeface="+mn-lt"/>
                            <a:ea typeface="Calibri"/>
                            <a:cs typeface="Times New Roman"/>
                          </a:endParaRPr>
                        </a:p>
                        <a:p>
                          <a:r>
                            <a:rPr lang="pl-PL" sz="1200" kern="1200" dirty="0">
                              <a:effectLst/>
                              <a:latin typeface="+mn-lt"/>
                              <a:ea typeface="Times New Roman"/>
                              <a:cs typeface="Arial"/>
                            </a:rPr>
                            <a:t>Spełnienie kryterium jest warunkiem koniecznym do otrzymania dofinansowania. Ocena kryterium jest 0/1. Uzyskanie oceny „0” jest jednoznaczne z odrzuceniem projektu.</a:t>
                          </a:r>
                          <a:endParaRPr lang="pl-PL" sz="1200" dirty="0">
                            <a:latin typeface="+mn-lt"/>
                          </a:endParaRPr>
                        </a:p>
                      </a:txBody>
                      <a:tcPr anchor="ctr" anchorCtr="1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pl-PL" sz="1400" dirty="0" smtClean="0">
                              <a:latin typeface="+mn-lt"/>
                            </a:rPr>
                            <a:t>0/1</a:t>
                          </a:r>
                        </a:p>
                        <a:p>
                          <a:pPr>
                            <a:lnSpc>
                              <a:spcPct val="100000"/>
                            </a:lnSpc>
                          </a:pPr>
                          <a:endParaRPr lang="pl-PL" sz="1400" dirty="0">
                            <a:latin typeface="+mn-lt"/>
                          </a:endParaRPr>
                        </a:p>
                      </a:txBody>
                      <a:tcPr anchor="ctr" anchorCtr="1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2" name="Tabela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70680090"/>
                  </p:ext>
                </p:extLst>
              </p:nvPr>
            </p:nvGraphicFramePr>
            <p:xfrm>
              <a:off x="83127" y="1346661"/>
              <a:ext cx="9002684" cy="5572887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59476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0"/>
                        </a:ext>
                      </a:extLst>
                    </a:gridCol>
                    <a:gridCol w="1568830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1"/>
                        </a:ext>
                      </a:extLst>
                    </a:gridCol>
                    <a:gridCol w="6209607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2"/>
                        </a:ext>
                      </a:extLst>
                    </a:gridCol>
                    <a:gridCol w="764771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3"/>
                        </a:ext>
                      </a:extLst>
                    </a:gridCol>
                  </a:tblGrid>
                  <a:tr h="7315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l-PL" sz="1400" b="1" kern="1200" dirty="0" smtClean="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Lp.</a:t>
                          </a:r>
                          <a:endParaRPr lang="pl-PL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l-PL" sz="1400" b="1" kern="1200" dirty="0" smtClean="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Kryterium</a:t>
                          </a:r>
                          <a:endParaRPr lang="pl-PL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pl-PL" sz="1400" dirty="0" smtClean="0"/>
                            <a:t>Opis kryterium 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pl-PL" sz="1400" dirty="0" smtClean="0"/>
                            <a:t>Punktacja</a:t>
                          </a:r>
                        </a:p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pl-PL" sz="1400" dirty="0" smtClean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0"/>
                      </a:ext>
                    </a:extLst>
                  </a:tr>
                  <a:tr h="4841367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pl-PL" sz="1200" dirty="0" smtClean="0">
                              <a:latin typeface="+mn-lt"/>
                            </a:rPr>
                            <a:t>4.</a:t>
                          </a:r>
                          <a:endParaRPr lang="pl-PL" sz="1200" dirty="0">
                            <a:latin typeface="+mn-lt"/>
                          </a:endParaRPr>
                        </a:p>
                      </a:txBody>
                      <a:tcPr anchor="ctr" anchorCtr="1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00000"/>
                            </a:lnSpc>
                          </a:pPr>
                          <a:r>
                            <a:rPr lang="pl-PL" sz="1200" kern="1200" dirty="0" smtClean="0">
                              <a:solidFill>
                                <a:srgbClr val="FF0000"/>
                              </a:solidFill>
                              <a:effectLst/>
                              <a:latin typeface="+mn-lt"/>
                              <a:ea typeface="Times New Roman"/>
                              <a:cs typeface="Arial"/>
                            </a:rPr>
                            <a:t>Średniomiesięczny</a:t>
                          </a:r>
                          <a:r>
                            <a:rPr lang="pl-PL" sz="1200" kern="1200" dirty="0" smtClean="0">
                              <a:effectLst/>
                              <a:latin typeface="+mn-lt"/>
                              <a:ea typeface="Times New Roman"/>
                              <a:cs typeface="Arial"/>
                            </a:rPr>
                            <a:t> koszt wsparcia uczestnika (osoby  zagrożonej ubóstwem lub wykluczeniem społecznym) nie przekracza kwoty </a:t>
                          </a:r>
                          <a:br>
                            <a:rPr lang="pl-PL" sz="1200" kern="1200" dirty="0" smtClean="0">
                              <a:effectLst/>
                              <a:latin typeface="+mn-lt"/>
                              <a:ea typeface="Times New Roman"/>
                              <a:cs typeface="Arial"/>
                            </a:rPr>
                          </a:br>
                          <a:r>
                            <a:rPr lang="pl-PL" sz="1200" kern="1200" dirty="0" smtClean="0">
                              <a:solidFill>
                                <a:srgbClr val="FF0000"/>
                              </a:solidFill>
                              <a:effectLst/>
                              <a:latin typeface="+mn-lt"/>
                              <a:ea typeface="Times New Roman"/>
                              <a:cs typeface="Arial"/>
                            </a:rPr>
                            <a:t>1 500 PLN</a:t>
                          </a:r>
                          <a:r>
                            <a:rPr lang="pl-PL" sz="1200" kern="1200" dirty="0" smtClean="0">
                              <a:effectLst/>
                              <a:latin typeface="+mn-lt"/>
                              <a:ea typeface="Times New Roman"/>
                              <a:cs typeface="Arial"/>
                            </a:rPr>
                            <a:t>.</a:t>
                          </a:r>
                          <a:endParaRPr lang="pl-PL" sz="1200" kern="1200" dirty="0">
                            <a:solidFill>
                              <a:schemeClr val="dk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 anchorCtr="1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l-PL"/>
                        </a:p>
                      </a:txBody>
                      <a:tcPr anchor="ctr" anchorCtr="1">
                        <a:blipFill rotWithShape="1">
                          <a:blip r:embed="rId3"/>
                          <a:stretch>
                            <a:fillRect l="-32809" t="-15239" r="-12377" b="-113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pl-PL" sz="1400" dirty="0" smtClean="0">
                              <a:latin typeface="+mn-lt"/>
                            </a:rPr>
                            <a:t>0/1</a:t>
                          </a:r>
                        </a:p>
                        <a:p>
                          <a:pPr>
                            <a:lnSpc>
                              <a:spcPct val="100000"/>
                            </a:lnSpc>
                          </a:pPr>
                          <a:endParaRPr lang="pl-PL" sz="1400" dirty="0">
                            <a:latin typeface="+mn-lt"/>
                          </a:endParaRPr>
                        </a:p>
                      </a:txBody>
                      <a:tcPr anchor="ctr" anchorCtr="1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1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23520" y="929929"/>
            <a:ext cx="338328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pl-PL" sz="2000" b="1" dirty="0">
                <a:latin typeface="Calibri" pitchFamily="34" charset="0"/>
                <a:cs typeface="Calibri" pitchFamily="34" charset="0"/>
              </a:rPr>
              <a:t>KRYTERIA DOSTĘPU </a:t>
            </a:r>
            <a:endParaRPr lang="pl-PL" sz="32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5247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/>
          <p:cNvSpPr/>
          <p:nvPr/>
        </p:nvSpPr>
        <p:spPr>
          <a:xfrm>
            <a:off x="0" y="4425950"/>
            <a:ext cx="9144000" cy="14763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pl-PL" altLang="pl-PL" dirty="0">
                <a:latin typeface="+mn-lt"/>
              </a:rPr>
              <a:t>Departament Rozwoju Regionalnego i Funduszy Europejskich </a:t>
            </a:r>
          </a:p>
          <a:p>
            <a:pPr algn="ctr">
              <a:defRPr/>
            </a:pPr>
            <a:r>
              <a:rPr lang="pl-PL" altLang="pl-PL" dirty="0">
                <a:latin typeface="+mn-lt"/>
              </a:rPr>
              <a:t>UMWM w Warszawie</a:t>
            </a:r>
          </a:p>
          <a:p>
            <a:pPr algn="ctr">
              <a:defRPr/>
            </a:pPr>
            <a:r>
              <a:rPr lang="pl-PL" altLang="pl-PL" dirty="0">
                <a:latin typeface="+mn-lt"/>
              </a:rPr>
              <a:t>al. Solidarności 61</a:t>
            </a:r>
          </a:p>
          <a:p>
            <a:pPr algn="ctr">
              <a:defRPr/>
            </a:pPr>
            <a:r>
              <a:rPr lang="pl-PL" altLang="pl-PL" dirty="0">
                <a:latin typeface="+mn-lt"/>
              </a:rPr>
              <a:t>03-402 Warszawa</a:t>
            </a:r>
          </a:p>
          <a:p>
            <a:pPr algn="ctr">
              <a:defRPr/>
            </a:pPr>
            <a:r>
              <a:rPr lang="pl-PL" altLang="pl-PL" dirty="0" err="1">
                <a:latin typeface="+mn-lt"/>
              </a:rPr>
              <a:t>dsrr@mazovia.pl</a:t>
            </a:r>
            <a:endParaRPr lang="pl-PL" altLang="pl-PL" dirty="0">
              <a:latin typeface="+mn-lt"/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0" y="2401888"/>
            <a:ext cx="9144000" cy="8318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pl-PL" sz="2400" dirty="0">
                <a:latin typeface="+mn-lt"/>
              </a:rPr>
              <a:t>Dziękuję za uwagę!</a:t>
            </a:r>
            <a:br>
              <a:rPr lang="pl-PL" sz="2400" dirty="0">
                <a:latin typeface="+mn-lt"/>
              </a:rPr>
            </a:br>
            <a:endParaRPr lang="pl-PL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75635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ogramy Regionalne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unduszeEuropejskiePrezentacjaTemplate.potx" id="{E1C8E9E8-192D-4AF6-9B43-48AB8A3797D1}" vid="{92000801-0B03-4AC3-8040-626073FD01A7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FunduszeEuropejskiePrezentacjaTemplate</Template>
  <TotalTime>4613</TotalTime>
  <Words>235</Words>
  <Application>Microsoft Office PowerPoint</Application>
  <PresentationFormat>Pokaz na ekranie (4:3)</PresentationFormat>
  <Paragraphs>34</Paragraphs>
  <Slides>5</Slides>
  <Notes>2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5</vt:i4>
      </vt:variant>
    </vt:vector>
  </HeadingPairs>
  <TitlesOfParts>
    <vt:vector size="6" baseType="lpstr">
      <vt:lpstr>Programy Regionalne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Dorota Krall</dc:creator>
  <cp:lastModifiedBy>Pawluczuk Małgorzata</cp:lastModifiedBy>
  <cp:revision>708</cp:revision>
  <dcterms:created xsi:type="dcterms:W3CDTF">2015-04-20T12:46:14Z</dcterms:created>
  <dcterms:modified xsi:type="dcterms:W3CDTF">2018-01-15T12:55:47Z</dcterms:modified>
</cp:coreProperties>
</file>