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258" r:id="rId2"/>
    <p:sldId id="345" r:id="rId3"/>
    <p:sldId id="382" r:id="rId4"/>
    <p:sldId id="354" r:id="rId5"/>
    <p:sldId id="396" r:id="rId6"/>
    <p:sldId id="388" r:id="rId7"/>
    <p:sldId id="415" r:id="rId8"/>
    <p:sldId id="408" r:id="rId9"/>
    <p:sldId id="416" r:id="rId10"/>
    <p:sldId id="410" r:id="rId11"/>
    <p:sldId id="411" r:id="rId12"/>
    <p:sldId id="412" r:id="rId13"/>
    <p:sldId id="413" r:id="rId14"/>
    <p:sldId id="387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085" autoAdjust="0"/>
  </p:normalViewPr>
  <p:slideViewPr>
    <p:cSldViewPr snapToGrid="0">
      <p:cViewPr varScale="1">
        <p:scale>
          <a:sx n="100" d="100"/>
          <a:sy n="100" d="100"/>
        </p:scale>
        <p:origin x="-607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2018-01-24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6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407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31 stycznia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71196"/>
              </p:ext>
            </p:extLst>
          </p:nvPr>
        </p:nvGraphicFramePr>
        <p:xfrm>
          <a:off x="205739" y="1488249"/>
          <a:ext cx="8677002" cy="507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5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6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5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82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4840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3.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Projekt realizowany w partnerstwie podmiotów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z różnych sektorów (publiczny, prywatny, społeczny).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Za partnerstwo podmiotów z trzech różnych sektorów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Za partnerstwo podmiotów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dwóch różnych sektorów– 5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sumują się.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+mn-lt"/>
                        </a:rPr>
                        <a:t>8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24692"/>
              </p:ext>
            </p:extLst>
          </p:nvPr>
        </p:nvGraphicFramePr>
        <p:xfrm>
          <a:off x="139238" y="1405122"/>
          <a:ext cx="8767437" cy="5279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4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67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93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16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832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4.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Projekt wynika z Planu Inwestycyjnego dla subregionu objętego problemowym Obszarem Strategicznej Interwencji </a:t>
                      </a:r>
                      <a:br>
                        <a:rPr lang="pl-PL" sz="1400" dirty="0" smtClean="0"/>
                      </a:br>
                      <a:r>
                        <a:rPr lang="pl-PL" sz="1400" dirty="0" smtClean="0"/>
                        <a:t>(OSI problemowymi).</a:t>
                      </a:r>
                      <a:endParaRPr lang="pl-PL" sz="14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Projekt wynika z Planu Inwestycyjnego dla subregionu objętego problemowym Obszarem Strategicznej Interwencji (OSI problemowymi)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- 2 pkt.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Brak spełnienia ww. warunków lub brak informacji w tym zakresie – 0 pkt.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238" y="1005012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87791"/>
              </p:ext>
            </p:extLst>
          </p:nvPr>
        </p:nvGraphicFramePr>
        <p:xfrm>
          <a:off x="205740" y="1488251"/>
          <a:ext cx="8817680" cy="504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8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1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7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25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5.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Projekt wykorzystuje </a:t>
                      </a:r>
                      <a:r>
                        <a:rPr lang="pl-PL" sz="1400" dirty="0" err="1" smtClean="0"/>
                        <a:t>zwalidowane</a:t>
                      </a:r>
                      <a:r>
                        <a:rPr lang="pl-PL" sz="1400" dirty="0" smtClean="0"/>
                        <a:t> produkty finalne (rozwiązania, instrumenty, narzędzia </a:t>
                      </a:r>
                      <a:br>
                        <a:rPr lang="pl-PL" sz="1400" dirty="0" smtClean="0"/>
                      </a:br>
                      <a:r>
                        <a:rPr lang="pl-PL" sz="1400" dirty="0" smtClean="0"/>
                        <a:t>i metody pracy) wypracowane w ramach projektów innowacyjnych Programu Inicjatywy Wspólnotowej EQUAL, Programu Operacyjnego Kapitał Ludzki lub PO WER.</a:t>
                      </a:r>
                      <a:endParaRPr lang="pl-PL" sz="14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skutecznych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efektywnych rozwiązań, instrumentów, narzędzi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metod pracy wypracowanych w ramach projektów innowacyjnych w Programie Inicjatywy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Wspólnotowej EQUAL, Programie Operacyjnym Kapitał Ludzki lub PO WER.– 2 pkt.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2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26592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3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6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74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6.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dirty="0" smtClean="0"/>
                        <a:t>Projekt jest wpisany do  programu rewitalizacji obowiązującego na obszarze, </a:t>
                      </a:r>
                      <a:br>
                        <a:rPr lang="pl-PL" sz="1400" dirty="0" smtClean="0"/>
                      </a:br>
                      <a:r>
                        <a:rPr lang="pl-PL" sz="1400" dirty="0" smtClean="0"/>
                        <a:t>na którym jest realizowany.</a:t>
                      </a:r>
                      <a:endParaRPr lang="pl-PL" sz="14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wpisany do obowiązującego programu rewitalizacji - 2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9.1 </a:t>
            </a:r>
            <a:r>
              <a:rPr lang="pl-PL" sz="2800" dirty="0">
                <a:latin typeface="+mn-lt"/>
              </a:rPr>
              <a:t>Aktywizacja społeczno-zawodowa osób wykluczonych i przeciwdziałanie wykluczeniu </a:t>
            </a:r>
            <a:r>
              <a:rPr lang="pl-PL" sz="2800" dirty="0" smtClean="0">
                <a:latin typeface="+mn-lt"/>
              </a:rPr>
              <a:t>społecznemu.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Działanie 9.1 (9i)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projektu: </a:t>
            </a:r>
          </a:p>
          <a:p>
            <a:r>
              <a:rPr lang="pl-PL" sz="2400" b="1" dirty="0" smtClean="0">
                <a:latin typeface="+mn-lt"/>
              </a:rPr>
              <a:t>Integracja społeczna i aktywizacja zawodowa osób zagrożonych wykluczeniem społecznym ze szczególnym uwzględnieniem osób z niepełnosprawnościami.</a:t>
            </a:r>
            <a:endParaRPr lang="pl-PL" sz="2400" dirty="0">
              <a:latin typeface="+mn-lt"/>
            </a:endParaRPr>
          </a:p>
          <a:p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03906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maksymalnie 24 miesiące.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będzie oceniane na podstawie zapisów we wniosku o dofinansowanie (punkt A6. Planowany okres realizacji projektu).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39709"/>
              </p:ext>
            </p:extLst>
          </p:nvPr>
        </p:nvGraphicFramePr>
        <p:xfrm>
          <a:off x="223520" y="1534160"/>
          <a:ext cx="8646162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1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90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6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84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8158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2.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Średni koszt wsparcia na uczestnika </a:t>
                      </a:r>
                      <a:br>
                        <a:rPr lang="pl-PL" sz="1400" dirty="0" smtClean="0">
                          <a:latin typeface="+mn-lt"/>
                        </a:rPr>
                      </a:br>
                      <a:r>
                        <a:rPr lang="pl-PL" sz="1400" dirty="0" smtClean="0">
                          <a:latin typeface="+mn-lt"/>
                        </a:rPr>
                        <a:t>nie przekracza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kwoty  14 000 PLN 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4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będzie oceniane na podstawie budżetu projektu.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W ramach kryterium weryfikowany jest średni koszt przypadający </a:t>
                      </a:r>
                      <a:br>
                        <a:rPr lang="pl-PL" sz="1400" dirty="0" smtClean="0">
                          <a:latin typeface="+mn-lt"/>
                        </a:rPr>
                      </a:br>
                      <a:r>
                        <a:rPr lang="pl-PL" sz="1400" dirty="0" smtClean="0">
                          <a:latin typeface="+mn-lt"/>
                        </a:rPr>
                        <a:t>na jednego uczestnika projektu. Średni koszt wsparcia  stanowi iloraz wartości projektu (w tym również wkład własny  i koszty  pośrednie) </a:t>
                      </a:r>
                      <a:br>
                        <a:rPr lang="pl-PL" sz="1400" dirty="0" smtClean="0">
                          <a:latin typeface="+mn-lt"/>
                        </a:rPr>
                      </a:br>
                      <a:r>
                        <a:rPr lang="pl-PL" sz="1400" dirty="0" smtClean="0">
                          <a:latin typeface="+mn-lt"/>
                        </a:rPr>
                        <a:t>i liczby uczestników projektu.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Zastosowanie kryterium wynika z zapisów Regionalnego Programu Operacyjnego Województwa Mazowieckiego 2014-2020.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74224"/>
              </p:ext>
            </p:extLst>
          </p:nvPr>
        </p:nvGraphicFramePr>
        <p:xfrm>
          <a:off x="223520" y="1341122"/>
          <a:ext cx="8812416" cy="539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730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043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1881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Wsparcie każdego uczestnika projektu odbywa się na podstawie: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1.ścieżki reintegracji </a:t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  kontraktu socjalnego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lub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2.ścieżki reintegracji </a:t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 umowy na wzór kontraktu socjalnego.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będzie oceniane na podstawie deklaracji Wnioskodawcy.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Wnioskodawca jest zobowiązany do zawarcia we wniosku </a:t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 dofinansowanie deklaracji, iż wsparcie każdego uczestnika projektu będzie się odbywało na podstawie ścieżki reintegracji i  kontraktu socjalnego lub ścieżki reintegracji ii umowy na wzór kontraktu socjalnego.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Ścieżka reintegracji powinna zostać stworzona indywidualnie dla każdej osoby i uwzględniać diagnozę sytuacji problemowej, zasobów, potencjału, predyspozycji, potrzeb uczestnika.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Kontrakt socjalny obowiązkowo zawierają podmioty zobowiązane </a:t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 tego przepisami prawa krajowego. W pozostałych przypadkach zawierana umowa na wzór kontraktu socjalnego określająca uprawnienia i zobowiązania stron umowy w ramach wspólnie podejmowanych działań zmierzających do przezwyciężenia trudnej sytuacji życiowej uczestnika. Celem zastosowania kryterium jest zapewnienie zindywidualizowanego  i kompleksowego wsparcia </a:t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dla konkretnej osoby.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49844"/>
              </p:ext>
            </p:extLst>
          </p:nvPr>
        </p:nvGraphicFramePr>
        <p:xfrm>
          <a:off x="81281" y="1337485"/>
          <a:ext cx="8910320" cy="5492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17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94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2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4.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osiągnięcie wśród uczestników projektu wskaźników efektywności społecznej i efektywności zatrudnieniowej w odniesieniu do dwóch poniższych grup: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osób z</a:t>
                      </a: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niepełnosprawnościami, minimalny poziom efektywności społecznej wynosi 34%, a minimalny poziom efektywności zatrudnieniowej wynosi 12%;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pozostałych osób zagrożonych ubóstwem lub wykluczeniem społecznym, minimalny poziom efektywności społecznej wynosi 34%, a minimalny poziom efektywności zatrudnieniowej wynosi 25%.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Spełnienie kryterium będzie oceniane na podstawie wartości następujących wskaźników: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1.Odsetek osób z niepełnosprawnością, które dokonały postępu w aktywizacji społecznej (efektywność społeczna).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2.Odsetek osób z niepełnosprawnością, które spełniły kryterium efektywności zatrudnieniowej.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Odsetek pozostałych osób zagrożonych ubóstwem lub wykluczeniem społecznym, które dokonały postępu w aktywizacji społecznej (efektywność społeczna).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Odsetek pozostałych osób zagrożonych ubóstwem lub wykluczeniem społecznym, które spełniły kryterium efektywności zatrudnieniowej.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Efektywność społeczna i efektywność zatrudnieniowa są mierzone rozłącznie 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 odniesieniu do dwóch poniższych grup: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 osób z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niepełnosprawnością;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 pozostałych osób zagrożonych ubóstwem lub wykluczeniem społecznym.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Kryterium wynika z Wytycznych w zakresie realizacji przedsięwzięć  w obszarze włączenia społecznego i zwalczania ubóstwa z wykorzystaniem środków Europejskiego Funduszu Społecznego i Europejskiego Funduszu Rozwoju Regionalnego na lata 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2014-2020.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Minimalne poziomy efektywności społecznej i efektywności zatrudnieniowej zostały określone przez Ministerstwo Rozwoju.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5287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60980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0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0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1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Projekt obejmuje wsparciem osoby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z niepełnosprawnością.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4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z niepełnosprawnością stanowią minimum: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 uczestników projektu - 12 pkt;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uczestników projektu - 8 pkt;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uczestników projektu - 4 pkt.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60701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0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0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2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Projekt jest skierowany wyłącznie do osób z jednej lub kilku z niżej wymienionych grup: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-</a:t>
                      </a:r>
                      <a:r>
                        <a:rPr lang="pl-PL" sz="1400" baseline="0" dirty="0" smtClean="0">
                          <a:latin typeface="+mn-lt"/>
                        </a:rPr>
                        <a:t> </a:t>
                      </a:r>
                      <a:r>
                        <a:rPr lang="pl-PL" sz="1400" dirty="0" smtClean="0">
                          <a:latin typeface="+mn-lt"/>
                        </a:rPr>
                        <a:t>osoby doświadczające wielokrotnego wykluczenia,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-</a:t>
                      </a:r>
                      <a:r>
                        <a:rPr lang="pl-PL" sz="1400" baseline="0" dirty="0" smtClean="0">
                          <a:latin typeface="+mn-lt"/>
                        </a:rPr>
                        <a:t> </a:t>
                      </a:r>
                      <a:r>
                        <a:rPr lang="pl-PL" sz="1400" dirty="0" smtClean="0">
                          <a:latin typeface="+mn-lt"/>
                        </a:rPr>
                        <a:t>osoby o znacznym lub umiarkowanym stopniu niepełnosprawności,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-</a:t>
                      </a:r>
                      <a:r>
                        <a:rPr lang="pl-PL" sz="1400" baseline="0" dirty="0" smtClean="0">
                          <a:latin typeface="+mn-lt"/>
                        </a:rPr>
                        <a:t> </a:t>
                      </a:r>
                      <a:r>
                        <a:rPr lang="pl-PL" sz="1400" dirty="0" smtClean="0">
                          <a:latin typeface="+mn-lt"/>
                        </a:rPr>
                        <a:t>osoby z niepełnosprawnością sprzężoną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-</a:t>
                      </a:r>
                      <a:r>
                        <a:rPr lang="pl-PL" sz="1400" baseline="0" dirty="0" smtClean="0">
                          <a:latin typeface="+mn-lt"/>
                        </a:rPr>
                        <a:t> </a:t>
                      </a:r>
                      <a:r>
                        <a:rPr lang="pl-PL" sz="1400" dirty="0" smtClean="0">
                          <a:latin typeface="+mn-lt"/>
                        </a:rPr>
                        <a:t>osoby z zaburzeniami psychicznymi, </a:t>
                      </a:r>
                      <a:br>
                        <a:rPr lang="pl-PL" sz="1400" dirty="0" smtClean="0">
                          <a:latin typeface="+mn-lt"/>
                        </a:rPr>
                      </a:br>
                      <a:r>
                        <a:rPr lang="pl-PL" sz="1400" dirty="0" smtClean="0">
                          <a:latin typeface="+mn-lt"/>
                        </a:rPr>
                        <a:t>w tym osoby z niepełnosprawnością intelektualną i osoby z całościowymi zaburzeniami rozwojowymi.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-</a:t>
                      </a:r>
                      <a:r>
                        <a:rPr lang="pl-PL" sz="1400" baseline="0" dirty="0" smtClean="0">
                          <a:latin typeface="+mn-lt"/>
                        </a:rPr>
                        <a:t> </a:t>
                      </a:r>
                      <a:r>
                        <a:rPr lang="pl-PL" sz="1400" dirty="0" smtClean="0">
                          <a:latin typeface="+mn-lt"/>
                        </a:rPr>
                        <a:t>osoby zamieszkujące na obszarach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(w gminach) poniżej progu </a:t>
                      </a:r>
                      <a:r>
                        <a:rPr lang="pl-PL" sz="1400" dirty="0" err="1" smtClean="0">
                          <a:latin typeface="+mn-lt"/>
                        </a:rPr>
                        <a:t>defaworyzacji</a:t>
                      </a:r>
                      <a:r>
                        <a:rPr lang="pl-PL" sz="1400" dirty="0" smtClean="0">
                          <a:latin typeface="+mn-lt"/>
                        </a:rPr>
                        <a:t> określonego w Mazowieckim barometrze ubóstwa  i wykluczenia społecznego.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4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skierowany wyłącznie do osób: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doświadczających wielokrotnego wykluczenia,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znacznym lub umiarkowanym stopniu niepełnosprawności,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niepełnosprawnością sprzężoną,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zaburzeniami psychicznymi, w tym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niepełnosprawnością intelektualną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z całościowymi zaburzeniami rozwojowymi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zamieszkujących na obszarach (w gminach) poniżej progu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określonego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Mazowieckim barometrze ubóstwa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wykluczenia społecznego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13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4593</TotalTime>
  <Words>778</Words>
  <Application>Microsoft Office PowerPoint</Application>
  <PresentationFormat>Pokaz na ekranie (4:3)</PresentationFormat>
  <Paragraphs>168</Paragraphs>
  <Slides>14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Pawluczuk Małgorzata</cp:lastModifiedBy>
  <cp:revision>701</cp:revision>
  <dcterms:created xsi:type="dcterms:W3CDTF">2015-04-20T12:46:14Z</dcterms:created>
  <dcterms:modified xsi:type="dcterms:W3CDTF">2018-01-24T07:16:16Z</dcterms:modified>
</cp:coreProperties>
</file>