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4" r:id="rId1"/>
  </p:sldMasterIdLst>
  <p:notesMasterIdLst>
    <p:notesMasterId r:id="rId13"/>
  </p:notesMasterIdLst>
  <p:handoutMasterIdLst>
    <p:handoutMasterId r:id="rId14"/>
  </p:handoutMasterIdLst>
  <p:sldIdLst>
    <p:sldId id="258" r:id="rId2"/>
    <p:sldId id="382" r:id="rId3"/>
    <p:sldId id="442" r:id="rId4"/>
    <p:sldId id="446" r:id="rId5"/>
    <p:sldId id="443" r:id="rId6"/>
    <p:sldId id="433" r:id="rId7"/>
    <p:sldId id="447" r:id="rId8"/>
    <p:sldId id="431" r:id="rId9"/>
    <p:sldId id="434" r:id="rId10"/>
    <p:sldId id="445" r:id="rId11"/>
    <p:sldId id="324" r:id="rId12"/>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7208" autoAdjust="0"/>
  </p:normalViewPr>
  <p:slideViewPr>
    <p:cSldViewPr snapToGrid="0">
      <p:cViewPr varScale="1">
        <p:scale>
          <a:sx n="112" d="100"/>
          <a:sy n="112" d="100"/>
        </p:scale>
        <p:origin x="690" y="9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25C123F-3768-4046-ADCB-E993A0919F3F}" type="datetimeFigureOut">
              <a:rPr lang="pl-PL" smtClean="0"/>
              <a:t>2018-02-15</a:t>
            </a:fld>
            <a:endParaRPr lang="pl-PL"/>
          </a:p>
        </p:txBody>
      </p:sp>
      <p:sp>
        <p:nvSpPr>
          <p:cNvPr id="4" name="Symbol zastępczy stopki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E052167C-7E77-430F-BDD9-575A2C32B4D4}" type="slidenum">
              <a:rPr lang="pl-PL" smtClean="0"/>
              <a:t>‹#›</a:t>
            </a:fld>
            <a:endParaRPr lang="pl-PL"/>
          </a:p>
        </p:txBody>
      </p:sp>
    </p:spTree>
    <p:extLst>
      <p:ext uri="{BB962C8B-B14F-4D97-AF65-F5344CB8AC3E}">
        <p14:creationId xmlns:p14="http://schemas.microsoft.com/office/powerpoint/2010/main" val="34156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967"/>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967"/>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2018-02-15</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a:t>
            </a:fld>
            <a:endParaRPr lang="pl-PL" dirty="0"/>
          </a:p>
        </p:txBody>
      </p:sp>
    </p:spTree>
    <p:extLst>
      <p:ext uri="{BB962C8B-B14F-4D97-AF65-F5344CB8AC3E}">
        <p14:creationId xmlns:p14="http://schemas.microsoft.com/office/powerpoint/2010/main" val="131822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6</a:t>
            </a:fld>
            <a:endParaRPr lang="pl-PL" dirty="0"/>
          </a:p>
        </p:txBody>
      </p:sp>
    </p:spTree>
    <p:extLst>
      <p:ext uri="{BB962C8B-B14F-4D97-AF65-F5344CB8AC3E}">
        <p14:creationId xmlns:p14="http://schemas.microsoft.com/office/powerpoint/2010/main" val="66449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7</a:t>
            </a:fld>
            <a:endParaRPr lang="pl-PL" dirty="0"/>
          </a:p>
        </p:txBody>
      </p:sp>
    </p:spTree>
    <p:extLst>
      <p:ext uri="{BB962C8B-B14F-4D97-AF65-F5344CB8AC3E}">
        <p14:creationId xmlns:p14="http://schemas.microsoft.com/office/powerpoint/2010/main" val="116767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11</a:t>
            </a:fld>
            <a:endParaRPr lang="pl-PL" dirty="0"/>
          </a:p>
        </p:txBody>
      </p:sp>
    </p:spTree>
    <p:extLst>
      <p:ext uri="{BB962C8B-B14F-4D97-AF65-F5344CB8AC3E}">
        <p14:creationId xmlns:p14="http://schemas.microsoft.com/office/powerpoint/2010/main" val="401175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
            </a:r>
            <a:br>
              <a:rPr lang="pl-PL" dirty="0" smtClean="0">
                <a:latin typeface="+mj-lt"/>
              </a:rPr>
            </a:br>
            <a:r>
              <a:rPr lang="pl-PL" dirty="0" smtClean="0">
                <a:latin typeface="+mj-lt"/>
              </a:rPr>
              <a:t>22 lutego 2018 r.</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1326319"/>
            <a:ext cx="7886700" cy="933450"/>
          </a:xfrm>
        </p:spPr>
        <p:txBody>
          <a:bodyPr/>
          <a:lstStyle/>
          <a:p>
            <a:r>
              <a:rPr lang="pl-PL" sz="2400" b="1" dirty="0" smtClean="0"/>
              <a:t/>
            </a:r>
            <a:br>
              <a:rPr lang="pl-PL" sz="2400" b="1" dirty="0" smtClean="0"/>
            </a:br>
            <a:r>
              <a:rPr lang="pl-PL" sz="2400" b="1" dirty="0" smtClean="0"/>
              <a:t>Działanie 4.3</a:t>
            </a:r>
            <a:br>
              <a:rPr lang="pl-PL" sz="2400" b="1" dirty="0" smtClean="0"/>
            </a:br>
            <a:r>
              <a:rPr lang="pl-PL" sz="2400" b="1" dirty="0" smtClean="0"/>
              <a:t>Typ projektu: Ograniczenie „niskiej emisji”</a:t>
            </a:r>
            <a:endParaRPr lang="pl-PL" sz="2400" b="1" dirty="0"/>
          </a:p>
        </p:txBody>
      </p:sp>
      <p:sp>
        <p:nvSpPr>
          <p:cNvPr id="3" name="Symbol zastępczy zawartości 2"/>
          <p:cNvSpPr>
            <a:spLocks noGrp="1"/>
          </p:cNvSpPr>
          <p:nvPr>
            <p:ph idx="1"/>
          </p:nvPr>
        </p:nvSpPr>
        <p:spPr/>
        <p:txBody>
          <a:bodyPr/>
          <a:lstStyle/>
          <a:p>
            <a:pPr marL="342900" lvl="0" indent="-342900" algn="just">
              <a:lnSpc>
                <a:spcPct val="107000"/>
              </a:lnSpc>
              <a:spcAft>
                <a:spcPts val="0"/>
              </a:spcAft>
              <a:buFont typeface="Symbol" panose="05050102010706020507" pitchFamily="18" charset="2"/>
              <a:buChar char=""/>
            </a:pPr>
            <a:r>
              <a:rPr lang="pl-PL" sz="2000" dirty="0">
                <a:latin typeface="+mj-lt"/>
                <a:ea typeface="Calibri" panose="020F0502020204030204" pitchFamily="34" charset="0"/>
                <a:cs typeface="Times New Roman" panose="02020603050405020304" pitchFamily="18" charset="0"/>
              </a:rPr>
              <a:t>Kryteria nie będą stosowane w sytuacji, gdy wartość alokacji przeznaczona na dofinansowanie projektów w konkursie będzie pozwalała na wybranie </a:t>
            </a:r>
            <a:r>
              <a:rPr lang="pl-PL" sz="2000" dirty="0" smtClean="0">
                <a:latin typeface="+mj-lt"/>
                <a:ea typeface="Calibri" panose="020F0502020204030204" pitchFamily="34" charset="0"/>
                <a:cs typeface="Times New Roman" panose="02020603050405020304" pitchFamily="18" charset="0"/>
              </a:rPr>
              <a:t>do </a:t>
            </a:r>
            <a:r>
              <a:rPr lang="pl-PL" sz="2000" dirty="0">
                <a:latin typeface="+mj-lt"/>
                <a:ea typeface="Calibri" panose="020F0502020204030204" pitchFamily="34" charset="0"/>
                <a:cs typeface="Times New Roman" panose="02020603050405020304" pitchFamily="18" charset="0"/>
              </a:rPr>
              <a:t>dofinansowania wszystkich projektów, które miałyby być oceniane pod względem niniejszych kryteriów. </a:t>
            </a:r>
          </a:p>
          <a:p>
            <a:pPr marL="342900" lvl="0" indent="-342900" algn="just">
              <a:lnSpc>
                <a:spcPct val="107000"/>
              </a:lnSpc>
              <a:spcAft>
                <a:spcPts val="0"/>
              </a:spcAft>
              <a:buFont typeface="Symbol" panose="05050102010706020507" pitchFamily="18" charset="2"/>
              <a:buChar char=""/>
            </a:pPr>
            <a:r>
              <a:rPr lang="pl-PL" sz="2000" dirty="0">
                <a:latin typeface="+mj-lt"/>
                <a:ea typeface="Calibri" panose="020F0502020204030204" pitchFamily="34" charset="0"/>
                <a:cs typeface="Times New Roman" panose="02020603050405020304" pitchFamily="18" charset="0"/>
              </a:rPr>
              <a:t>Jeżeli kryteria będą stosowane, nie ma konieczności uzyskania minimalnej  liczby punktów. Wysoka jakość projektów zagwarantowana jest bardzo ambitnymi i trudnymi do spełnienia kryteriami dostępu. </a:t>
            </a:r>
          </a:p>
        </p:txBody>
      </p:sp>
      <p:sp>
        <p:nvSpPr>
          <p:cNvPr id="4" name="Prostokąt 3"/>
          <p:cNvSpPr/>
          <p:nvPr/>
        </p:nvSpPr>
        <p:spPr>
          <a:xfrm>
            <a:off x="202009" y="1039638"/>
            <a:ext cx="4484176" cy="369332"/>
          </a:xfrm>
          <a:prstGeom prst="rect">
            <a:avLst/>
          </a:prstGeom>
        </p:spPr>
        <p:txBody>
          <a:bodyPr wrap="none">
            <a:spAutoFit/>
          </a:bodyPr>
          <a:lstStyle/>
          <a:p>
            <a:pPr eaLnBrk="0" hangingPunct="0"/>
            <a:r>
              <a:rPr lang="pl-PL" b="1" dirty="0">
                <a:latin typeface="Calibri" pitchFamily="34" charset="0"/>
                <a:cs typeface="Calibri" pitchFamily="34" charset="0"/>
              </a:rPr>
              <a:t>KRYTERIA MERYTORYCZNE – SZCZEGÓŁOWE  </a:t>
            </a:r>
            <a:endParaRPr lang="pl-PL" dirty="0">
              <a:latin typeface="Calibri" pitchFamily="34" charset="0"/>
            </a:endParaRPr>
          </a:p>
        </p:txBody>
      </p:sp>
    </p:spTree>
    <p:extLst>
      <p:ext uri="{BB962C8B-B14F-4D97-AF65-F5344CB8AC3E}">
        <p14:creationId xmlns:p14="http://schemas.microsoft.com/office/powerpoint/2010/main" val="3025043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50377" y="1042586"/>
            <a:ext cx="8454744" cy="5016758"/>
          </a:xfrm>
          <a:prstGeom prst="rect">
            <a:avLst/>
          </a:prstGeom>
          <a:noFill/>
        </p:spPr>
        <p:txBody>
          <a:bodyPr wrap="square">
            <a:spAutoFit/>
          </a:bodyPr>
          <a:lstStyle/>
          <a:p>
            <a:pPr algn="ctr" eaLnBrk="0" hangingPunct="0">
              <a:defRPr/>
            </a:pPr>
            <a:r>
              <a:rPr lang="pl-PL" sz="3200" dirty="0">
                <a:latin typeface="+mn-lt"/>
              </a:rPr>
              <a:t>Kryteria szczegółowe wyboru projektów konkursowych </a:t>
            </a:r>
            <a:r>
              <a:rPr lang="pl-PL" sz="3200" dirty="0" smtClean="0">
                <a:latin typeface="+mn-lt"/>
              </a:rPr>
              <a:t>w </a:t>
            </a:r>
            <a:r>
              <a:rPr lang="pl-PL" sz="3200" dirty="0">
                <a:latin typeface="+mn-lt"/>
              </a:rPr>
              <a:t>ramach Regionalnego Programu Operacyjnego Województwa Mazowieckiego </a:t>
            </a:r>
            <a:r>
              <a:rPr lang="pl-PL" sz="3200" dirty="0" smtClean="0">
                <a:latin typeface="+mn-lt"/>
              </a:rPr>
              <a:t/>
            </a:r>
            <a:br>
              <a:rPr lang="pl-PL" sz="3200" dirty="0" smtClean="0">
                <a:latin typeface="+mn-lt"/>
              </a:rPr>
            </a:br>
            <a:r>
              <a:rPr lang="pl-PL" sz="3200" dirty="0" smtClean="0">
                <a:latin typeface="+mn-lt"/>
              </a:rPr>
              <a:t>na </a:t>
            </a:r>
            <a:r>
              <a:rPr lang="pl-PL" sz="3200" dirty="0">
                <a:latin typeface="+mn-lt"/>
              </a:rPr>
              <a:t>lata 2014 – 2020 </a:t>
            </a:r>
            <a:r>
              <a:rPr lang="pl-PL" sz="3200" dirty="0" smtClean="0">
                <a:latin typeface="+mn-lt"/>
              </a:rPr>
              <a:t/>
            </a:r>
            <a:br>
              <a:rPr lang="pl-PL" sz="3200" dirty="0" smtClean="0">
                <a:latin typeface="+mn-lt"/>
              </a:rPr>
            </a:br>
            <a:r>
              <a:rPr lang="pl-PL" sz="3200" dirty="0" smtClean="0">
                <a:latin typeface="+mn-lt"/>
              </a:rPr>
              <a:t>ze </a:t>
            </a:r>
            <a:r>
              <a:rPr lang="pl-PL" sz="3200" dirty="0">
                <a:latin typeface="+mn-lt"/>
              </a:rPr>
              <a:t>środków </a:t>
            </a:r>
            <a:r>
              <a:rPr lang="pl-PL" sz="3200" dirty="0" smtClean="0">
                <a:latin typeface="+mn-lt"/>
              </a:rPr>
              <a:t>EFRR</a:t>
            </a:r>
          </a:p>
          <a:p>
            <a:pPr algn="ctr" eaLnBrk="0" hangingPunct="0">
              <a:defRPr/>
            </a:pPr>
            <a:r>
              <a:rPr lang="pl-PL" sz="3200" b="1" dirty="0" smtClean="0">
                <a:latin typeface="+mn-lt"/>
              </a:rPr>
              <a:t>Działanie </a:t>
            </a:r>
            <a:r>
              <a:rPr lang="pl-PL" sz="3200" b="1" dirty="0">
                <a:latin typeface="+mn-lt"/>
              </a:rPr>
              <a:t>4.3 </a:t>
            </a:r>
            <a:r>
              <a:rPr lang="pl-PL" sz="3200" b="1" dirty="0" smtClean="0">
                <a:latin typeface="+mn-lt"/>
              </a:rPr>
              <a:t>„Redukcja </a:t>
            </a:r>
            <a:r>
              <a:rPr lang="pl-PL" sz="3200" b="1" dirty="0">
                <a:latin typeface="+mn-lt"/>
              </a:rPr>
              <a:t>emisji zanieczyszczeń </a:t>
            </a:r>
            <a:r>
              <a:rPr lang="pl-PL" sz="3200" b="1" dirty="0" smtClean="0">
                <a:latin typeface="+mn-lt"/>
              </a:rPr>
              <a:t>powietrza”,  </a:t>
            </a:r>
            <a:r>
              <a:rPr lang="pl-PL" sz="3200" b="1" dirty="0" smtClean="0">
                <a:latin typeface="+mn-lt"/>
              </a:rPr>
              <a:t>Poddziałanie </a:t>
            </a:r>
            <a:r>
              <a:rPr lang="pl-PL" sz="3200" b="1" dirty="0">
                <a:latin typeface="+mn-lt"/>
              </a:rPr>
              <a:t>4.3.1 „Ograniczanie zanieczyszczeń powietrza i rozwój mobilności miejskiej”, </a:t>
            </a:r>
            <a:r>
              <a:rPr lang="pl-PL" sz="3200" b="1" dirty="0" smtClean="0">
                <a:latin typeface="+mn-lt"/>
              </a:rPr>
              <a:t>typ </a:t>
            </a:r>
            <a:r>
              <a:rPr lang="pl-PL" sz="3200" b="1" dirty="0">
                <a:latin typeface="+mn-lt"/>
              </a:rPr>
              <a:t>projektu: Ograniczenie ,,niskiej emisji</a:t>
            </a:r>
            <a:r>
              <a:rPr lang="pl-PL" sz="3200" b="1" dirty="0" smtClean="0">
                <a:latin typeface="+mn-lt"/>
              </a:rPr>
              <a:t>”, wymiana urządzeń grzewczych</a:t>
            </a:r>
            <a:endParaRPr lang="pl-PL" sz="3200" dirty="0">
              <a:latin typeface="+mn-lt"/>
            </a:endParaRPr>
          </a:p>
        </p:txBody>
      </p:sp>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745741232"/>
              </p:ext>
            </p:extLst>
          </p:nvPr>
        </p:nvGraphicFramePr>
        <p:xfrm>
          <a:off x="184638" y="1383523"/>
          <a:ext cx="8669216" cy="3514051"/>
        </p:xfrm>
        <a:graphic>
          <a:graphicData uri="http://schemas.openxmlformats.org/drawingml/2006/table">
            <a:tbl>
              <a:tblPr firstRow="1" firstCol="1" bandRow="1">
                <a:tableStyleId>{5C22544A-7EE6-4342-B048-85BDC9FD1C3A}</a:tableStyleId>
              </a:tblPr>
              <a:tblGrid>
                <a:gridCol w="422113"/>
                <a:gridCol w="982767"/>
                <a:gridCol w="5324030"/>
                <a:gridCol w="871671"/>
                <a:gridCol w="1068635"/>
              </a:tblGrid>
              <a:tr h="679411">
                <a:tc>
                  <a:txBody>
                    <a:bodyPr/>
                    <a:lstStyle/>
                    <a:p>
                      <a:pPr algn="ctr"/>
                      <a:r>
                        <a:rPr lang="pl-PL" sz="1200" b="1" kern="1200" dirty="0" smtClean="0">
                          <a:solidFill>
                            <a:schemeClr val="lt1"/>
                          </a:solidFill>
                          <a:latin typeface="+mn-lt"/>
                          <a:ea typeface="+mn-ea"/>
                          <a:cs typeface="+mn-cs"/>
                        </a:rPr>
                        <a:t>L.p.</a:t>
                      </a:r>
                      <a:endParaRPr lang="pl-PL" sz="1200" dirty="0">
                        <a:latin typeface="+mn-lt"/>
                      </a:endParaRPr>
                    </a:p>
                  </a:txBody>
                  <a:tcPr anchor="ctr"/>
                </a:tc>
                <a:tc>
                  <a:txBody>
                    <a:bodyPr/>
                    <a:lstStyle/>
                    <a:p>
                      <a:pPr algn="ctr"/>
                      <a:r>
                        <a:rPr lang="pl-PL" sz="1200" b="1" kern="1200" dirty="0" smtClean="0">
                          <a:solidFill>
                            <a:schemeClr val="lt1"/>
                          </a:solidFill>
                          <a:latin typeface="+mn-lt"/>
                          <a:ea typeface="+mn-ea"/>
                          <a:cs typeface="+mn-cs"/>
                        </a:rPr>
                        <a:t>Kryterium</a:t>
                      </a:r>
                      <a:endParaRPr lang="pl-PL" sz="12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n-lt"/>
                          <a:ea typeface="+mn-ea"/>
                          <a:cs typeface="+mn-cs"/>
                        </a:rPr>
                        <a:t>Opis kryterium</a:t>
                      </a:r>
                      <a:endParaRPr lang="pl-PL" sz="1200" dirty="0" smtClean="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n-lt"/>
                        </a:rPr>
                        <a:t>Ocena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n-lt"/>
                          <a:ea typeface="+mn-ea"/>
                          <a:cs typeface="+mn-cs"/>
                        </a:rPr>
                        <a:t>Możliwość uzupełnienia</a:t>
                      </a:r>
                      <a:endParaRPr lang="pl-PL" sz="1200" dirty="0" smtClean="0">
                        <a:latin typeface="+mn-lt"/>
                      </a:endParaRPr>
                    </a:p>
                  </a:txBody>
                  <a:tcPr anchor="ctr"/>
                </a:tc>
              </a:tr>
              <a:tr h="2346696">
                <a:tc>
                  <a:txBody>
                    <a:bodyPr/>
                    <a:lstStyle/>
                    <a:p>
                      <a:pPr>
                        <a:lnSpc>
                          <a:spcPct val="115000"/>
                        </a:lnSpc>
                        <a:spcBef>
                          <a:spcPts val="400"/>
                        </a:spcBef>
                        <a:spcAft>
                          <a:spcPts val="400"/>
                        </a:spcAft>
                      </a:pPr>
                      <a:r>
                        <a:rPr lang="pl-PL" sz="1200" dirty="0">
                          <a:solidFill>
                            <a:schemeClr val="tx1"/>
                          </a:solidFill>
                          <a:effectLst/>
                          <a:latin typeface="+mn-lt"/>
                          <a:ea typeface="Calibri" panose="020F0502020204030204" pitchFamily="34" charset="0"/>
                          <a:cs typeface="Times New Roman" panose="02020603050405020304" pitchFamily="18" charset="0"/>
                        </a:rPr>
                        <a:t>1.</a:t>
                      </a:r>
                    </a:p>
                  </a:txBody>
                  <a:tcPr marL="68580" marR="68580" marT="0" marB="0" anchor="ctr"/>
                </a:tc>
                <a:tc>
                  <a:txBody>
                    <a:bodyPr/>
                    <a:lstStyle/>
                    <a:p>
                      <a:pPr>
                        <a:lnSpc>
                          <a:spcPct val="115000"/>
                        </a:lnSpc>
                        <a:spcBef>
                          <a:spcPts val="1200"/>
                        </a:spcBef>
                        <a:spcAft>
                          <a:spcPts val="10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Efektywność energetyczna budynku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200"/>
                        </a:spcBef>
                        <a:spcAft>
                          <a:spcPts val="0"/>
                        </a:spcAft>
                      </a:pP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Zgodnie z RPO WM 2014-2020, w ramach kryterium ocenie podlegać będzie, standard efektywności energetycznej budynku wyrażony maksymalną wartością wskaźnika EP. Standard zapotrzebowania budynku na nieodnawialną energię pierwotną do ogrzewania, wentylacji, chłodzenia, przygotowania ciepłej wody użytkowej oraz oświetlenia w przypadku domów jednorodzinnych nie może przekroczyć 150 kWh/(m2 x rok) , zaś dla domów wielorodzinnych nie może przekroczyć wartości 135 kWh/(m2 x rok).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0"/>
                        </a:spcAft>
                      </a:pP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Ww. wartości muszą zostać osiągnięte najpóźniej rok po zakończeniu realizacji projektu.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0"/>
                        </a:spcAft>
                      </a:pP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Kryterium nie stosuje się w przypadku zabytkowych budynków mieszkalnych ( zgodnie z art. 7 Ustawy z dnia 23 lipca 2003 r. o ochronie zabytków i opiece nad zabytkami oraz z ewidencją zabytków). </a:t>
                      </a:r>
                      <a:b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W takim przypadku kryterium uznaje się za spełnione.</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1000"/>
                        </a:spcAft>
                      </a:pP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Kryterium będzie weryfikowane na podstawie audytu </a:t>
                      </a:r>
                      <a:r>
                        <a:rPr lang="pl-PL" sz="1000" dirty="0" smtClean="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energetycznego</a:t>
                      </a:r>
                      <a:r>
                        <a:rPr lang="pl-PL" sz="1000" baseline="30000" dirty="0" smtClean="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1</a:t>
                      </a:r>
                      <a:r>
                        <a:rPr lang="pl-PL" sz="1000" dirty="0" smtClean="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W przypadku projektu obejmującego wyłącznie wymianę urządzenia grzewczego dopuszczalne jest przedłożenie jedynie świadectwa energetycznego.</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pl-PL" sz="1000">
                          <a:effectLst/>
                          <a:latin typeface="Arial" panose="020B0604020202020204" pitchFamily="34" charset="0"/>
                          <a:ea typeface="Calibri" panose="020F0502020204030204" pitchFamily="34" charset="0"/>
                          <a:cs typeface="Times New Roman" panose="02020603050405020304" pitchFamily="18" charset="0"/>
                        </a:rPr>
                        <a:t>0/1</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TAK</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2763838" y="189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tx1"/>
                </a:solidFill>
                <a:effectLst/>
                <a:latin typeface="Arial" panose="020B0604020202020204" pitchFamily="34" charset="0"/>
              </a:rPr>
              <a:t/>
            </a:r>
            <a:br>
              <a:rPr kumimoji="0" lang="pl-PL" altLang="pl-PL" sz="1800" b="0" i="0" u="none" strike="noStrike" cap="none" normalizeH="0" baseline="0" smtClean="0">
                <a:ln>
                  <a:noFill/>
                </a:ln>
                <a:solidFill>
                  <a:schemeClr val="tx1"/>
                </a:solidFill>
                <a:effectLst/>
                <a:latin typeface="Arial" panose="020B0604020202020204" pitchFamily="34" charset="0"/>
              </a:rPr>
            </a:b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 name="Prostokąt 1"/>
          <p:cNvSpPr/>
          <p:nvPr/>
        </p:nvSpPr>
        <p:spPr>
          <a:xfrm>
            <a:off x="184638" y="5395048"/>
            <a:ext cx="8669216" cy="553998"/>
          </a:xfrm>
          <a:prstGeom prst="rect">
            <a:avLst/>
          </a:prstGeom>
        </p:spPr>
        <p:txBody>
          <a:bodyPr wrap="square">
            <a:spAutoFit/>
          </a:bodyPr>
          <a:lstStyle/>
          <a:p>
            <a:pPr algn="just"/>
            <a:r>
              <a:rPr lang="pl-PL" sz="1000" dirty="0" smtClean="0"/>
              <a:t>1. </a:t>
            </a:r>
            <a:r>
              <a:rPr lang="pl-PL" sz="1000" dirty="0"/>
              <a:t>Zgodnie z Rozporządzeniem Ministra Infrastruktury z dnia 17 marca 2009 r. w sprawie szczegółowego zakresu i form audytu energetycznego oraz części audytu remontowego, wzorów kart audytów, a także algorytmu oceny opłacalności przedsięwzięcia termomodernizacyjnego (Dz.U. nr 43 poz. 346 z 2009 r. z </a:t>
            </a:r>
            <a:r>
              <a:rPr lang="pl-PL" sz="1000" dirty="0" err="1"/>
              <a:t>późn</a:t>
            </a:r>
            <a:r>
              <a:rPr lang="pl-PL" sz="1000" dirty="0"/>
              <a:t>. zm.).</a:t>
            </a:r>
          </a:p>
        </p:txBody>
      </p:sp>
    </p:spTree>
    <p:extLst>
      <p:ext uri="{BB962C8B-B14F-4D97-AF65-F5344CB8AC3E}">
        <p14:creationId xmlns:p14="http://schemas.microsoft.com/office/powerpoint/2010/main" val="948763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14191"/>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824755440"/>
              </p:ext>
            </p:extLst>
          </p:nvPr>
        </p:nvGraphicFramePr>
        <p:xfrm>
          <a:off x="184638" y="1383523"/>
          <a:ext cx="8669216" cy="5334000"/>
        </p:xfrm>
        <a:graphic>
          <a:graphicData uri="http://schemas.openxmlformats.org/drawingml/2006/table">
            <a:tbl>
              <a:tblPr firstRow="1" firstCol="1" bandRow="1">
                <a:tableStyleId>{5C22544A-7EE6-4342-B048-85BDC9FD1C3A}</a:tableStyleId>
              </a:tblPr>
              <a:tblGrid>
                <a:gridCol w="387930"/>
                <a:gridCol w="1093862"/>
                <a:gridCol w="5247118"/>
                <a:gridCol w="871671"/>
                <a:gridCol w="1068635"/>
              </a:tblGrid>
              <a:tr h="342727">
                <a:tc>
                  <a:txBody>
                    <a:bodyPr/>
                    <a:lstStyle/>
                    <a:p>
                      <a:pPr algn="ctr"/>
                      <a:r>
                        <a:rPr lang="pl-PL" sz="1000" b="1" kern="1200" dirty="0" smtClean="0">
                          <a:solidFill>
                            <a:schemeClr val="lt1"/>
                          </a:solidFill>
                          <a:latin typeface="+mj-lt"/>
                          <a:ea typeface="+mn-ea"/>
                          <a:cs typeface="+mn-cs"/>
                        </a:rPr>
                        <a:t>Lp.</a:t>
                      </a:r>
                      <a:endParaRPr lang="pl-PL" sz="1000" dirty="0">
                        <a:latin typeface="+mj-lt"/>
                      </a:endParaRPr>
                    </a:p>
                  </a:txBody>
                  <a:tcPr anchor="ctr"/>
                </a:tc>
                <a:tc>
                  <a:txBody>
                    <a:bodyPr/>
                    <a:lstStyle/>
                    <a:p>
                      <a:pPr algn="ctr"/>
                      <a:r>
                        <a:rPr lang="pl-PL" sz="1200" b="1" kern="1200" dirty="0" smtClean="0">
                          <a:solidFill>
                            <a:schemeClr val="lt1"/>
                          </a:solidFill>
                          <a:latin typeface="+mj-lt"/>
                          <a:ea typeface="+mn-ea"/>
                          <a:cs typeface="+mn-cs"/>
                        </a:rPr>
                        <a:t>Kryterium</a:t>
                      </a:r>
                      <a:endParaRPr lang="pl-PL" sz="12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j-lt"/>
                          <a:ea typeface="+mn-ea"/>
                          <a:cs typeface="+mn-cs"/>
                        </a:rPr>
                        <a:t>Opis kryterium</a:t>
                      </a:r>
                      <a:endParaRPr lang="pl-PL" sz="12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j-lt"/>
                        </a:rPr>
                        <a:t>Ocena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j-lt"/>
                          <a:ea typeface="+mn-ea"/>
                          <a:cs typeface="+mn-cs"/>
                        </a:rPr>
                        <a:t>Możliwość uzupełnienia</a:t>
                      </a:r>
                      <a:endParaRPr lang="pl-PL" sz="1200" dirty="0" smtClean="0">
                        <a:latin typeface="+mj-lt"/>
                      </a:endParaRPr>
                    </a:p>
                  </a:txBody>
                  <a:tcPr anchor="ctr"/>
                </a:tc>
              </a:tr>
              <a:tr h="1893769">
                <a:tc>
                  <a:txBody>
                    <a:bodyPr/>
                    <a:lstStyle/>
                    <a:p>
                      <a:pPr>
                        <a:lnSpc>
                          <a:spcPct val="115000"/>
                        </a:lnSpc>
                        <a:spcBef>
                          <a:spcPts val="400"/>
                        </a:spcBef>
                        <a:spcAft>
                          <a:spcPts val="400"/>
                        </a:spcAft>
                      </a:pPr>
                      <a:r>
                        <a:rPr lang="pl-PL" sz="1200" dirty="0" smtClean="0">
                          <a:solidFill>
                            <a:schemeClr val="tx1"/>
                          </a:solidFill>
                          <a:effectLst/>
                          <a:latin typeface="+mj-lt"/>
                          <a:cs typeface="Arial" panose="020B0604020202020204" pitchFamily="34" charset="0"/>
                        </a:rPr>
                        <a:t>2.</a:t>
                      </a:r>
                      <a:endParaRPr lang="pl-PL" sz="1200" dirty="0">
                        <a:solidFill>
                          <a:schemeClr val="tx1"/>
                        </a:solidFill>
                        <a:effectLst/>
                        <a:latin typeface="+mj-lt"/>
                        <a:ea typeface="Calibri" panose="020F0502020204030204" pitchFamily="34" charset="0"/>
                        <a:cs typeface="Arial" panose="020B0604020202020204" pitchFamily="34" charset="0"/>
                      </a:endParaRPr>
                    </a:p>
                  </a:txBody>
                  <a:tcPr marL="31438" marR="31438" marT="0" marB="0" anchor="ctr"/>
                </a:tc>
                <a:tc>
                  <a:txBody>
                    <a:bodyPr/>
                    <a:lstStyle/>
                    <a:p>
                      <a:pPr>
                        <a:spcBef>
                          <a:spcPts val="1200"/>
                        </a:spcBef>
                        <a:spcAft>
                          <a:spcPts val="60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Zgodność projektu </a:t>
                      </a:r>
                      <a:b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b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z przepisami dotyczącymi emisji zanieczyszczeń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00000"/>
                        </a:lnSpc>
                        <a:spcBef>
                          <a:spcPts val="400"/>
                        </a:spcBef>
                        <a:spcAft>
                          <a:spcPts val="400"/>
                        </a:spcAft>
                      </a:pPr>
                      <a:r>
                        <a:rPr lang="pl-PL" sz="1000" b="1" dirty="0">
                          <a:effectLst/>
                          <a:latin typeface="Arial" panose="020B0604020202020204" pitchFamily="34" charset="0"/>
                          <a:ea typeface="Calibri" panose="020F0502020204030204" pitchFamily="34" charset="0"/>
                          <a:cs typeface="Times New Roman" panose="02020603050405020304" pitchFamily="18" charset="0"/>
                        </a:rPr>
                        <a:t>Dotyczy wyłącznie projektów w zakresie wymiany/modernizacji urządzeń grzewczych.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400"/>
                        </a:spcBef>
                        <a:spcAft>
                          <a:spcPts val="400"/>
                        </a:spcAft>
                      </a:pPr>
                      <a:r>
                        <a:rPr lang="pl-PL" sz="1000" dirty="0">
                          <a:solidFill>
                            <a:srgbClr val="00000A"/>
                          </a:solidFill>
                          <a:effectLst/>
                          <a:latin typeface="Arial" panose="020B0604020202020204" pitchFamily="34" charset="0"/>
                          <a:ea typeface="Calibri" panose="020F0502020204030204" pitchFamily="34" charset="0"/>
                          <a:cs typeface="Times New Roman" panose="02020603050405020304" pitchFamily="18" charset="0"/>
                        </a:rPr>
                        <a:t>Wsparcie może zostać udzielone na inwestycje w kotły elektryczne, olejowe, spalające biomasę lub ewentualnie paliwa gazowe, ale jedynie w szczególnie uzasadnionych przypadkach, gdy osiągnięte zostanie znaczne zwiększenie efektywności energetycznej oraz gdy istnieją szczególnie pilne potrzeby. Wsparcie kotłów zużywających węgiel stanowi wydatek niekwalifikowany.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400"/>
                        </a:spcBef>
                        <a:spcAft>
                          <a:spcPts val="40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Wymiana urządzeń grzewczych kwalifikuje się do wsparcia pod warunkiem zapewnienia znacznej redukcji CO2 w odniesieniu do istniejących instalacji (o co najmniej 30% w przypadku zmiany spalanego paliwa). Ze względu na to, że inwestycje w tym zakresie mają długotrwały charakter, powinny być zgodne z właściwymi przepisami unijnymi. Wspierane urządzenia do ogrzewania muszą od początku okresu programowania charakteryzować się obowiązującym od końca 2020 r. minimalnym poziomem efektywności energetycznej i normami emisji zanieczyszczeń, które zostały określone w środkach wykonawczych do dyrektywy 2009/125/WE z dnia 21 października 2009 r. ustanawiającej ogólne zasady ustalania wymogów dotyczących </a:t>
                      </a:r>
                      <a:r>
                        <a:rPr lang="pl-PL" sz="1000" dirty="0" err="1">
                          <a:solidFill>
                            <a:srgbClr val="00000A"/>
                          </a:solidFill>
                          <a:effectLst/>
                          <a:latin typeface="Arial" panose="020B0604020202020204" pitchFamily="34" charset="0"/>
                          <a:ea typeface="Calibri" panose="020F0502020204030204" pitchFamily="34" charset="0"/>
                          <a:cs typeface="Calibri" panose="020F0502020204030204" pitchFamily="34" charset="0"/>
                        </a:rPr>
                        <a:t>ekoprojektu</a:t>
                      </a: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 dla produktów związanych z energią. Projekty uwzględniające wymianę/modernizację urządzeń grzewczych opalanych na biomasę powinny być zgodne z programami ochrony powietrza.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400"/>
                        </a:spcBef>
                        <a:spcAft>
                          <a:spcPts val="40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Wymiana urządzeń grzewczych powinna być również zgodna z przepisami prawa krajowego tj. Rozporządzeniem Ministra Rozwoju i Finansów z dnia 1 sierpnia 2017 roku w sprawie wymagań dla kotłów na paliwo stałe.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400"/>
                        </a:spcBef>
                        <a:spcAft>
                          <a:spcPts val="40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Kotły będą wyposażone w automatyczny podajnik paliwa (nie dotyczy kotłów zgazowujących) i nie będą posiadały rusztu awaryjnego ani elementów umożliwiających jego zamontowanie.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400"/>
                        </a:spcBef>
                        <a:spcAft>
                          <a:spcPts val="40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Kotły elektryczne, olejowe, spalające biomasę lub paliwa gazowe mogą zostać wsparte jedynie w przypadku, gdy podłączenie do sieci ciepłowniczej na danym obszarze nie jest uzasadnione ekonomicznie.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400"/>
                        </a:spcBef>
                        <a:spcAft>
                          <a:spcPts val="400"/>
                        </a:spcAft>
                      </a:pPr>
                      <a:r>
                        <a:rPr lang="pl-PL" sz="1000" i="1" dirty="0">
                          <a:solidFill>
                            <a:srgbClr val="00000A"/>
                          </a:solidFill>
                          <a:effectLst/>
                          <a:latin typeface="Arial" panose="020B0604020202020204" pitchFamily="34" charset="0"/>
                          <a:ea typeface="Calibri" panose="020F0502020204030204" pitchFamily="34" charset="0"/>
                          <a:cs typeface="Calibri" panose="020F0502020204030204" pitchFamily="34" charset="0"/>
                        </a:rPr>
                        <a:t>Uwaga: Jeżeli nie dotyczy kryterium uznaje się za spełnione.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15000"/>
                        </a:lnSpc>
                        <a:spcBef>
                          <a:spcPts val="400"/>
                        </a:spcBef>
                        <a:spcAft>
                          <a:spcPts val="400"/>
                        </a:spcAft>
                      </a:pPr>
                      <a:r>
                        <a:rPr lang="pl-PL" sz="1200">
                          <a:effectLst/>
                          <a:latin typeface="+mj-lt"/>
                          <a:cs typeface="Arial" panose="020B0604020202020204" pitchFamily="34" charset="0"/>
                        </a:rPr>
                        <a:t>0/1</a:t>
                      </a:r>
                      <a:endParaRPr lang="pl-PL" sz="1200">
                        <a:solidFill>
                          <a:srgbClr val="000000"/>
                        </a:solidFill>
                        <a:effectLst/>
                        <a:latin typeface="+mj-lt"/>
                        <a:ea typeface="Calibri" panose="020F0502020204030204" pitchFamily="34" charset="0"/>
                        <a:cs typeface="Arial" panose="020B0604020202020204" pitchFamily="34" charset="0"/>
                      </a:endParaRPr>
                    </a:p>
                  </a:txBody>
                  <a:tcPr marL="31438" marR="31438" marT="0" marB="0" anchor="ctr"/>
                </a:tc>
                <a:tc>
                  <a:txBody>
                    <a:bodyPr/>
                    <a:lstStyle/>
                    <a:p>
                      <a:pPr algn="ctr">
                        <a:lnSpc>
                          <a:spcPct val="115000"/>
                        </a:lnSpc>
                        <a:spcBef>
                          <a:spcPts val="400"/>
                        </a:spcBef>
                        <a:spcAft>
                          <a:spcPts val="400"/>
                        </a:spcAft>
                      </a:pPr>
                      <a:r>
                        <a:rPr lang="pl-PL" sz="1200" dirty="0">
                          <a:effectLst/>
                          <a:latin typeface="+mj-lt"/>
                          <a:cs typeface="Arial" panose="020B0604020202020204" pitchFamily="34" charset="0"/>
                        </a:rPr>
                        <a:t>TAK</a:t>
                      </a:r>
                      <a:endParaRPr lang="pl-PL" sz="1200" dirty="0">
                        <a:solidFill>
                          <a:srgbClr val="000000"/>
                        </a:solidFill>
                        <a:effectLst/>
                        <a:latin typeface="+mj-lt"/>
                        <a:ea typeface="Calibri" panose="020F0502020204030204" pitchFamily="34" charset="0"/>
                        <a:cs typeface="Arial" panose="020B0604020202020204" pitchFamily="34" charset="0"/>
                      </a:endParaRPr>
                    </a:p>
                  </a:txBody>
                  <a:tcPr marL="31438" marR="31438" marT="0" marB="0" anchor="ctr"/>
                </a:tc>
              </a:tr>
            </a:tbl>
          </a:graphicData>
        </a:graphic>
      </p:graphicFrame>
      <p:sp>
        <p:nvSpPr>
          <p:cNvPr id="4" name="Rectangle 1"/>
          <p:cNvSpPr>
            <a:spLocks noChangeArrowheads="1"/>
          </p:cNvSpPr>
          <p:nvPr/>
        </p:nvSpPr>
        <p:spPr bwMode="auto">
          <a:xfrm>
            <a:off x="2763838" y="189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smtClean="0">
                <a:ln>
                  <a:noFill/>
                </a:ln>
                <a:solidFill>
                  <a:schemeClr val="tx1"/>
                </a:solidFill>
                <a:effectLst/>
                <a:latin typeface="Arial" panose="020B0604020202020204" pitchFamily="34" charset="0"/>
              </a:rPr>
              <a:t/>
            </a:r>
            <a:br>
              <a:rPr kumimoji="0" lang="pl-PL" altLang="pl-PL" sz="1800" b="0" i="0" u="none" strike="noStrike" cap="none" normalizeH="0" baseline="0" smtClean="0">
                <a:ln>
                  <a:noFill/>
                </a:ln>
                <a:solidFill>
                  <a:schemeClr val="tx1"/>
                </a:solidFill>
                <a:effectLst/>
                <a:latin typeface="Arial" panose="020B0604020202020204" pitchFamily="34" charset="0"/>
              </a:rPr>
            </a:b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4830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3044" y="1103575"/>
            <a:ext cx="2074479"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a:t>
            </a:r>
            <a:r>
              <a:rPr lang="pl-PL" b="1" dirty="0">
                <a:latin typeface="Calibri" pitchFamily="34" charset="0"/>
                <a:cs typeface="Calibri" pitchFamily="34" charset="0"/>
              </a:rPr>
              <a:t>DOSTĘPU</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240211762"/>
              </p:ext>
            </p:extLst>
          </p:nvPr>
        </p:nvGraphicFramePr>
        <p:xfrm>
          <a:off x="73044" y="1879179"/>
          <a:ext cx="8879081" cy="2291170"/>
        </p:xfrm>
        <a:graphic>
          <a:graphicData uri="http://schemas.openxmlformats.org/drawingml/2006/table">
            <a:tbl>
              <a:tblPr firstRow="1" firstCol="1" bandRow="1">
                <a:tableStyleId>{5C22544A-7EE6-4342-B048-85BDC9FD1C3A}</a:tableStyleId>
              </a:tblPr>
              <a:tblGrid>
                <a:gridCol w="432911"/>
                <a:gridCol w="1105332"/>
                <a:gridCol w="5443671"/>
                <a:gridCol w="889988"/>
                <a:gridCol w="1007179"/>
              </a:tblGrid>
              <a:tr h="471038">
                <a:tc>
                  <a:txBody>
                    <a:bodyPr/>
                    <a:lstStyle/>
                    <a:p>
                      <a:pPr algn="ctr"/>
                      <a:r>
                        <a:rPr lang="pl-PL" sz="1200" b="1" kern="1200" dirty="0" smtClean="0">
                          <a:solidFill>
                            <a:schemeClr val="lt1"/>
                          </a:solidFill>
                          <a:latin typeface="+mj-lt"/>
                          <a:ea typeface="+mn-ea"/>
                          <a:cs typeface="+mn-cs"/>
                        </a:rPr>
                        <a:t>L.p.</a:t>
                      </a:r>
                      <a:endParaRPr lang="pl-PL" sz="1200" dirty="0">
                        <a:latin typeface="+mj-lt"/>
                      </a:endParaRPr>
                    </a:p>
                  </a:txBody>
                  <a:tcPr anchor="ctr"/>
                </a:tc>
                <a:tc>
                  <a:txBody>
                    <a:bodyPr/>
                    <a:lstStyle/>
                    <a:p>
                      <a:pPr algn="ctr"/>
                      <a:r>
                        <a:rPr lang="pl-PL" sz="1200" b="1" kern="1200" dirty="0" smtClean="0">
                          <a:solidFill>
                            <a:schemeClr val="lt1"/>
                          </a:solidFill>
                          <a:latin typeface="+mj-lt"/>
                          <a:ea typeface="+mn-ea"/>
                          <a:cs typeface="+mn-cs"/>
                        </a:rPr>
                        <a:t>Kryterium</a:t>
                      </a:r>
                      <a:endParaRPr lang="pl-PL" sz="12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effectLst/>
                          <a:latin typeface="+mj-lt"/>
                          <a:ea typeface="+mn-ea"/>
                          <a:cs typeface="+mn-cs"/>
                        </a:rPr>
                        <a:t>Opis kryterium</a:t>
                      </a:r>
                      <a:endParaRPr lang="pl-PL" sz="1200" dirty="0" smtClean="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latin typeface="+mj-lt"/>
                        </a:rPr>
                        <a:t>Ocena kryterium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b="1" kern="1200" dirty="0" smtClean="0">
                          <a:solidFill>
                            <a:schemeClr val="lt1"/>
                          </a:solidFill>
                          <a:latin typeface="+mj-lt"/>
                          <a:ea typeface="+mn-ea"/>
                          <a:cs typeface="+mn-cs"/>
                        </a:rPr>
                        <a:t>Możliwość uzupełnienia</a:t>
                      </a:r>
                      <a:endParaRPr lang="pl-PL" sz="1200" dirty="0" smtClean="0">
                        <a:latin typeface="+mj-lt"/>
                      </a:endParaRPr>
                    </a:p>
                  </a:txBody>
                  <a:tcPr anchor="ctr"/>
                </a:tc>
              </a:tr>
              <a:tr h="1820132">
                <a:tc>
                  <a:txBody>
                    <a:bodyPr/>
                    <a:lstStyle/>
                    <a:p>
                      <a:pPr>
                        <a:lnSpc>
                          <a:spcPct val="115000"/>
                        </a:lnSpc>
                        <a:spcBef>
                          <a:spcPts val="400"/>
                        </a:spcBef>
                        <a:spcAft>
                          <a:spcPts val="400"/>
                        </a:spcAft>
                      </a:pPr>
                      <a:r>
                        <a:rPr lang="pl-PL" sz="1200" dirty="0" smtClean="0">
                          <a:solidFill>
                            <a:schemeClr val="tx1"/>
                          </a:solidFill>
                          <a:effectLst/>
                          <a:latin typeface="+mj-lt"/>
                          <a:ea typeface="Calibri" panose="020F0502020204030204" pitchFamily="34" charset="0"/>
                          <a:cs typeface="Times New Roman" panose="02020603050405020304" pitchFamily="18" charset="0"/>
                        </a:rPr>
                        <a:t>3.</a:t>
                      </a:r>
                      <a:endParaRPr lang="pl-PL"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1200"/>
                        </a:spcBef>
                        <a:spcAft>
                          <a:spcPts val="60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Obszar realizacji </a:t>
                      </a:r>
                      <a:r>
                        <a:rPr lang="pl-PL" sz="1000" dirty="0" smtClean="0">
                          <a:solidFill>
                            <a:srgbClr val="00000A"/>
                          </a:solidFill>
                          <a:effectLst/>
                          <a:latin typeface="Arial" panose="020B0604020202020204" pitchFamily="34" charset="0"/>
                          <a:ea typeface="Calibri" panose="020F0502020204030204" pitchFamily="34" charset="0"/>
                          <a:cs typeface="Calibri" panose="020F0502020204030204" pitchFamily="34" charset="0"/>
                        </a:rPr>
                        <a:t>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15000"/>
                        </a:lnSpc>
                        <a:spcBef>
                          <a:spcPts val="1200"/>
                        </a:spcBef>
                        <a:spcAft>
                          <a:spcPts val="0"/>
                        </a:spcAft>
                      </a:pPr>
                      <a:r>
                        <a:rPr lang="pl-PL" sz="1000" b="1" dirty="0">
                          <a:effectLst/>
                          <a:latin typeface="Arial" panose="020B0604020202020204" pitchFamily="34" charset="0"/>
                          <a:ea typeface="Calibri" panose="020F0502020204030204" pitchFamily="34" charset="0"/>
                          <a:cs typeface="Times New Roman" panose="02020603050405020304" pitchFamily="18" charset="0"/>
                        </a:rPr>
                        <a:t>Ocenie podlegać będzie czy projekt realizowany jest na terenie </a:t>
                      </a:r>
                      <a:r>
                        <a:rPr lang="pl-PL" sz="10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gminy poniżej 300 tys. mieszkańców.</a:t>
                      </a:r>
                    </a:p>
                    <a:p>
                      <a:pPr>
                        <a:lnSpc>
                          <a:spcPct val="115000"/>
                        </a:lnSpc>
                        <a:spcBef>
                          <a:spcPts val="1200"/>
                        </a:spcBef>
                        <a:spcAft>
                          <a:spcPts val="0"/>
                        </a:spcAft>
                      </a:pPr>
                      <a:r>
                        <a:rPr lang="pl-PL" sz="10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Wsparciem zostaną objęte wszystkie ośrodki regionalne (liczące między 100</a:t>
                      </a:r>
                      <a:r>
                        <a:rPr lang="pl-PL" sz="1000" b="1" baseline="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 300 tys. mieszkańców), </a:t>
                      </a:r>
                      <a:r>
                        <a:rPr lang="pl-PL" sz="1000" b="1" baseline="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subregionalne</a:t>
                      </a:r>
                      <a:r>
                        <a:rPr lang="pl-PL" sz="1000" b="1" baseline="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(liczące pomiędzy 50 a 100 tys. mieszkańców), lokalne (poniżej 50 tys. mieszkańców) oraz tereny wiejskie wyznaczone w Koncepcji Przestrzennego Zagospodarowania Kraju 2030. </a:t>
                      </a:r>
                    </a:p>
                    <a:p>
                      <a:pPr>
                        <a:lnSpc>
                          <a:spcPct val="115000"/>
                        </a:lnSpc>
                        <a:spcBef>
                          <a:spcPts val="1200"/>
                        </a:spcBef>
                        <a:spcAft>
                          <a:spcPts val="0"/>
                        </a:spcAft>
                      </a:pPr>
                      <a:r>
                        <a:rPr lang="pl-PL" sz="1000" b="1" baseline="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 przypadku realizacji projektu na terenie kilku gmin, każda z gmin musi spełniać powyższy warunek. </a:t>
                      </a:r>
                      <a:endParaRPr lang="pl-PL"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400"/>
                        </a:spcBef>
                        <a:spcAft>
                          <a:spcPts val="400"/>
                        </a:spcAft>
                      </a:pPr>
                      <a:r>
                        <a:rPr lang="pl-PL" sz="1200" dirty="0">
                          <a:solidFill>
                            <a:srgbClr val="000000"/>
                          </a:solidFill>
                          <a:effectLst/>
                          <a:latin typeface="+mj-lt"/>
                          <a:ea typeface="Calibri" panose="020F0502020204030204" pitchFamily="34" charset="0"/>
                          <a:cs typeface="Calibri" panose="020F0502020204030204" pitchFamily="34" charset="0"/>
                        </a:rPr>
                        <a:t>0/1</a:t>
                      </a:r>
                    </a:p>
                  </a:txBody>
                  <a:tcPr marL="68580" marR="68580" marT="0" marB="0" anchor="ctr"/>
                </a:tc>
                <a:tc>
                  <a:txBody>
                    <a:bodyPr/>
                    <a:lstStyle/>
                    <a:p>
                      <a:pPr algn="ctr">
                        <a:lnSpc>
                          <a:spcPct val="115000"/>
                        </a:lnSpc>
                        <a:spcBef>
                          <a:spcPts val="400"/>
                        </a:spcBef>
                        <a:spcAft>
                          <a:spcPts val="400"/>
                        </a:spcAft>
                      </a:pPr>
                      <a:r>
                        <a:rPr lang="pl-PL" sz="1200" dirty="0">
                          <a:solidFill>
                            <a:srgbClr val="000000"/>
                          </a:solidFill>
                          <a:effectLst/>
                          <a:latin typeface="+mj-lt"/>
                          <a:ea typeface="Calibri" panose="020F0502020204030204" pitchFamily="34" charset="0"/>
                          <a:cs typeface="Calibri" panose="020F0502020204030204" pitchFamily="34" charset="0"/>
                        </a:rPr>
                        <a:t>TAK</a:t>
                      </a:r>
                    </a:p>
                  </a:txBody>
                  <a:tcPr marL="68580" marR="68580" marT="0" marB="0" anchor="ctr"/>
                </a:tc>
              </a:tr>
            </a:tbl>
          </a:graphicData>
        </a:graphic>
      </p:graphicFrame>
    </p:spTree>
    <p:extLst>
      <p:ext uri="{BB962C8B-B14F-4D97-AF65-F5344CB8AC3E}">
        <p14:creationId xmlns:p14="http://schemas.microsoft.com/office/powerpoint/2010/main" val="214703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77724" y="1004142"/>
            <a:ext cx="45370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602127926"/>
              </p:ext>
            </p:extLst>
          </p:nvPr>
        </p:nvGraphicFramePr>
        <p:xfrm>
          <a:off x="239282" y="1373474"/>
          <a:ext cx="8810714" cy="4549423"/>
        </p:xfrm>
        <a:graphic>
          <a:graphicData uri="http://schemas.openxmlformats.org/drawingml/2006/table">
            <a:tbl>
              <a:tblPr firstRow="1" firstCol="1" bandRow="1">
                <a:tableStyleId>{5C22544A-7EE6-4342-B048-85BDC9FD1C3A}</a:tableStyleId>
              </a:tblPr>
              <a:tblGrid>
                <a:gridCol w="350378"/>
                <a:gridCol w="1318501"/>
                <a:gridCol w="3249448"/>
                <a:gridCol w="2977987"/>
                <a:gridCol w="914400"/>
              </a:tblGrid>
              <a:tr h="262429">
                <a:tc>
                  <a:txBody>
                    <a:bodyPr/>
                    <a:lstStyle/>
                    <a:p>
                      <a:pP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nSpc>
                          <a:spcPct val="115000"/>
                        </a:lnSpc>
                        <a:spcBef>
                          <a:spcPts val="400"/>
                        </a:spcBef>
                        <a:spcAft>
                          <a:spcPts val="400"/>
                        </a:spcAft>
                      </a:pPr>
                      <a:r>
                        <a:rPr lang="pl-PL" sz="1200">
                          <a:effectLst/>
                          <a:latin typeface="+mj-lt"/>
                        </a:rPr>
                        <a:t>Kryterium</a:t>
                      </a:r>
                      <a:endParaRPr lang="pl-PL" sz="120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nSpc>
                          <a:spcPct val="115000"/>
                        </a:lnSpc>
                        <a:spcBef>
                          <a:spcPts val="400"/>
                        </a:spcBef>
                        <a:spcAft>
                          <a:spcPts val="400"/>
                        </a:spcAft>
                      </a:pPr>
                      <a:r>
                        <a:rPr lang="pl-PL" sz="1200">
                          <a:effectLst/>
                          <a:latin typeface="+mj-lt"/>
                        </a:rPr>
                        <a:t>Punktacja</a:t>
                      </a:r>
                      <a:endParaRPr lang="pl-PL" sz="12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r>
              <a:tr h="1918110">
                <a:tc>
                  <a:txBody>
                    <a:bodyPr/>
                    <a:lstStyle/>
                    <a:p>
                      <a:pPr marL="342900" lvl="0" indent="-342900" algn="just">
                        <a:lnSpc>
                          <a:spcPct val="115000"/>
                        </a:lnSpc>
                        <a:spcBef>
                          <a:spcPts val="400"/>
                        </a:spcBef>
                        <a:spcAft>
                          <a:spcPts val="400"/>
                        </a:spcAft>
                        <a:buFont typeface="+mj-lt"/>
                        <a:buAutoNum type="arabicPeriod"/>
                      </a:pPr>
                      <a:r>
                        <a:rPr lang="pl-PL" sz="1200">
                          <a:effectLst/>
                          <a:latin typeface="+mj-lt"/>
                        </a:rPr>
                        <a:t> </a:t>
                      </a:r>
                      <a:endParaRPr lang="pl-PL" sz="120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spcBef>
                          <a:spcPts val="1200"/>
                        </a:spcBef>
                        <a:spcAft>
                          <a:spcPts val="120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Stopień redukcji CO2</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72390" marR="90170">
                        <a:spcBef>
                          <a:spcPts val="1200"/>
                        </a:spcBef>
                        <a:spcAft>
                          <a:spcPts val="120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Zgodnie z RPO WM 2014-2020, w ramach kryterium oceniana będzie wartość redukcji gazów cieplarnianych na podstawie wartości redukcji wyrażonej w ekwiwalencie CO2.</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Aft>
                          <a:spcPts val="0"/>
                        </a:spcAft>
                      </a:pPr>
                      <a:r>
                        <a:rPr lang="pl-PL" sz="1000" dirty="0">
                          <a:solidFill>
                            <a:srgbClr val="00000A"/>
                          </a:solidFill>
                          <a:effectLst/>
                          <a:latin typeface="Arial" panose="020B0604020202020204" pitchFamily="34" charset="0"/>
                          <a:ea typeface="Times New Roman" panose="02020603050405020304" pitchFamily="18" charset="0"/>
                          <a:cs typeface="Calibri" panose="020F0502020204030204" pitchFamily="34" charset="0"/>
                        </a:rPr>
                        <a:t>Wartość redukcji tony emisji CO2/rok, w wyniku realizacji projektu, powinna zostać wyrażona wskaźnikiem:</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72390" marR="90170">
                        <a:lnSpc>
                          <a:spcPct val="115000"/>
                        </a:lnSpc>
                        <a:spcBef>
                          <a:spcPts val="300"/>
                        </a:spcBef>
                        <a:spcAft>
                          <a:spcPts val="0"/>
                        </a:spcAft>
                      </a:pPr>
                      <a:r>
                        <a:rPr lang="pl-PL" sz="1000" dirty="0">
                          <a:effectLst/>
                          <a:latin typeface="Arial" panose="020B0604020202020204" pitchFamily="34" charset="0"/>
                          <a:ea typeface="Times New Roman" panose="02020603050405020304" pitchFamily="18" charset="0"/>
                          <a:cs typeface="Times New Roman" panose="02020603050405020304" pitchFamily="18" charset="0"/>
                        </a:rPr>
                        <a:t>Szacowany roczny spadek emisji gazów cieplarnianych [tony równoważnika CO2] (CI 34).</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8275" marR="89535" indent="12065">
                        <a:lnSpc>
                          <a:spcPct val="115000"/>
                        </a:lnSpc>
                        <a:spcBef>
                          <a:spcPts val="400"/>
                        </a:spcBef>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Punkty w ramach kryterium przyznawane są następująco:</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15000"/>
                        </a:lnSpc>
                        <a:spcBef>
                          <a:spcPts val="400"/>
                        </a:spcBef>
                        <a:spcAft>
                          <a:spcPts val="400"/>
                        </a:spcAft>
                        <a:buFont typeface="Symbol" panose="05050102010706020507" pitchFamily="18" charset="2"/>
                        <a:buChar char=""/>
                      </a:pPr>
                      <a:r>
                        <a:rPr lang="pl-PL" sz="1000" dirty="0">
                          <a:effectLst/>
                          <a:latin typeface="Arial" panose="020B0604020202020204" pitchFamily="34" charset="0"/>
                          <a:ea typeface="Calibri" panose="020F0502020204030204" pitchFamily="34" charset="0"/>
                          <a:cs typeface="Times New Roman" panose="02020603050405020304" pitchFamily="18" charset="0"/>
                        </a:rPr>
                        <a:t>8 pkt – </a:t>
                      </a:r>
                      <a:r>
                        <a:rPr lang="pl-PL" sz="1000" strike="sngStrike" dirty="0">
                          <a:effectLst/>
                          <a:latin typeface="Arial" panose="020B0604020202020204" pitchFamily="34" charset="0"/>
                          <a:ea typeface="Calibri" panose="020F0502020204030204" pitchFamily="34" charset="0"/>
                          <a:cs typeface="Times New Roman" panose="02020603050405020304" pitchFamily="18" charset="0"/>
                        </a:rPr>
                        <a:t>750 &lt;</a:t>
                      </a:r>
                      <a:r>
                        <a:rPr lang="pl-PL" sz="1000" dirty="0">
                          <a:effectLst/>
                          <a:latin typeface="Arial" panose="020B0604020202020204" pitchFamily="34" charset="0"/>
                          <a:ea typeface="Calibri" panose="020F0502020204030204" pitchFamily="34" charset="0"/>
                          <a:cs typeface="Times New Roman" panose="02020603050405020304" pitchFamily="18" charset="0"/>
                        </a:rPr>
                        <a:t> </a:t>
                      </a:r>
                      <a:r>
                        <a:rPr lang="pl-PL" sz="1000" dirty="0" smtClean="0">
                          <a:effectLst/>
                          <a:latin typeface="Arial" panose="020B0604020202020204" pitchFamily="34" charset="0"/>
                          <a:ea typeface="Calibri" panose="020F0502020204030204" pitchFamily="34" charset="0"/>
                          <a:cs typeface="Times New Roman" panose="02020603050405020304" pitchFamily="18" charset="0"/>
                        </a:rPr>
                        <a:t>X </a:t>
                      </a:r>
                      <a:r>
                        <a:rPr lang="pl-PL" sz="10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&gt; 750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15000"/>
                        </a:lnSpc>
                        <a:spcBef>
                          <a:spcPts val="400"/>
                        </a:spcBef>
                        <a:spcAft>
                          <a:spcPts val="400"/>
                        </a:spcAft>
                        <a:buFont typeface="Symbol" panose="05050102010706020507" pitchFamily="18" charset="2"/>
                        <a:buChar char=""/>
                      </a:pPr>
                      <a:r>
                        <a:rPr lang="pl-PL" sz="1000" dirty="0">
                          <a:effectLst/>
                          <a:latin typeface="Arial" panose="020B0604020202020204" pitchFamily="34" charset="0"/>
                          <a:ea typeface="Calibri" panose="020F0502020204030204" pitchFamily="34" charset="0"/>
                          <a:cs typeface="Times New Roman" panose="02020603050405020304" pitchFamily="18" charset="0"/>
                        </a:rPr>
                        <a:t>6 pkt –  750 ≥ X &gt; 500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15000"/>
                        </a:lnSpc>
                        <a:spcBef>
                          <a:spcPts val="400"/>
                        </a:spcBef>
                        <a:spcAft>
                          <a:spcPts val="400"/>
                        </a:spcAft>
                        <a:buFont typeface="Symbol" panose="05050102010706020507" pitchFamily="18" charset="2"/>
                        <a:buChar char=""/>
                      </a:pPr>
                      <a:r>
                        <a:rPr lang="pl-PL" sz="1000" dirty="0">
                          <a:effectLst/>
                          <a:latin typeface="Arial" panose="020B0604020202020204" pitchFamily="34" charset="0"/>
                          <a:ea typeface="Calibri" panose="020F0502020204030204" pitchFamily="34" charset="0"/>
                          <a:cs typeface="Times New Roman" panose="02020603050405020304" pitchFamily="18" charset="0"/>
                        </a:rPr>
                        <a:t>4 pkt – 500 ≥ X &gt; 250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15000"/>
                        </a:lnSpc>
                        <a:spcBef>
                          <a:spcPts val="400"/>
                        </a:spcBef>
                        <a:spcAft>
                          <a:spcPts val="400"/>
                        </a:spcAft>
                        <a:buFont typeface="Symbol" panose="05050102010706020507" pitchFamily="18" charset="2"/>
                        <a:buChar char=""/>
                      </a:pPr>
                      <a:r>
                        <a:rPr lang="pl-PL" sz="1000" dirty="0">
                          <a:effectLst/>
                          <a:latin typeface="Arial" panose="020B0604020202020204" pitchFamily="34" charset="0"/>
                          <a:ea typeface="Calibri" panose="020F0502020204030204" pitchFamily="34" charset="0"/>
                          <a:cs typeface="Times New Roman" panose="02020603050405020304" pitchFamily="18" charset="0"/>
                        </a:rPr>
                        <a:t>2 pkt -  250 ≥ X &gt; 50</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200"/>
                        </a:spcAft>
                        <a:buFont typeface="Symbol" panose="05050102010706020507" pitchFamily="18" charset="2"/>
                        <a:buChar char=""/>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0 pkt – 50 ≥ X lub brak informacji w tym zakresie</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algn="ctr">
                        <a:lnSpc>
                          <a:spcPct val="115000"/>
                        </a:lnSpc>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8</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r h="1918110">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2.</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spcBef>
                          <a:spcPts val="1200"/>
                        </a:spcBef>
                        <a:spcAft>
                          <a:spcPts val="0"/>
                        </a:spcAft>
                      </a:pPr>
                      <a: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t>Stopień redukcji emisji pyłu zawieszonego PM10 (%)</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72390" marR="90170">
                        <a:lnSpc>
                          <a:spcPct val="115000"/>
                        </a:lnSpc>
                        <a:spcBef>
                          <a:spcPts val="1200"/>
                        </a:spcBef>
                        <a:spcAft>
                          <a:spcPts val="3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Zgodnie z RPO WM 2014-2020, w ramach kryterium ocenie podlegać będzie wartość redukcji emisji pyłu zawieszonego PM10 [%/rok].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72390" marR="90170">
                        <a:lnSpc>
                          <a:spcPct val="115000"/>
                        </a:lnSpc>
                        <a:spcBef>
                          <a:spcPts val="1200"/>
                        </a:spcBef>
                        <a:spcAft>
                          <a:spcPts val="3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Wielkość redukcji wyrażona w % jako stosunek wielkości emisji zredukowanych do wielkości emisji bazowych, określonych w oparciu o dokumentacje stanowiące podstawę do aktualizacji programów ochrony powietrza.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68275" marR="89535" indent="12065">
                        <a:lnSpc>
                          <a:spcPct val="115000"/>
                        </a:lnSpc>
                        <a:spcBef>
                          <a:spcPts val="400"/>
                        </a:spcBef>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Punkty w ramach kryterium przyznawane są następująco:</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15000"/>
                        </a:lnSpc>
                        <a:spcBef>
                          <a:spcPts val="400"/>
                        </a:spcBef>
                        <a:spcAft>
                          <a:spcPts val="400"/>
                        </a:spcAft>
                        <a:buFont typeface="Symbol" panose="05050102010706020507" pitchFamily="18" charset="2"/>
                        <a:buChar char=""/>
                      </a:pPr>
                      <a:r>
                        <a:rPr lang="pl-PL" sz="1000" dirty="0">
                          <a:effectLst/>
                          <a:latin typeface="Arial" panose="020B0604020202020204" pitchFamily="34" charset="0"/>
                          <a:ea typeface="Calibri" panose="020F0502020204030204" pitchFamily="34" charset="0"/>
                          <a:cs typeface="Times New Roman" panose="02020603050405020304" pitchFamily="18" charset="0"/>
                        </a:rPr>
                        <a:t>8 pkt  - X ≥ 60 %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89535" lvl="0" indent="-342900" algn="just">
                        <a:lnSpc>
                          <a:spcPct val="115000"/>
                        </a:lnSpc>
                        <a:spcBef>
                          <a:spcPts val="400"/>
                        </a:spcBef>
                        <a:spcAft>
                          <a:spcPts val="400"/>
                        </a:spcAft>
                        <a:buFont typeface="Symbol" panose="05050102010706020507" pitchFamily="18" charset="2"/>
                        <a:buChar char=""/>
                      </a:pPr>
                      <a:r>
                        <a:rPr lang="pl-PL" sz="1000" dirty="0">
                          <a:effectLst/>
                          <a:latin typeface="Arial" panose="020B0604020202020204" pitchFamily="34" charset="0"/>
                          <a:ea typeface="Calibri" panose="020F0502020204030204" pitchFamily="34" charset="0"/>
                          <a:cs typeface="Times New Roman" panose="02020603050405020304" pitchFamily="18" charset="0"/>
                        </a:rPr>
                        <a:t>6 pkt –  </a:t>
                      </a:r>
                      <a:r>
                        <a:rPr lang="pl-PL" sz="1000" strike="sngStrike" dirty="0">
                          <a:effectLst/>
                          <a:latin typeface="Arial" panose="020B0604020202020204" pitchFamily="34" charset="0"/>
                          <a:ea typeface="Calibri" panose="020F0502020204030204" pitchFamily="34" charset="0"/>
                          <a:cs typeface="Times New Roman" panose="02020603050405020304" pitchFamily="18" charset="0"/>
                        </a:rPr>
                        <a:t>30 % ≤ X &lt; 60 </a:t>
                      </a:r>
                      <a:r>
                        <a:rPr lang="pl-PL" sz="1000" strike="sngStrike" dirty="0" smtClean="0">
                          <a:effectLst/>
                          <a:latin typeface="Arial" panose="020B0604020202020204" pitchFamily="34" charset="0"/>
                          <a:ea typeface="Calibri" panose="020F0502020204030204" pitchFamily="34" charset="0"/>
                          <a:cs typeface="Times New Roman" panose="02020603050405020304" pitchFamily="18" charset="0"/>
                        </a:rPr>
                        <a:t>%</a:t>
                      </a:r>
                      <a:r>
                        <a:rPr lang="pl-PL" sz="1000" strike="noStrike" dirty="0" smtClean="0">
                          <a:effectLst/>
                          <a:latin typeface="Arial" panose="020B0604020202020204" pitchFamily="34" charset="0"/>
                          <a:ea typeface="Calibri" panose="020F0502020204030204" pitchFamily="34" charset="0"/>
                          <a:cs typeface="Times New Roman" panose="02020603050405020304" pitchFamily="18" charset="0"/>
                        </a:rPr>
                        <a:t>  </a:t>
                      </a:r>
                      <a:r>
                        <a:rPr lang="pl-PL" sz="1000" strike="noStrike"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60% &gt; X ≥ 30%</a:t>
                      </a:r>
                    </a:p>
                    <a:p>
                      <a:pPr marL="342900" marR="89535" lvl="0" indent="-342900" algn="just">
                        <a:lnSpc>
                          <a:spcPct val="115000"/>
                        </a:lnSpc>
                        <a:spcBef>
                          <a:spcPts val="400"/>
                        </a:spcBef>
                        <a:spcAft>
                          <a:spcPts val="400"/>
                        </a:spcAft>
                        <a:buFont typeface="Symbol" panose="05050102010706020507" pitchFamily="18" charset="2"/>
                        <a:buChar char=""/>
                      </a:pPr>
                      <a:r>
                        <a:rPr lang="pl-PL" sz="1000" dirty="0" smtClean="0">
                          <a:effectLst/>
                          <a:latin typeface="Arial" panose="020B0604020202020204" pitchFamily="34" charset="0"/>
                          <a:ea typeface="Calibri" panose="020F0502020204030204" pitchFamily="34" charset="0"/>
                          <a:cs typeface="Times New Roman" panose="02020603050405020304" pitchFamily="18" charset="0"/>
                        </a:rPr>
                        <a:t>4 </a:t>
                      </a:r>
                      <a:r>
                        <a:rPr lang="pl-PL" sz="1000" dirty="0">
                          <a:effectLst/>
                          <a:latin typeface="Arial" panose="020B0604020202020204" pitchFamily="34" charset="0"/>
                          <a:ea typeface="Calibri" panose="020F0502020204030204" pitchFamily="34" charset="0"/>
                          <a:cs typeface="Times New Roman" panose="02020603050405020304" pitchFamily="18" charset="0"/>
                        </a:rPr>
                        <a:t>pkt – </a:t>
                      </a:r>
                      <a:r>
                        <a:rPr lang="pl-PL" sz="1000" strike="sngStrike" dirty="0">
                          <a:effectLst/>
                          <a:latin typeface="Arial" panose="020B0604020202020204" pitchFamily="34" charset="0"/>
                          <a:ea typeface="Calibri" panose="020F0502020204030204" pitchFamily="34" charset="0"/>
                          <a:cs typeface="Times New Roman" panose="02020603050405020304" pitchFamily="18" charset="0"/>
                        </a:rPr>
                        <a:t>10 % ≤ X &lt; 30 </a:t>
                      </a:r>
                      <a:r>
                        <a:rPr lang="pl-PL" sz="1000" strike="sngStrike" dirty="0" smtClean="0">
                          <a:effectLst/>
                          <a:latin typeface="Arial" panose="020B0604020202020204" pitchFamily="34" charset="0"/>
                          <a:ea typeface="Calibri" panose="020F0502020204030204" pitchFamily="34" charset="0"/>
                          <a:cs typeface="Times New Roman" panose="02020603050405020304" pitchFamily="18" charset="0"/>
                        </a:rPr>
                        <a:t>%  </a:t>
                      </a:r>
                      <a:r>
                        <a:rPr lang="pl-PL" sz="1000" strike="noStrike"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a:t>
                      </a:r>
                      <a:r>
                        <a:rPr lang="pl-PL" sz="10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0% &gt; X ≥ 10%</a:t>
                      </a:r>
                    </a:p>
                    <a:p>
                      <a:pPr marL="342900" marR="89535" lvl="0" indent="-342900" algn="just" defTabSz="914400" rtl="0" eaLnBrk="1" fontAlgn="auto" latinLnBrk="0" hangingPunct="1">
                        <a:lnSpc>
                          <a:spcPct val="115000"/>
                        </a:lnSpc>
                        <a:spcBef>
                          <a:spcPts val="400"/>
                        </a:spcBef>
                        <a:spcAft>
                          <a:spcPts val="400"/>
                        </a:spcAft>
                        <a:buClrTx/>
                        <a:buSzTx/>
                        <a:buFont typeface="Symbol" panose="05050102010706020507" pitchFamily="18" charset="2"/>
                        <a:buChar char=""/>
                        <a:tabLst/>
                        <a:defRPr/>
                      </a:pPr>
                      <a:r>
                        <a:rPr lang="pl-PL" sz="1000" dirty="0" smtClean="0">
                          <a:effectLst/>
                          <a:latin typeface="Arial" panose="020B0604020202020204" pitchFamily="34" charset="0"/>
                          <a:ea typeface="Calibri" panose="020F0502020204030204" pitchFamily="34" charset="0"/>
                          <a:cs typeface="Times New Roman" panose="02020603050405020304" pitchFamily="18" charset="0"/>
                        </a:rPr>
                        <a:t>2 </a:t>
                      </a:r>
                      <a:r>
                        <a:rPr lang="pl-PL" sz="1000" dirty="0">
                          <a:effectLst/>
                          <a:latin typeface="Arial" panose="020B0604020202020204" pitchFamily="34" charset="0"/>
                          <a:ea typeface="Calibri" panose="020F0502020204030204" pitchFamily="34" charset="0"/>
                          <a:cs typeface="Times New Roman" panose="02020603050405020304" pitchFamily="18" charset="0"/>
                        </a:rPr>
                        <a:t>pkt -  </a:t>
                      </a:r>
                      <a:r>
                        <a:rPr lang="pl-PL" sz="1000" strike="sngStrike" dirty="0">
                          <a:effectLst/>
                          <a:latin typeface="Arial" panose="020B0604020202020204" pitchFamily="34" charset="0"/>
                          <a:ea typeface="Calibri" panose="020F0502020204030204" pitchFamily="34" charset="0"/>
                          <a:cs typeface="Times New Roman" panose="02020603050405020304" pitchFamily="18" charset="0"/>
                        </a:rPr>
                        <a:t>3% ≤ X &lt; 10 </a:t>
                      </a:r>
                      <a:r>
                        <a:rPr lang="pl-PL" sz="1000" strike="sngStrike" dirty="0" smtClean="0">
                          <a:effectLst/>
                          <a:latin typeface="Arial" panose="020B0604020202020204" pitchFamily="34" charset="0"/>
                          <a:ea typeface="Calibri" panose="020F0502020204030204" pitchFamily="34" charset="0"/>
                          <a:cs typeface="Times New Roman" panose="02020603050405020304" pitchFamily="18" charset="0"/>
                        </a:rPr>
                        <a:t>%  </a:t>
                      </a:r>
                      <a:r>
                        <a:rPr lang="pl-PL" sz="1000" strike="noStrike"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10</a:t>
                      </a:r>
                      <a:r>
                        <a:rPr lang="pl-PL" sz="10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&gt; X ≥ 3%</a:t>
                      </a:r>
                    </a:p>
                    <a:p>
                      <a:pPr marL="342900" marR="89535" lvl="0" indent="-342900" algn="just" defTabSz="914400" rtl="0" eaLnBrk="1" fontAlgn="auto" latinLnBrk="0" hangingPunct="1">
                        <a:lnSpc>
                          <a:spcPct val="115000"/>
                        </a:lnSpc>
                        <a:spcBef>
                          <a:spcPts val="400"/>
                        </a:spcBef>
                        <a:spcAft>
                          <a:spcPts val="400"/>
                        </a:spcAft>
                        <a:buClrTx/>
                        <a:buSzTx/>
                        <a:buFont typeface="Symbol" panose="05050102010706020507" pitchFamily="18" charset="2"/>
                        <a:buChar char=""/>
                        <a:tabLst/>
                        <a:defRPr/>
                      </a:pPr>
                      <a:r>
                        <a:rPr lang="pl-PL" sz="1000" dirty="0" smtClean="0">
                          <a:effectLst/>
                          <a:latin typeface="Arial" panose="020B0604020202020204" pitchFamily="34" charset="0"/>
                          <a:ea typeface="Calibri" panose="020F0502020204030204" pitchFamily="34" charset="0"/>
                          <a:cs typeface="Times New Roman" panose="02020603050405020304" pitchFamily="18" charset="0"/>
                        </a:rPr>
                        <a:t>0 </a:t>
                      </a:r>
                      <a:r>
                        <a:rPr lang="pl-PL" sz="1000" dirty="0">
                          <a:effectLst/>
                          <a:latin typeface="Arial" panose="020B0604020202020204" pitchFamily="34" charset="0"/>
                          <a:ea typeface="Calibri" panose="020F0502020204030204" pitchFamily="34" charset="0"/>
                          <a:cs typeface="Times New Roman" panose="02020603050405020304" pitchFamily="18" charset="0"/>
                        </a:rPr>
                        <a:t>pkt – </a:t>
                      </a:r>
                      <a:r>
                        <a:rPr lang="pl-PL" sz="1000" strike="sngStrike" dirty="0">
                          <a:effectLst/>
                          <a:latin typeface="Arial" panose="020B0604020202020204" pitchFamily="34" charset="0"/>
                          <a:ea typeface="Calibri" panose="020F0502020204030204" pitchFamily="34" charset="0"/>
                          <a:cs typeface="Times New Roman" panose="02020603050405020304" pitchFamily="18" charset="0"/>
                        </a:rPr>
                        <a:t>0 % ≤ X &lt; 3 % </a:t>
                      </a:r>
                      <a:r>
                        <a:rPr lang="pl-PL" sz="1000" strike="noStrike" dirty="0" smtClean="0">
                          <a:effectLst/>
                          <a:latin typeface="Arial" panose="020B0604020202020204" pitchFamily="34" charset="0"/>
                          <a:ea typeface="Calibri" panose="020F0502020204030204" pitchFamily="34" charset="0"/>
                          <a:cs typeface="Times New Roman" panose="02020603050405020304" pitchFamily="18" charset="0"/>
                        </a:rPr>
                        <a:t>  </a:t>
                      </a:r>
                      <a:r>
                        <a:rPr kumimoji="0" lang="pl-PL" sz="1000" b="0"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3% &gt; X ≥ 0%</a:t>
                      </a:r>
                    </a:p>
                    <a:p>
                      <a:pPr marL="342900" marR="89535" lvl="0" indent="-342900" algn="just">
                        <a:lnSpc>
                          <a:spcPct val="115000"/>
                        </a:lnSpc>
                        <a:spcBef>
                          <a:spcPts val="400"/>
                        </a:spcBef>
                        <a:spcAft>
                          <a:spcPts val="400"/>
                        </a:spcAft>
                        <a:buFont typeface="Symbol" panose="05050102010706020507" pitchFamily="18" charset="2"/>
                        <a:buChar char=""/>
                      </a:pPr>
                      <a:r>
                        <a:rPr lang="pl-PL" sz="1000" dirty="0" smtClean="0">
                          <a:effectLst/>
                          <a:latin typeface="Arial" panose="020B0604020202020204" pitchFamily="34" charset="0"/>
                          <a:ea typeface="Calibri" panose="020F0502020204030204" pitchFamily="34" charset="0"/>
                          <a:cs typeface="Times New Roman" panose="02020603050405020304" pitchFamily="18" charset="0"/>
                        </a:rPr>
                        <a:t>lub </a:t>
                      </a:r>
                      <a:r>
                        <a:rPr lang="pl-PL" sz="1000" dirty="0">
                          <a:effectLst/>
                          <a:latin typeface="Arial" panose="020B0604020202020204" pitchFamily="34" charset="0"/>
                          <a:ea typeface="Calibri" panose="020F0502020204030204" pitchFamily="34" charset="0"/>
                          <a:cs typeface="Times New Roman" panose="02020603050405020304" pitchFamily="18" charset="0"/>
                        </a:rPr>
                        <a:t>brak informacji w tym zakresie.</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c>
                  <a:txBody>
                    <a:bodyPr/>
                    <a:lstStyle/>
                    <a:p>
                      <a:pPr algn="ctr">
                        <a:lnSpc>
                          <a:spcPct val="115000"/>
                        </a:lnSpc>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8</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bl>
          </a:graphicData>
        </a:graphic>
      </p:graphicFrame>
    </p:spTree>
    <p:extLst>
      <p:ext uri="{BB962C8B-B14F-4D97-AF65-F5344CB8AC3E}">
        <p14:creationId xmlns:p14="http://schemas.microsoft.com/office/powerpoint/2010/main" val="390904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77724" y="1004142"/>
            <a:ext cx="45370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303575125"/>
              </p:ext>
            </p:extLst>
          </p:nvPr>
        </p:nvGraphicFramePr>
        <p:xfrm>
          <a:off x="196553" y="1373474"/>
          <a:ext cx="8853443" cy="5095109"/>
        </p:xfrm>
        <a:graphic>
          <a:graphicData uri="http://schemas.openxmlformats.org/drawingml/2006/table">
            <a:tbl>
              <a:tblPr firstRow="1" firstCol="1" bandRow="1">
                <a:tableStyleId>{5C22544A-7EE6-4342-B048-85BDC9FD1C3A}</a:tableStyleId>
              </a:tblPr>
              <a:tblGrid>
                <a:gridCol w="295404"/>
                <a:gridCol w="1416204"/>
                <a:gridCol w="3249448"/>
                <a:gridCol w="2975171"/>
                <a:gridCol w="917216"/>
              </a:tblGrid>
              <a:tr h="262429">
                <a:tc>
                  <a:txBody>
                    <a:bodyPr/>
                    <a:lstStyle/>
                    <a:p>
                      <a:pP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nSpc>
                          <a:spcPct val="115000"/>
                        </a:lnSpc>
                        <a:spcBef>
                          <a:spcPts val="400"/>
                        </a:spcBef>
                        <a:spcAft>
                          <a:spcPts val="400"/>
                        </a:spcAft>
                      </a:pPr>
                      <a:r>
                        <a:rPr lang="pl-PL" sz="1200">
                          <a:effectLst/>
                          <a:latin typeface="+mj-lt"/>
                        </a:rPr>
                        <a:t>Kryterium</a:t>
                      </a:r>
                      <a:endParaRPr lang="pl-PL" sz="120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nSpc>
                          <a:spcPct val="115000"/>
                        </a:lnSpc>
                        <a:spcBef>
                          <a:spcPts val="400"/>
                        </a:spcBef>
                        <a:spcAft>
                          <a:spcPts val="400"/>
                        </a:spcAft>
                      </a:pPr>
                      <a:r>
                        <a:rPr lang="pl-PL" sz="1200">
                          <a:effectLst/>
                          <a:latin typeface="+mj-lt"/>
                        </a:rPr>
                        <a:t>Punktacja</a:t>
                      </a:r>
                      <a:endParaRPr lang="pl-PL" sz="12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r>
              <a:tr h="1118993">
                <a:tc>
                  <a:txBody>
                    <a:bodyPr/>
                    <a:lstStyle/>
                    <a:p>
                      <a:pPr marL="0" lvl="0" indent="0" algn="just">
                        <a:lnSpc>
                          <a:spcPct val="115000"/>
                        </a:lnSpc>
                        <a:spcBef>
                          <a:spcPts val="400"/>
                        </a:spcBef>
                        <a:spcAft>
                          <a:spcPts val="400"/>
                        </a:spcAft>
                        <a:buFont typeface="+mj-lt"/>
                        <a:buNone/>
                      </a:pPr>
                      <a:r>
                        <a:rPr lang="pl-PL" sz="1200" dirty="0" smtClean="0">
                          <a:effectLst/>
                          <a:latin typeface="+mj-lt"/>
                          <a:ea typeface="+mn-ea"/>
                          <a:cs typeface="+mn-cs"/>
                        </a:rPr>
                        <a:t>3.</a:t>
                      </a:r>
                      <a:r>
                        <a:rPr lang="pl-PL" sz="1200" baseline="0" dirty="0" smtClean="0">
                          <a:effectLst/>
                          <a:latin typeface="+mj-lt"/>
                          <a:ea typeface="+mn-ea"/>
                          <a:cs typeface="+mn-cs"/>
                        </a:rPr>
                        <a:t> </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spcBef>
                          <a:spcPts val="1200"/>
                        </a:spcBef>
                        <a:spcAft>
                          <a:spcPts val="0"/>
                        </a:spcAft>
                      </a:pPr>
                      <a: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t>Obszar zdiagnozowany </a:t>
                      </a:r>
                      <a:b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br>
                      <a: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t>w wojewódzkim programie ochrony powietrza</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90170" marR="90170">
                        <a:spcBef>
                          <a:spcPts val="1200"/>
                        </a:spcBef>
                        <a:spcAft>
                          <a:spcPts val="0"/>
                        </a:spcAft>
                      </a:pPr>
                      <a:r>
                        <a:rPr lang="pl-PL" sz="1000"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Kryterium promuje projekty realizowane na  terenie gminy </a:t>
                      </a:r>
                      <a:r>
                        <a:rPr lang="pl-PL" sz="1000" dirty="0" smtClean="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o </a:t>
                      </a:r>
                      <a:r>
                        <a:rPr lang="pl-PL" sz="1000" dirty="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przekroczonych dopuszczalnych i docelowych poziomach substancji w powietrzu – w szczególności pyłu zawieszonego PM 10 określonych w </a:t>
                      </a:r>
                      <a:r>
                        <a:rPr lang="pl-PL" sz="1000" dirty="0">
                          <a:solidFill>
                            <a:srgbClr val="0D0D0D"/>
                          </a:solidFill>
                          <a:effectLst/>
                          <a:latin typeface="Arial" panose="020B0604020202020204" pitchFamily="34" charset="0"/>
                          <a:ea typeface="Calibri" panose="020F0502020204030204" pitchFamily="34" charset="0"/>
                          <a:cs typeface="Calibri" panose="020F0502020204030204" pitchFamily="34" charset="0"/>
                        </a:rPr>
                        <a:t>programach ochrony powietrza obowiązujących dla strefy, na obszarze której realizowany jest projekt.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52705">
                        <a:spcBef>
                          <a:spcPts val="600"/>
                        </a:spcBef>
                        <a:spcAft>
                          <a:spcPts val="600"/>
                        </a:spcAft>
                      </a:pPr>
                      <a:r>
                        <a:rPr lang="pl-PL" sz="100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Projekt lub część projektu znajduje się na terenie gminy o przekroczonych limitach pyłu zawieszonego PM 10 </a:t>
                      </a:r>
                      <a: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pl-PL" sz="100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6 pkt</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52705" marR="89535">
                        <a:lnSpc>
                          <a:spcPct val="115000"/>
                        </a:lnSpc>
                        <a:spcBef>
                          <a:spcPts val="600"/>
                        </a:spcBef>
                        <a:spcAft>
                          <a:spcPts val="600"/>
                        </a:spcAft>
                      </a:pPr>
                      <a: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Żadna część projektu nie znajduje się na terenie gminy o przekroczonych limitach pyłu zawieszonego PM 10 lub brak informacji w tym zakresie </a:t>
                      </a:r>
                      <a:r>
                        <a:rPr lang="pl-PL" sz="1000">
                          <a:effectLst/>
                          <a:latin typeface="Arial" panose="020B0604020202020204" pitchFamily="34" charset="0"/>
                          <a:ea typeface="Calibri" panose="020F0502020204030204" pitchFamily="34" charset="0"/>
                          <a:cs typeface="Times New Roman" panose="02020603050405020304" pitchFamily="18" charset="0"/>
                        </a:rPr>
                        <a:t>– </a:t>
                      </a:r>
                      <a: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0 pkt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c>
                  <a:txBody>
                    <a:bodyPr/>
                    <a:lstStyle/>
                    <a:p>
                      <a:pPr algn="ctr">
                        <a:lnSpc>
                          <a:spcPct val="115000"/>
                        </a:lnSpc>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6</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r h="1118993">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4. </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spcBef>
                          <a:spcPts val="1200"/>
                        </a:spcBef>
                        <a:spcAft>
                          <a:spcPts val="0"/>
                        </a:spcAft>
                      </a:pPr>
                      <a: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t>Wykorzystanie energii ze źródeł</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t>odnawialnych</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72390" marR="90170">
                        <a:lnSpc>
                          <a:spcPct val="115000"/>
                        </a:lnSpc>
                        <a:spcBef>
                          <a:spcPts val="1200"/>
                        </a:spcBef>
                        <a:spcAft>
                          <a:spcPts val="0"/>
                        </a:spcAft>
                      </a:pPr>
                      <a:r>
                        <a:rPr lang="pl-PL" sz="1000">
                          <a:effectLst/>
                          <a:latin typeface="Arial" panose="020B0604020202020204" pitchFamily="34" charset="0"/>
                          <a:ea typeface="Calibri" panose="020F0502020204030204" pitchFamily="34" charset="0"/>
                          <a:cs typeface="Times New Roman" panose="02020603050405020304" pitchFamily="18" charset="0"/>
                        </a:rPr>
                        <a:t>Zgodnie z RPO WM 2014-2020, k</a:t>
                      </a:r>
                      <a:r>
                        <a:rPr lang="pl-PL" sz="1000">
                          <a:effectLst/>
                          <a:latin typeface="Arial" panose="020B0604020202020204" pitchFamily="34" charset="0"/>
                          <a:ea typeface="Times New Roman" panose="02020603050405020304" pitchFamily="18" charset="0"/>
                          <a:cs typeface="Times New Roman" panose="02020603050405020304" pitchFamily="18" charset="0"/>
                        </a:rPr>
                        <a:t>ryterium promuje instalacje </a:t>
                      </a:r>
                      <a:r>
                        <a:rPr lang="pl-PL" sz="1000">
                          <a:effectLst/>
                          <a:latin typeface="Arial" panose="020B0604020202020204" pitchFamily="34" charset="0"/>
                          <a:ea typeface="Calibri" panose="020F0502020204030204" pitchFamily="34" charset="0"/>
                          <a:cs typeface="Times New Roman" panose="02020603050405020304" pitchFamily="18" charset="0"/>
                        </a:rPr>
                        <a:t>wykorzystujące energię ze źródeł odnawialnych.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2705" marR="89535">
                        <a:lnSpc>
                          <a:spcPct val="115000"/>
                        </a:lnSpc>
                        <a:spcBef>
                          <a:spcPts val="600"/>
                        </a:spcBef>
                        <a:spcAft>
                          <a:spcPts val="600"/>
                        </a:spcAft>
                      </a:pPr>
                      <a:r>
                        <a:rPr lang="pl-PL" sz="1000">
                          <a:effectLst/>
                          <a:latin typeface="Arial" panose="020B0604020202020204" pitchFamily="34" charset="0"/>
                          <a:ea typeface="Calibri" panose="020F0502020204030204" pitchFamily="34" charset="0"/>
                          <a:cs typeface="Times New Roman" panose="02020603050405020304" pitchFamily="18" charset="0"/>
                        </a:rPr>
                        <a:t>Projekt uwzględnia OZE dla produkcji energii </a:t>
                      </a:r>
                      <a:br>
                        <a:rPr lang="pl-PL" sz="1000">
                          <a:effectLst/>
                          <a:latin typeface="Arial" panose="020B0604020202020204" pitchFamily="34" charset="0"/>
                          <a:ea typeface="Calibri" panose="020F0502020204030204" pitchFamily="34" charset="0"/>
                          <a:cs typeface="Times New Roman" panose="02020603050405020304" pitchFamily="18" charset="0"/>
                        </a:rPr>
                      </a:br>
                      <a:r>
                        <a:rPr lang="pl-PL" sz="1000">
                          <a:effectLst/>
                          <a:latin typeface="Arial" panose="020B0604020202020204" pitchFamily="34" charset="0"/>
                          <a:ea typeface="Calibri" panose="020F0502020204030204" pitchFamily="34" charset="0"/>
                          <a:cs typeface="Times New Roman" panose="02020603050405020304" pitchFamily="18" charset="0"/>
                        </a:rPr>
                        <a:t>– 2 pkt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marL="52705" marR="89535">
                        <a:lnSpc>
                          <a:spcPct val="115000"/>
                        </a:lnSpc>
                        <a:spcBef>
                          <a:spcPts val="600"/>
                        </a:spcBef>
                        <a:spcAft>
                          <a:spcPts val="600"/>
                        </a:spcAft>
                      </a:pPr>
                      <a:r>
                        <a:rPr lang="pl-PL" sz="1000">
                          <a:effectLst/>
                          <a:latin typeface="Arial" panose="020B0604020202020204" pitchFamily="34" charset="0"/>
                          <a:ea typeface="Calibri" panose="020F0502020204030204" pitchFamily="34" charset="0"/>
                          <a:cs typeface="Times New Roman" panose="02020603050405020304" pitchFamily="18" charset="0"/>
                        </a:rPr>
                        <a:t>Brak spełnienia wyżej wymienionych warunków lub brak informacji w tym zakresie – 0 pkt</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c>
                  <a:txBody>
                    <a:bodyPr/>
                    <a:lstStyle/>
                    <a:p>
                      <a:pPr algn="ctr">
                        <a:lnSpc>
                          <a:spcPct val="115000"/>
                        </a:lnSpc>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2</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r h="1118993">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5.</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spcBef>
                          <a:spcPts val="600"/>
                        </a:spcBef>
                        <a:spcAft>
                          <a:spcPts val="600"/>
                        </a:spcAft>
                      </a:pPr>
                      <a:r>
                        <a:rPr lang="pl-PL" sz="100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Zgodność projektu </a:t>
                      </a:r>
                      <a:br>
                        <a:rPr lang="pl-PL" sz="1000">
                          <a:solidFill>
                            <a:srgbClr val="0D0D0D"/>
                          </a:solidFill>
                          <a:effectLst/>
                          <a:latin typeface="Arial" panose="020B0604020202020204" pitchFamily="34" charset="0"/>
                          <a:ea typeface="Times New Roman" panose="02020603050405020304" pitchFamily="18" charset="0"/>
                          <a:cs typeface="Calibri" panose="020F0502020204030204" pitchFamily="34" charset="0"/>
                        </a:rPr>
                      </a:br>
                      <a:r>
                        <a:rPr lang="pl-PL" sz="100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z programem rewitalizacji</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90170" marR="17780">
                        <a:lnSpc>
                          <a:spcPct val="115000"/>
                        </a:lnSpc>
                        <a:spcBef>
                          <a:spcPts val="600"/>
                        </a:spcBef>
                        <a:spcAft>
                          <a:spcPts val="600"/>
                        </a:spcAft>
                      </a:pPr>
                      <a: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Kryterium promuje zgodność projektu z obowiązującym </a:t>
                      </a:r>
                      <a:b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(na dzień składania wniosku o dofinansowanie) właściwym miejscowo programem rewitalizacji.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marL="90170" marR="17780">
                        <a:lnSpc>
                          <a:spcPct val="115000"/>
                        </a:lnSpc>
                        <a:spcBef>
                          <a:spcPts val="600"/>
                        </a:spcBef>
                        <a:spcAft>
                          <a:spcPts val="600"/>
                        </a:spcAft>
                      </a:pPr>
                      <a: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Program rewitalizacji musi znajdować się w Wykazie programów rewitalizacji województwa mazowieckiego (na dzień składania wniosku o dofinansowanie).</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marL="90170" marR="17780">
                        <a:lnSpc>
                          <a:spcPct val="115000"/>
                        </a:lnSpc>
                        <a:spcBef>
                          <a:spcPts val="600"/>
                        </a:spcBef>
                        <a:spcAft>
                          <a:spcPts val="600"/>
                        </a:spcAft>
                      </a:pPr>
                      <a: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Projekt powinien być określony wskaźnikiem: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marL="90170" marR="17780">
                        <a:lnSpc>
                          <a:spcPct val="115000"/>
                        </a:lnSpc>
                        <a:spcBef>
                          <a:spcPts val="600"/>
                        </a:spcBef>
                        <a:spcAft>
                          <a:spcPts val="600"/>
                        </a:spcAft>
                      </a:pPr>
                      <a:r>
                        <a:rPr lang="pl-PL" sz="100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„Udział projektu w odniesieniu do obszaru objętego programem rewitalizacji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2705" marR="89535">
                        <a:lnSpc>
                          <a:spcPct val="115000"/>
                        </a:lnSpc>
                        <a:spcBef>
                          <a:spcPts val="1200"/>
                        </a:spcBef>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Projekt znajduje się na liście projektów podstawowych w programie rewitalizacji – 2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52705" marR="89535">
                        <a:lnSpc>
                          <a:spcPct val="115000"/>
                        </a:lnSpc>
                        <a:spcBef>
                          <a:spcPts val="1200"/>
                        </a:spcBef>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Projekt wskazany jest jako pozostałe przedsięwzięcia rewitalizacyjne </a:t>
                      </a:r>
                      <a:br>
                        <a:rPr lang="pl-PL" sz="1000" dirty="0">
                          <a:effectLst/>
                          <a:latin typeface="Arial" panose="020B0604020202020204" pitchFamily="34" charset="0"/>
                          <a:ea typeface="Calibri" panose="020F0502020204030204" pitchFamily="34" charset="0"/>
                          <a:cs typeface="Times New Roman" panose="02020603050405020304" pitchFamily="18" charset="0"/>
                        </a:rPr>
                      </a:br>
                      <a:r>
                        <a:rPr lang="pl-PL" sz="1000" dirty="0">
                          <a:effectLst/>
                          <a:latin typeface="Arial" panose="020B0604020202020204" pitchFamily="34" charset="0"/>
                          <a:ea typeface="Calibri" panose="020F0502020204030204" pitchFamily="34" charset="0"/>
                          <a:cs typeface="Times New Roman" panose="02020603050405020304" pitchFamily="18" charset="0"/>
                        </a:rPr>
                        <a:t>w programie rewitalizacji – 1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52705" marR="90170">
                        <a:lnSpc>
                          <a:spcPct val="115000"/>
                        </a:lnSpc>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Punkty w ramach kryterium nie sumują się</a:t>
                      </a: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52705" marR="90170">
                        <a:lnSpc>
                          <a:spcPct val="115000"/>
                        </a:lnSpc>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Brak spełnienia wyżej wymienionych warunków lub brak informacji w tym zakresie – 0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c>
                  <a:txBody>
                    <a:bodyPr/>
                    <a:lstStyle/>
                    <a:p>
                      <a:pPr algn="ctr">
                        <a:lnSpc>
                          <a:spcPct val="115000"/>
                        </a:lnSpc>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2</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bl>
          </a:graphicData>
        </a:graphic>
      </p:graphicFrame>
    </p:spTree>
    <p:extLst>
      <p:ext uri="{BB962C8B-B14F-4D97-AF65-F5344CB8AC3E}">
        <p14:creationId xmlns:p14="http://schemas.microsoft.com/office/powerpoint/2010/main" val="43518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4139759593"/>
              </p:ext>
            </p:extLst>
          </p:nvPr>
        </p:nvGraphicFramePr>
        <p:xfrm>
          <a:off x="222191" y="1494991"/>
          <a:ext cx="8733802" cy="4927866"/>
        </p:xfrm>
        <a:graphic>
          <a:graphicData uri="http://schemas.openxmlformats.org/drawingml/2006/table">
            <a:tbl>
              <a:tblPr firstRow="1" firstCol="1" bandRow="1">
                <a:tableStyleId>{5C22544A-7EE6-4342-B048-85BDC9FD1C3A}</a:tableStyleId>
              </a:tblPr>
              <a:tblGrid>
                <a:gridCol w="454714"/>
                <a:gridCol w="1143349"/>
                <a:gridCol w="3187582"/>
                <a:gridCol w="2649196"/>
                <a:gridCol w="1298961"/>
              </a:tblGrid>
              <a:tr h="611018">
                <a:tc>
                  <a:txBody>
                    <a:bodyPr/>
                    <a:lstStyle/>
                    <a:p>
                      <a:pP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nSpc>
                          <a:spcPct val="115000"/>
                        </a:lnSpc>
                        <a:spcBef>
                          <a:spcPts val="400"/>
                        </a:spcBef>
                        <a:spcAft>
                          <a:spcPts val="400"/>
                        </a:spcAft>
                      </a:pPr>
                      <a:r>
                        <a:rPr lang="pl-PL" sz="1200">
                          <a:effectLst/>
                          <a:latin typeface="+mj-lt"/>
                        </a:rPr>
                        <a:t>Kryterium</a:t>
                      </a:r>
                      <a:endParaRPr lang="pl-PL" sz="120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nSpc>
                          <a:spcPct val="115000"/>
                        </a:lnSpc>
                        <a:spcBef>
                          <a:spcPts val="400"/>
                        </a:spcBef>
                        <a:spcAft>
                          <a:spcPts val="400"/>
                        </a:spcAft>
                      </a:pPr>
                      <a:r>
                        <a:rPr lang="pl-PL" sz="1200">
                          <a:effectLst/>
                          <a:latin typeface="+mj-lt"/>
                        </a:rPr>
                        <a:t>Punktacja</a:t>
                      </a:r>
                      <a:endParaRPr lang="pl-PL" sz="12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r>
              <a:tr h="1966264">
                <a:tc>
                  <a:txBody>
                    <a:bodyPr/>
                    <a:lstStyle/>
                    <a:p>
                      <a:pPr marL="0" lvl="0" indent="0" algn="just">
                        <a:lnSpc>
                          <a:spcPct val="115000"/>
                        </a:lnSpc>
                        <a:spcBef>
                          <a:spcPts val="400"/>
                        </a:spcBef>
                        <a:spcAft>
                          <a:spcPts val="400"/>
                        </a:spcAft>
                        <a:buFont typeface="+mj-lt"/>
                        <a:buNone/>
                      </a:pPr>
                      <a:r>
                        <a:rPr lang="pl-PL" sz="1200" dirty="0" smtClean="0">
                          <a:effectLst/>
                          <a:latin typeface="+mj-lt"/>
                        </a:rPr>
                        <a:t>7.</a:t>
                      </a:r>
                      <a:r>
                        <a:rPr lang="pl-PL" sz="1200" dirty="0">
                          <a:effectLst/>
                          <a:latin typeface="+mj-lt"/>
                        </a:rPr>
                        <a:t> </a:t>
                      </a:r>
                      <a:endParaRPr lang="pl-PL" sz="1200" dirty="0">
                        <a:effectLst/>
                        <a:latin typeface="+mj-lt"/>
                        <a:ea typeface="Calibri" panose="020F0502020204030204" pitchFamily="34" charset="0"/>
                        <a:cs typeface="Times New Roman" panose="02020603050405020304" pitchFamily="18" charset="0"/>
                      </a:endParaRPr>
                    </a:p>
                  </a:txBody>
                  <a:tcPr marL="65314" marR="65314" marT="0" marB="0" anchor="ctr"/>
                </a:tc>
                <a:tc>
                  <a:txBody>
                    <a:bodyPr/>
                    <a:lstStyle/>
                    <a:p>
                      <a:pPr>
                        <a:spcBef>
                          <a:spcPts val="1200"/>
                        </a:spcBef>
                        <a:spcAft>
                          <a:spcPts val="1200"/>
                        </a:spcAft>
                      </a:pPr>
                      <a:r>
                        <a:rPr lang="pl-PL" sz="1000">
                          <a:solidFill>
                            <a:srgbClr val="00000A"/>
                          </a:solidFill>
                          <a:effectLst/>
                          <a:latin typeface="Arial" panose="020B0604020202020204" pitchFamily="34" charset="0"/>
                          <a:ea typeface="Calibri" panose="020F0502020204030204" pitchFamily="34" charset="0"/>
                          <a:cs typeface="Calibri" panose="020F0502020204030204" pitchFamily="34" charset="0"/>
                        </a:rPr>
                        <a:t>Efektywność kosztowa</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90170">
                        <a:lnSpc>
                          <a:spcPct val="100000"/>
                        </a:lnSpc>
                        <a:spcBef>
                          <a:spcPts val="0"/>
                        </a:spcBef>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Zgodnie z RPO WM 2014-2020, wskaźnik: „Powierzchnia podlegająca zmianie sposobu ogrzewania [m2]”</a:t>
                      </a:r>
                      <a:r>
                        <a:rPr lang="pl-PL" sz="1000" dirty="0">
                          <a:effectLst/>
                          <a:latin typeface="Arial" panose="020B0604020202020204" pitchFamily="34" charset="0"/>
                          <a:ea typeface="Times New Roman" panose="02020603050405020304" pitchFamily="18" charset="0"/>
                          <a:cs typeface="Times New Roman" panose="02020603050405020304" pitchFamily="18" charset="0"/>
                        </a:rPr>
                        <a:t> jest wskaźnikiem realizacji celów osi priorytetowej i będzie służył KE do oceny realizacji celów RPO WM.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0000"/>
                        </a:lnSpc>
                        <a:spcBef>
                          <a:spcPts val="0"/>
                        </a:spcBef>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Kryterium jest liczone zgodnie z poniższym wzorem:</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90170">
                        <a:lnSpc>
                          <a:spcPct val="100000"/>
                        </a:lnSpc>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Wartość dofinansowania UE projektu (euro)</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lnSpc>
                          <a:spcPct val="100000"/>
                        </a:lnSpc>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                                                                            </a:t>
                      </a:r>
                      <a:r>
                        <a:rPr lang="pl-PL" sz="1000" dirty="0" smtClean="0">
                          <a:solidFill>
                            <a:srgbClr val="00000A"/>
                          </a:solidFill>
                          <a:effectLst/>
                          <a:latin typeface="Arial" panose="020B0604020202020204" pitchFamily="34" charset="0"/>
                          <a:ea typeface="Calibri" panose="020F0502020204030204" pitchFamily="34" charset="0"/>
                          <a:cs typeface="Calibri" panose="020F0502020204030204" pitchFamily="34" charset="0"/>
                        </a:rPr>
                        <a:t>&lt; </a:t>
                      </a: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X</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lnSpc>
                          <a:spcPct val="100000"/>
                        </a:lnSpc>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Wartości docelowa wskaźnika w ramach projektu: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lnSpc>
                          <a:spcPct val="100000"/>
                        </a:lnSpc>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„Powierzchnia podlegająca zmianie sposobu ogrzewania [m2]”</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lnSpc>
                          <a:spcPct val="100000"/>
                        </a:lnSpc>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0170">
                        <a:lnSpc>
                          <a:spcPct val="100000"/>
                        </a:lnSpc>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Koszt należy przeliczyć kursem euro podanym w regulaminie konkursu.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89535">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Średnia wartość dofinansowania UE w przeliczeniu na 1 m2 powierzchni ogrzewanej:</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X &lt; 15 euro </a:t>
                      </a:r>
                      <a:r>
                        <a:rPr lang="pl-PL" sz="1000" dirty="0" smtClean="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r>
                        <a:rPr lang="pl-PL" sz="1000" dirty="0" smtClean="0">
                          <a:solidFill>
                            <a:srgbClr val="00000A"/>
                          </a:solidFill>
                          <a:effectLst/>
                          <a:latin typeface="Arial" panose="020B0604020202020204" pitchFamily="34" charset="0"/>
                          <a:ea typeface="Calibri" panose="020F0502020204030204" pitchFamily="34" charset="0"/>
                          <a:cs typeface="Calibri" panose="020F0502020204030204" pitchFamily="34" charset="0"/>
                        </a:rPr>
                        <a:t>3 </a:t>
                      </a: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pkt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X &lt; 28,6 euro </a:t>
                      </a: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t>
                      </a: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1 pkt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9535">
                        <a:spcBef>
                          <a:spcPts val="0"/>
                        </a:spcBef>
                        <a:spcAft>
                          <a:spcPts val="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Brak spełnienia wyżej wymienionych warunków lub brak informacji w tym zakresie – 0 pkt</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9535">
                        <a:spcBef>
                          <a:spcPts val="0"/>
                        </a:spcBef>
                        <a:spcAft>
                          <a:spcPts val="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Punkty w ramach kryterium nie sumują się.</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9535">
                        <a:spcBef>
                          <a:spcPts val="0"/>
                        </a:spcBef>
                        <a:spcAft>
                          <a:spcPts val="0"/>
                        </a:spcAft>
                      </a:pPr>
                      <a:r>
                        <a:rPr lang="pl-PL" sz="1000" dirty="0">
                          <a:solidFill>
                            <a:srgbClr val="00000A"/>
                          </a:solidFill>
                          <a:effectLst/>
                          <a:latin typeface="Arial" panose="020B0604020202020204" pitchFamily="34" charset="0"/>
                          <a:ea typeface="Calibri" panose="020F0502020204030204" pitchFamily="34" charset="0"/>
                          <a:cs typeface="Calibri" panose="020F0502020204030204" pitchFamily="34" charset="0"/>
                        </a:rPr>
                        <a:t>Koszt należy przeliczyć kursem euro podanym w Regulaminie konkursu.</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algn="ctr">
                        <a:lnSpc>
                          <a:spcPct val="115000"/>
                        </a:lnSpc>
                        <a:spcAft>
                          <a:spcPts val="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3</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r h="2183248">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8. </a:t>
                      </a:r>
                      <a:endParaRPr lang="pl-PL" sz="1200" dirty="0">
                        <a:effectLst/>
                        <a:latin typeface="+mj-lt"/>
                        <a:ea typeface="Calibri" panose="020F0502020204030204" pitchFamily="34" charset="0"/>
                        <a:cs typeface="Times New Roman" panose="02020603050405020304" pitchFamily="18" charset="0"/>
                      </a:endParaRPr>
                    </a:p>
                  </a:txBody>
                  <a:tcPr marL="65314" marR="65314" marT="0" marB="0" anchor="ctr"/>
                </a:tc>
                <a:tc>
                  <a:txBody>
                    <a:bodyPr/>
                    <a:lstStyle/>
                    <a:p>
                      <a:pPr>
                        <a:spcBef>
                          <a:spcPts val="1200"/>
                        </a:spcBef>
                        <a:spcAft>
                          <a:spcPts val="1200"/>
                        </a:spcAft>
                      </a:pPr>
                      <a:r>
                        <a:rPr lang="pl-PL" sz="100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Zgodność ze strategiami niskoemisyjnymi </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147955">
                        <a:lnSpc>
                          <a:spcPct val="100000"/>
                        </a:lnSpc>
                        <a:spcBef>
                          <a:spcPts val="0"/>
                        </a:spcBef>
                        <a:spcAft>
                          <a:spcPts val="0"/>
                        </a:spcAft>
                      </a:pP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Zgodność z</a:t>
                      </a:r>
                      <a:r>
                        <a:rPr lang="pl-PL" sz="1000" dirty="0" smtClean="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Planem </a:t>
                      </a: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Gospodarki Niskoemisyjnej (PGN) lub Programem Ograniczenia Niskiej Emisji (PONE).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47955" marR="19685">
                        <a:lnSpc>
                          <a:spcPct val="100000"/>
                        </a:lnSpc>
                        <a:spcBef>
                          <a:spcPts val="0"/>
                        </a:spcBef>
                        <a:spcAft>
                          <a:spcPts val="0"/>
                        </a:spcAft>
                      </a:pP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W ramach kryterium ocenie podlegać będzie, czy projekt jest zgodny z Planem/-</a:t>
                      </a:r>
                      <a:r>
                        <a:rPr lang="pl-PL" sz="1000" dirty="0" err="1">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ami</a:t>
                      </a:r>
                      <a:r>
                        <a:rPr lang="pl-PL" sz="10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Gospodarki Niskoemisyjnej oraz Programem Ograniczania Niskiej Emisji, obowiązującym/-i na obszarze na którym realizowany jest projekt.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47955">
                        <a:lnSpc>
                          <a:spcPct val="100000"/>
                        </a:lnSpc>
                        <a:spcBef>
                          <a:spcPts val="0"/>
                        </a:spcBef>
                        <a:spcAft>
                          <a:spcPts val="0"/>
                        </a:spcAft>
                      </a:pPr>
                      <a:r>
                        <a:rPr lang="pl-PL" sz="10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Weryfikacji podlegać będzie czy projekt wpisuje się w kierunki działań niskoemisyjnych i/ lub został zidentyfikowany </a:t>
                      </a:r>
                      <a:r>
                        <a:rPr lang="pl-PL" sz="1000" dirty="0" smtClean="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w </a:t>
                      </a:r>
                      <a:r>
                        <a:rPr lang="pl-PL" sz="10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ww. dokumentach.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89535">
                        <a:lnSpc>
                          <a:spcPct val="115000"/>
                        </a:lnSpc>
                        <a:spcBef>
                          <a:spcPts val="600"/>
                        </a:spcBef>
                        <a:spcAft>
                          <a:spcPts val="60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Projekt wynika z  PGN lub PONE - 2 pkt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52705" marR="90170">
                        <a:lnSpc>
                          <a:spcPct val="115000"/>
                        </a:lnSpc>
                        <a:spcAft>
                          <a:spcPts val="100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Brak spełnienia wyżej wymienionych warunków lub brak informacji w tym zakresie – 0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c>
                  <a:txBody>
                    <a:bodyPr/>
                    <a:lstStyle/>
                    <a:p>
                      <a:pPr indent="161290" algn="ctr">
                        <a:lnSpc>
                          <a:spcPct val="115000"/>
                        </a:lnSpc>
                        <a:spcAft>
                          <a:spcPts val="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bl>
          </a:graphicData>
        </a:graphic>
      </p:graphicFrame>
      <p:pic>
        <p:nvPicPr>
          <p:cNvPr id="2" name="Obraz 1"/>
          <p:cNvPicPr>
            <a:picLocks noChangeAspect="1"/>
          </p:cNvPicPr>
          <p:nvPr/>
        </p:nvPicPr>
        <p:blipFill>
          <a:blip r:embed="rId2"/>
          <a:stretch>
            <a:fillRect/>
          </a:stretch>
        </p:blipFill>
        <p:spPr>
          <a:xfrm>
            <a:off x="1859779" y="3251987"/>
            <a:ext cx="2591025" cy="12193"/>
          </a:xfrm>
          <a:prstGeom prst="rect">
            <a:avLst/>
          </a:prstGeom>
        </p:spPr>
      </p:pic>
    </p:spTree>
    <p:extLst>
      <p:ext uri="{BB962C8B-B14F-4D97-AF65-F5344CB8AC3E}">
        <p14:creationId xmlns:p14="http://schemas.microsoft.com/office/powerpoint/2010/main" val="286277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807402459"/>
              </p:ext>
            </p:extLst>
          </p:nvPr>
        </p:nvGraphicFramePr>
        <p:xfrm>
          <a:off x="77724" y="1373474"/>
          <a:ext cx="9066276" cy="4734870"/>
        </p:xfrm>
        <a:graphic>
          <a:graphicData uri="http://schemas.openxmlformats.org/drawingml/2006/table">
            <a:tbl>
              <a:tblPr firstRow="1" firstCol="1" bandRow="1">
                <a:tableStyleId>{5C22544A-7EE6-4342-B048-85BDC9FD1C3A}</a:tableStyleId>
              </a:tblPr>
              <a:tblGrid>
                <a:gridCol w="498646"/>
                <a:gridCol w="1481429"/>
                <a:gridCol w="3029950"/>
                <a:gridCol w="3116214"/>
                <a:gridCol w="940037"/>
              </a:tblGrid>
              <a:tr h="762975">
                <a:tc>
                  <a:txBody>
                    <a:bodyPr/>
                    <a:lstStyle/>
                    <a:p>
                      <a:pPr>
                        <a:lnSpc>
                          <a:spcPct val="115000"/>
                        </a:lnSpc>
                        <a:spcBef>
                          <a:spcPts val="400"/>
                        </a:spcBef>
                        <a:spcAft>
                          <a:spcPts val="400"/>
                        </a:spcAft>
                      </a:pPr>
                      <a:r>
                        <a:rPr lang="pl-PL" sz="1200" dirty="0">
                          <a:effectLst/>
                          <a:latin typeface="+mj-lt"/>
                        </a:rPr>
                        <a:t>Lp.</a:t>
                      </a:r>
                      <a:endParaRPr lang="pl-PL" sz="1200" dirty="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a:lnSpc>
                          <a:spcPct val="115000"/>
                        </a:lnSpc>
                        <a:spcBef>
                          <a:spcPts val="400"/>
                        </a:spcBef>
                        <a:spcAft>
                          <a:spcPts val="400"/>
                        </a:spcAft>
                      </a:pPr>
                      <a:r>
                        <a:rPr lang="pl-PL" sz="1200">
                          <a:effectLst/>
                          <a:latin typeface="+mj-lt"/>
                        </a:rPr>
                        <a:t>Kryterium</a:t>
                      </a:r>
                      <a:endParaRPr lang="pl-PL" sz="1200">
                        <a:effectLst/>
                        <a:latin typeface="+mj-lt"/>
                        <a:ea typeface="Calibri" panose="020F0502020204030204" pitchFamily="34" charset="0"/>
                        <a:cs typeface="Times New Roman" panose="02020603050405020304" pitchFamily="18" charset="0"/>
                      </a:endParaRPr>
                    </a:p>
                  </a:txBody>
                  <a:tcPr marL="29679" marR="29679" marT="0" marB="0" anchor="ctr"/>
                </a:tc>
                <a:tc>
                  <a:txBody>
                    <a:bodyPr/>
                    <a:lstStyle/>
                    <a:p>
                      <a:pPr marL="169545">
                        <a:lnSpc>
                          <a:spcPct val="115000"/>
                        </a:lnSpc>
                        <a:spcBef>
                          <a:spcPts val="400"/>
                        </a:spcBef>
                        <a:spcAft>
                          <a:spcPts val="400"/>
                        </a:spcAft>
                      </a:pPr>
                      <a:r>
                        <a:rPr lang="pl-PL" sz="1200" dirty="0">
                          <a:effectLst/>
                          <a:latin typeface="+mj-lt"/>
                        </a:rPr>
                        <a:t>Opis kryterium</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indent="169545">
                        <a:lnSpc>
                          <a:spcPct val="115000"/>
                        </a:lnSpc>
                        <a:spcBef>
                          <a:spcPts val="400"/>
                        </a:spcBef>
                        <a:spcAft>
                          <a:spcPts val="400"/>
                        </a:spcAft>
                      </a:pPr>
                      <a:r>
                        <a:rPr lang="pl-PL" sz="1200">
                          <a:effectLst/>
                          <a:latin typeface="+mj-lt"/>
                        </a:rPr>
                        <a:t>Punktacja</a:t>
                      </a:r>
                      <a:endParaRPr lang="pl-PL" sz="1200">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marL="85725" indent="0">
                        <a:lnSpc>
                          <a:spcPct val="115000"/>
                        </a:lnSpc>
                        <a:spcBef>
                          <a:spcPts val="400"/>
                        </a:spcBef>
                        <a:spcAft>
                          <a:spcPts val="400"/>
                        </a:spcAft>
                      </a:pPr>
                      <a:r>
                        <a:rPr lang="pl-PL" sz="1200" dirty="0">
                          <a:effectLst/>
                          <a:latin typeface="+mj-lt"/>
                        </a:rPr>
                        <a:t>Maksymalna liczba punktów</a:t>
                      </a:r>
                      <a:endParaRPr lang="pl-PL" sz="1200" dirty="0">
                        <a:effectLst/>
                        <a:latin typeface="+mj-lt"/>
                        <a:ea typeface="Calibri" panose="020F0502020204030204" pitchFamily="34" charset="0"/>
                        <a:cs typeface="Times New Roman" panose="02020603050405020304" pitchFamily="18" charset="0"/>
                      </a:endParaRPr>
                    </a:p>
                  </a:txBody>
                  <a:tcPr marL="0" marR="0" marT="0" marB="0" anchor="ctr"/>
                </a:tc>
              </a:tr>
              <a:tr h="1939895">
                <a:tc>
                  <a:txBody>
                    <a:bodyPr/>
                    <a:lstStyle/>
                    <a:p>
                      <a:pPr marL="0" lvl="0" indent="0" algn="just">
                        <a:lnSpc>
                          <a:spcPct val="115000"/>
                        </a:lnSpc>
                        <a:spcBef>
                          <a:spcPts val="400"/>
                        </a:spcBef>
                        <a:spcAft>
                          <a:spcPts val="400"/>
                        </a:spcAft>
                        <a:buFont typeface="+mj-lt"/>
                        <a:buNone/>
                      </a:pPr>
                      <a:r>
                        <a:rPr lang="pl-PL" sz="1200" dirty="0" smtClean="0">
                          <a:effectLst/>
                          <a:latin typeface="+mj-lt"/>
                          <a:ea typeface="Calibri" panose="020F0502020204030204" pitchFamily="34" charset="0"/>
                          <a:cs typeface="Times New Roman" panose="02020603050405020304" pitchFamily="18" charset="0"/>
                        </a:rPr>
                        <a:t>9.</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a:spcBef>
                          <a:spcPts val="1200"/>
                        </a:spcBef>
                        <a:spcAft>
                          <a:spcPts val="1200"/>
                        </a:spcAft>
                      </a:pPr>
                      <a:r>
                        <a:rPr lang="pl-PL" sz="1000">
                          <a:solidFill>
                            <a:srgbClr val="0D0D0D"/>
                          </a:solidFill>
                          <a:effectLst/>
                          <a:latin typeface="Arial" panose="020B0604020202020204" pitchFamily="34" charset="0"/>
                          <a:ea typeface="Times New Roman" panose="02020603050405020304" pitchFamily="18" charset="0"/>
                          <a:cs typeface="Calibri" panose="020F0502020204030204" pitchFamily="34" charset="0"/>
                        </a:rPr>
                        <a:t>Przeciwdziałanie ubóstwu energetycznemu</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147955">
                        <a:spcAft>
                          <a:spcPts val="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Przedmiotem kryterium będzie ocena, czy Wnioskodawca posiada/planuje przygotowanie programu wsparcia dla najuboższych osób, które w wyniku realizacji projektu będą ponosić zwiększone koszty grzewcze lokalu związane z trwałą zmianą systemu ogrzewania.</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R="89535">
                        <a:lnSpc>
                          <a:spcPct val="100000"/>
                        </a:lnSpc>
                        <a:spcBef>
                          <a:spcPts val="400"/>
                        </a:spcBef>
                        <a:spcAft>
                          <a:spcPts val="40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Punkty zostaną przyznane następująco</a:t>
                      </a:r>
                      <a:r>
                        <a:rPr lang="pl-PL"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171450" marR="90170" lvl="0" indent="-171450" algn="l">
                        <a:lnSpc>
                          <a:spcPct val="100000"/>
                        </a:lnSpc>
                        <a:spcBef>
                          <a:spcPts val="400"/>
                        </a:spcBef>
                        <a:spcAft>
                          <a:spcPts val="400"/>
                        </a:spcAft>
                        <a:buFont typeface="Arial" panose="020B0604020202020204" pitchFamily="34" charset="0"/>
                        <a:buChar char="•"/>
                      </a:pPr>
                      <a:r>
                        <a:rPr lang="pl-PL"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Dla </a:t>
                      </a: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obszaru, na którym realizowany jest projekt uchwalony i wdrażany jest  program wsparcia </a:t>
                      </a:r>
                      <a:r>
                        <a:rPr lang="pl-PL"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a:t>
                      </a:r>
                      <a:r>
                        <a:rPr lang="pl-PL"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pkt</a:t>
                      </a:r>
                    </a:p>
                    <a:p>
                      <a:pPr marL="171450" marR="90170" lvl="0" indent="-171450" algn="l">
                        <a:lnSpc>
                          <a:spcPct val="100000"/>
                        </a:lnSpc>
                        <a:spcBef>
                          <a:spcPts val="400"/>
                        </a:spcBef>
                        <a:spcAft>
                          <a:spcPts val="400"/>
                        </a:spcAft>
                        <a:buFont typeface="Arial" panose="020B0604020202020204" pitchFamily="34" charset="0"/>
                        <a:buChar char="•"/>
                      </a:pPr>
                      <a:r>
                        <a:rPr lang="pl-PL"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Dla </a:t>
                      </a: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obszaru, na którym realizowany jest projekt planowane jest opracowanie w okresie realizacji projektu programu wsparcia – 2 pkt</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p>
                      <a:pPr marR="89535">
                        <a:lnSpc>
                          <a:spcPct val="100000"/>
                        </a:lnSpc>
                        <a:spcBef>
                          <a:spcPts val="0"/>
                        </a:spcBef>
                        <a:spcAft>
                          <a:spcPts val="0"/>
                        </a:spcAft>
                      </a:pPr>
                      <a:r>
                        <a:rPr lang="pl-PL"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Brak </a:t>
                      </a: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spełnienia wyżej wymienionych warunków lub brak informacji w tym zakresie – 0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R="89535">
                        <a:lnSpc>
                          <a:spcPct val="100000"/>
                        </a:lnSpc>
                        <a:spcBef>
                          <a:spcPts val="0"/>
                        </a:spcBef>
                        <a:spcAft>
                          <a:spcPts val="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Punkty w ramach kryterium nie sumują się.</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c>
                  <a:txBody>
                    <a:bodyPr/>
                    <a:lstStyle/>
                    <a:p>
                      <a:pPr indent="161290" algn="ctr">
                        <a:lnSpc>
                          <a:spcPct val="115000"/>
                        </a:lnSpc>
                        <a:spcAft>
                          <a:spcPts val="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r h="1432047">
                <a:tc>
                  <a:txBody>
                    <a:bodyPr/>
                    <a:lstStyle/>
                    <a:p>
                      <a:pPr marL="0" lvl="0" indent="0" algn="just">
                        <a:lnSpc>
                          <a:spcPct val="115000"/>
                        </a:lnSpc>
                        <a:spcBef>
                          <a:spcPts val="400"/>
                        </a:spcBef>
                        <a:spcAft>
                          <a:spcPts val="400"/>
                        </a:spcAft>
                        <a:buFont typeface="+mj-lt"/>
                        <a:buNone/>
                      </a:pPr>
                      <a:r>
                        <a:rPr lang="pl-PL" sz="1200" dirty="0" smtClean="0">
                          <a:effectLst/>
                          <a:latin typeface="+mj-lt"/>
                        </a:rPr>
                        <a:t>10. </a:t>
                      </a:r>
                      <a:r>
                        <a:rPr lang="pl-PL" sz="1200" dirty="0">
                          <a:effectLst/>
                          <a:latin typeface="+mj-lt"/>
                        </a:rPr>
                        <a:t> </a:t>
                      </a:r>
                      <a:endParaRPr lang="pl-PL" sz="1200" dirty="0">
                        <a:effectLst/>
                        <a:latin typeface="+mj-lt"/>
                        <a:ea typeface="Calibri" panose="020F0502020204030204" pitchFamily="34" charset="0"/>
                        <a:cs typeface="Times New Roman" panose="02020603050405020304" pitchFamily="18" charset="0"/>
                      </a:endParaRPr>
                    </a:p>
                  </a:txBody>
                  <a:tcPr marL="65313" marR="65313" marT="0" marB="0" anchor="ctr"/>
                </a:tc>
                <a:tc>
                  <a:txBody>
                    <a:bodyPr/>
                    <a:lstStyle/>
                    <a:p>
                      <a:pPr>
                        <a:spcBef>
                          <a:spcPts val="1200"/>
                        </a:spcBef>
                        <a:spcAft>
                          <a:spcPts val="1200"/>
                        </a:spcAft>
                      </a:pPr>
                      <a:r>
                        <a:rPr lang="pl-PL" sz="1000">
                          <a:solidFill>
                            <a:srgbClr val="000000"/>
                          </a:solidFill>
                          <a:effectLst/>
                          <a:latin typeface="Arial" panose="020B0604020202020204" pitchFamily="34" charset="0"/>
                          <a:ea typeface="Calibri" panose="020F0502020204030204" pitchFamily="34" charset="0"/>
                          <a:cs typeface="Calibri" panose="020F0502020204030204" pitchFamily="34" charset="0"/>
                        </a:rPr>
                        <a:t>Nasilenie problemów społeczno -gospodarczych</a:t>
                      </a:r>
                      <a:endParaRPr lang="pl-PL"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2230" marR="68580" marT="0" marB="0" anchor="ctr"/>
                </a:tc>
                <a:tc>
                  <a:txBody>
                    <a:bodyPr/>
                    <a:lstStyle/>
                    <a:p>
                      <a:pPr marL="95885">
                        <a:lnSpc>
                          <a:spcPct val="105000"/>
                        </a:lnSpc>
                        <a:spcAft>
                          <a:spcPts val="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Ocenie podlegać będzie czy projekt realizowany jest na terenie miast średnich tracących funkcje społeczno-gospodarcze i ulegających </a:t>
                      </a:r>
                      <a:r>
                        <a:rPr lang="pl-PL" sz="1000" dirty="0" smtClean="0">
                          <a:solidFill>
                            <a:srgbClr val="000000"/>
                          </a:solidFill>
                          <a:effectLst/>
                          <a:latin typeface="Arial" panose="020B0604020202020204" pitchFamily="34" charset="0"/>
                          <a:ea typeface="Calibri" panose="020F0502020204030204" pitchFamily="34" charset="0"/>
                          <a:cs typeface="Calibri" panose="020F0502020204030204" pitchFamily="34" charset="0"/>
                        </a:rPr>
                        <a:t>depopulacji</a:t>
                      </a:r>
                      <a:r>
                        <a:rPr lang="pl-PL" sz="1000" baseline="30000" dirty="0" smtClean="0">
                          <a:solidFill>
                            <a:srgbClr val="FF0000"/>
                          </a:solidFill>
                          <a:effectLst/>
                          <a:latin typeface="Arial" panose="020B0604020202020204" pitchFamily="34" charset="0"/>
                          <a:ea typeface="Calibri" panose="020F0502020204030204" pitchFamily="34" charset="0"/>
                          <a:cs typeface="Calibri" panose="020F0502020204030204" pitchFamily="34" charset="0"/>
                        </a:rPr>
                        <a:t>2</a:t>
                      </a:r>
                      <a:r>
                        <a:rPr lang="pl-PL" sz="1000" dirty="0" smtClean="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5885">
                        <a:lnSpc>
                          <a:spcPct val="105000"/>
                        </a:lnSpc>
                        <a:spcAft>
                          <a:spcPts val="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95885">
                        <a:lnSpc>
                          <a:spcPct val="105000"/>
                        </a:lnSpc>
                        <a:spcAft>
                          <a:spcPts val="0"/>
                        </a:spcAft>
                      </a:pP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Zgodnie ze „Strategią na rzecz </a:t>
                      </a:r>
                      <a:r>
                        <a:rPr lang="pl-PL" sz="1000" dirty="0" smtClean="0">
                          <a:solidFill>
                            <a:srgbClr val="000000"/>
                          </a:solidFill>
                          <a:effectLst/>
                          <a:latin typeface="Arial" panose="020B0604020202020204" pitchFamily="34" charset="0"/>
                          <a:ea typeface="Calibri" panose="020F0502020204030204" pitchFamily="34" charset="0"/>
                          <a:cs typeface="Calibri" panose="020F0502020204030204" pitchFamily="34" charset="0"/>
                        </a:rPr>
                        <a:t>Odpowiedzialnego </a:t>
                      </a:r>
                      <a:r>
                        <a:rPr lang="pl-PL" sz="10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Rozwoju” (SOR).</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R="89535">
                        <a:lnSpc>
                          <a:spcPct val="100000"/>
                        </a:lnSpc>
                        <a:spcBef>
                          <a:spcPts val="400"/>
                        </a:spcBef>
                        <a:spcAft>
                          <a:spcPts val="40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Punkty zostaną przyznane następująco:</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89535" indent="-171450">
                        <a:lnSpc>
                          <a:spcPct val="100000"/>
                        </a:lnSpc>
                        <a:spcBef>
                          <a:spcPts val="400"/>
                        </a:spcBef>
                        <a:spcAft>
                          <a:spcPts val="400"/>
                        </a:spcAft>
                        <a:buFont typeface="Arial" panose="020B0604020202020204" pitchFamily="34" charset="0"/>
                        <a:buChar char="•"/>
                      </a:pPr>
                      <a:r>
                        <a:rPr lang="pl-PL"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Silna utrata funkcji, niekorzystna sytuacja społeczno-gospodarcza – 3 pkt</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89535" indent="-171450">
                        <a:lnSpc>
                          <a:spcPct val="100000"/>
                        </a:lnSpc>
                        <a:spcBef>
                          <a:spcPts val="400"/>
                        </a:spcBef>
                        <a:spcAft>
                          <a:spcPts val="400"/>
                        </a:spcAft>
                        <a:buFont typeface="Arial" panose="020B0604020202020204" pitchFamily="34" charset="0"/>
                        <a:buChar char="•"/>
                      </a:pPr>
                      <a:r>
                        <a:rPr lang="pl-PL"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Utrata funkcji, mocno niekorzystna sytuacja społeczno-gospodarcza – 2 pkt</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89535" indent="-171450">
                        <a:lnSpc>
                          <a:spcPct val="100000"/>
                        </a:lnSpc>
                        <a:spcBef>
                          <a:spcPts val="400"/>
                        </a:spcBef>
                        <a:spcAft>
                          <a:spcPts val="400"/>
                        </a:spcAft>
                        <a:buFont typeface="Arial" panose="020B0604020202020204" pitchFamily="34" charset="0"/>
                        <a:buChar char="•"/>
                      </a:pPr>
                      <a:r>
                        <a:rPr lang="pl-PL"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Utrata funkcji, niekorzystna sytuacja społeczno-gospodarcza -1 pkt</a:t>
                      </a:r>
                      <a:endParaRPr lang="pl-P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5240" marR="90170">
                        <a:lnSpc>
                          <a:spcPct val="100000"/>
                        </a:lnSpc>
                        <a:spcBef>
                          <a:spcPts val="400"/>
                        </a:spcBef>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Punkty w ramach kryterium nie sumują się</a:t>
                      </a: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marR="89535">
                        <a:lnSpc>
                          <a:spcPct val="100000"/>
                        </a:lnSpc>
                        <a:spcBef>
                          <a:spcPts val="400"/>
                        </a:spcBef>
                        <a:spcAft>
                          <a:spcPts val="400"/>
                        </a:spcAft>
                      </a:pPr>
                      <a:r>
                        <a:rPr lang="pl-PL" sz="1000" dirty="0">
                          <a:effectLst/>
                          <a:latin typeface="Arial" panose="020B0604020202020204" pitchFamily="34" charset="0"/>
                          <a:ea typeface="Calibri" panose="020F0502020204030204" pitchFamily="34" charset="0"/>
                          <a:cs typeface="Times New Roman" panose="02020603050405020304" pitchFamily="18" charset="0"/>
                        </a:rPr>
                        <a:t>Brak spełnienia wyżej wymienionych warunków lub brak informacji w tym zakresie – 0 pkt</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c>
                  <a:txBody>
                    <a:bodyPr/>
                    <a:lstStyle/>
                    <a:p>
                      <a:pPr indent="161290" algn="ctr">
                        <a:lnSpc>
                          <a:spcPct val="115000"/>
                        </a:lnSpc>
                        <a:spcAft>
                          <a:spcPts val="0"/>
                        </a:spcAft>
                      </a:pPr>
                      <a:r>
                        <a:rPr lang="pl-PL"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230" marR="68580" marT="0" marB="0" anchor="ctr"/>
                </a:tc>
              </a:tr>
            </a:tbl>
          </a:graphicData>
        </a:graphic>
      </p:graphicFrame>
      <p:sp>
        <p:nvSpPr>
          <p:cNvPr id="2" name="pole tekstowe 1"/>
          <p:cNvSpPr txBox="1"/>
          <p:nvPr/>
        </p:nvSpPr>
        <p:spPr>
          <a:xfrm>
            <a:off x="192686" y="6293010"/>
            <a:ext cx="8836351" cy="369332"/>
          </a:xfrm>
          <a:prstGeom prst="rect">
            <a:avLst/>
          </a:prstGeom>
          <a:noFill/>
        </p:spPr>
        <p:txBody>
          <a:bodyPr wrap="square" rtlCol="0">
            <a:spAutoFit/>
          </a:bodyPr>
          <a:lstStyle/>
          <a:p>
            <a:r>
              <a:rPr lang="pl-PL" sz="900" dirty="0" smtClean="0">
                <a:solidFill>
                  <a:srgbClr val="FF0000"/>
                </a:solidFill>
              </a:rPr>
              <a:t>2. Lista </a:t>
            </a:r>
            <a:r>
              <a:rPr lang="pl-PL" sz="900" dirty="0">
                <a:solidFill>
                  <a:srgbClr val="FF0000"/>
                </a:solidFill>
              </a:rPr>
              <a:t>miast średnich tracących funkcje społeczno-gospodarcze wskazana jest w załączniku nr 2 do „Delimitacji miast średnich tracących funkcje społeczno-gospodarcze” . https://www.funduszeeuropejskie.gov.pl/media/36254/Delimitacja_miast_srednich_SOR_11.pdf</a:t>
            </a:r>
            <a:endParaRPr lang="pl-PL" dirty="0">
              <a:solidFill>
                <a:srgbClr val="FF0000"/>
              </a:solidFill>
            </a:endParaRPr>
          </a:p>
        </p:txBody>
      </p:sp>
    </p:spTree>
    <p:extLst>
      <p:ext uri="{BB962C8B-B14F-4D97-AF65-F5344CB8AC3E}">
        <p14:creationId xmlns:p14="http://schemas.microsoft.com/office/powerpoint/2010/main" val="3534469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4601</TotalTime>
  <Words>1491</Words>
  <Application>Microsoft Office PowerPoint</Application>
  <PresentationFormat>Pokaz na ekranie (4:3)</PresentationFormat>
  <Paragraphs>186</Paragraphs>
  <Slides>11</Slides>
  <Notes>5</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Calibri</vt:lpstr>
      <vt:lpstr>Symbol</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Działanie 4.3 Typ projektu: Ograniczenie „niskiej emisji”</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RF-ER</cp:lastModifiedBy>
  <cp:revision>686</cp:revision>
  <cp:lastPrinted>2017-06-09T06:00:23Z</cp:lastPrinted>
  <dcterms:created xsi:type="dcterms:W3CDTF">2015-04-20T12:46:14Z</dcterms:created>
  <dcterms:modified xsi:type="dcterms:W3CDTF">2018-02-15T11:13:55Z</dcterms:modified>
</cp:coreProperties>
</file>