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838200" y="4833939"/>
            <a:ext cx="105156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93688"/>
            <a:ext cx="5740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838200" y="5756744"/>
            <a:ext cx="105156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83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64259"/>
            <a:ext cx="3932237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64258"/>
            <a:ext cx="617220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344"/>
            <a:ext cx="3932237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8293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6307"/>
            <a:ext cx="3932237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56307"/>
            <a:ext cx="617220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344"/>
            <a:ext cx="3932237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088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838200" y="4833939"/>
            <a:ext cx="105156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93688"/>
            <a:ext cx="5740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838200" y="5756744"/>
            <a:ext cx="105156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476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14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533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797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622"/>
            <a:ext cx="105156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013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4817"/>
            <a:ext cx="105156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1592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39833"/>
            <a:ext cx="5157787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1592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639833"/>
            <a:ext cx="5183188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379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3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258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958850"/>
            <a:ext cx="10515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463801"/>
            <a:ext cx="105156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C8389-493D-4519-ADBD-AC2150272C8C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2480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4" y="342901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197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Działania 9.3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2400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Departament Rozwoju Regionalnego i Funduszy Europejskich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28433" y="5708387"/>
            <a:ext cx="6624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solidFill>
                  <a:prstClr val="black"/>
                </a:solidFill>
              </a:rPr>
              <a:t>Posiedzenie Komitetu Monitorującego RPO WM na lata 2014 -2020 10 sierpnia 2015</a:t>
            </a:r>
          </a:p>
        </p:txBody>
      </p:sp>
    </p:spTree>
    <p:extLst>
      <p:ext uri="{BB962C8B-B14F-4D97-AF65-F5344CB8AC3E}">
        <p14:creationId xmlns:p14="http://schemas.microsoft.com/office/powerpoint/2010/main" val="2359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rostokąt 1"/>
          <p:cNvSpPr>
            <a:spLocks noChangeArrowheads="1"/>
          </p:cNvSpPr>
          <p:nvPr/>
        </p:nvSpPr>
        <p:spPr bwMode="auto">
          <a:xfrm>
            <a:off x="2173289" y="1524001"/>
            <a:ext cx="76977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>
                <a:solidFill>
                  <a:srgbClr val="FF0000"/>
                </a:solidFill>
                <a:cs typeface="Arial" pitchFamily="34" charset="0"/>
              </a:rPr>
              <a:t>Kryteria szczegółowe </a:t>
            </a:r>
            <a:r>
              <a:rPr lang="pl-PL" sz="3600" dirty="0">
                <a:solidFill>
                  <a:prstClr val="black"/>
                </a:solidFill>
                <a:cs typeface="Arial" pitchFamily="34" charset="0"/>
              </a:rPr>
              <a:t>wyboru </a:t>
            </a:r>
            <a:r>
              <a:rPr lang="pl-PL" sz="3600" dirty="0" smtClean="0">
                <a:solidFill>
                  <a:prstClr val="black"/>
                </a:solidFill>
                <a:cs typeface="Arial" pitchFamily="34" charset="0"/>
              </a:rPr>
              <a:t>projektów pozakonkursowych  </a:t>
            </a:r>
            <a:r>
              <a:rPr lang="pl-PL" sz="3600" dirty="0">
                <a:solidFill>
                  <a:prstClr val="black"/>
                </a:solidFill>
                <a:cs typeface="Arial" pitchFamily="34" charset="0"/>
              </a:rPr>
              <a:t>w ramach Regionalnego Programu Operacyjnego Województwa Mazowieckiego na lata 2014 – 2020 ze </a:t>
            </a:r>
            <a:r>
              <a:rPr lang="pl-PL" sz="3600" dirty="0">
                <a:solidFill>
                  <a:srgbClr val="FF0000"/>
                </a:solidFill>
                <a:cs typeface="Arial" pitchFamily="34" charset="0"/>
              </a:rPr>
              <a:t>środków EFS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00" dirty="0">
                <a:solidFill>
                  <a:srgbClr val="FF0000"/>
                </a:solidFill>
                <a:cs typeface="Arial" pitchFamily="34" charset="0"/>
              </a:rPr>
              <a:t>Działanie 9.3</a:t>
            </a:r>
          </a:p>
        </p:txBody>
      </p:sp>
    </p:spTree>
    <p:extLst>
      <p:ext uri="{BB962C8B-B14F-4D97-AF65-F5344CB8AC3E}">
        <p14:creationId xmlns:p14="http://schemas.microsoft.com/office/powerpoint/2010/main" val="40642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420969" y="2404890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dirty="0" smtClean="0">
                <a:solidFill>
                  <a:prstClr val="black"/>
                </a:solidFill>
                <a:cs typeface="Calibri" pitchFamily="34" charset="0"/>
              </a:rPr>
              <a:t>Kryteria dostępu</a:t>
            </a:r>
            <a:endParaRPr lang="pl-PL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7587" name="Rectangle 1"/>
          <p:cNvSpPr>
            <a:spLocks noChangeArrowheads="1"/>
          </p:cNvSpPr>
          <p:nvPr/>
        </p:nvSpPr>
        <p:spPr bwMode="auto">
          <a:xfrm>
            <a:off x="1420969" y="2928110"/>
            <a:ext cx="8715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cs typeface="Times New Roman" pitchFamily="18" charset="0"/>
              </a:rPr>
              <a:t>Działanie 9.3  (9v)</a:t>
            </a:r>
            <a:endParaRPr lang="pl-PL" sz="24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prstClr val="black"/>
                </a:solidFill>
                <a:cs typeface="Calibri" pitchFamily="34" charset="0"/>
              </a:rPr>
              <a:t>Typ projektu 3: </a:t>
            </a:r>
            <a:r>
              <a:rPr lang="pl-PL" sz="2400" dirty="0">
                <a:solidFill>
                  <a:srgbClr val="000000"/>
                </a:solidFill>
                <a:cs typeface="Calibri" pitchFamily="34" charset="0"/>
              </a:rPr>
              <a:t>koordynowanie rozwoju sektora ekonomii społecznej</a:t>
            </a:r>
            <a:endParaRPr lang="pl-PL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/>
          <p:cNvGraphicFramePr>
            <a:graphicFrameLocks/>
          </p:cNvGraphicFramePr>
          <p:nvPr>
            <p:extLst/>
          </p:nvPr>
        </p:nvGraphicFramePr>
        <p:xfrm>
          <a:off x="248991" y="1419157"/>
          <a:ext cx="11638209" cy="508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668"/>
                <a:gridCol w="3898103"/>
                <a:gridCol w="6611438"/>
              </a:tblGrid>
              <a:tr h="849474"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Komentarz</a:t>
                      </a:r>
                      <a:endParaRPr lang="pl-PL" sz="1800" b="0" dirty="0" smtClean="0"/>
                    </a:p>
                    <a:p>
                      <a:pPr algn="ctr"/>
                      <a:endParaRPr lang="pl-PL" sz="1800" b="0" dirty="0"/>
                    </a:p>
                  </a:txBody>
                  <a:tcPr/>
                </a:tc>
              </a:tr>
              <a:tr h="1144271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/>
                        <a:t>1.</a:t>
                      </a:r>
                      <a:endParaRPr lang="pl-PL" sz="18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zapewnia, że roczny budżet projektu nie przekracza kwoty 720 000 PLN.</a:t>
                      </a:r>
                      <a:endParaRPr lang="pl-PL" sz="1800" b="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pl-PL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działań koordynujących realizowanych obowiązkowo przez MCPS został ściśle określony w Wytycznych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MIiR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zakresie realizacji przedsięwzięć w obszarze włączenia społecznego i zwalczania ubóstwa.</a:t>
                      </a:r>
                      <a:endParaRPr lang="pl-PL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2282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zapewnia, że okres realizacji projektu nie przekracza 4 lat.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38648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zapewnia 20 % wkładu własnego.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8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2331" y="2470141"/>
            <a:ext cx="67662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dirty="0">
                <a:solidFill>
                  <a:prstClr val="black"/>
                </a:solidFill>
                <a:cs typeface="Calibri" pitchFamily="34" charset="0"/>
              </a:rPr>
              <a:t>Propozycja dodatkowego kryterium dostępu</a:t>
            </a:r>
            <a:endParaRPr lang="pl-PL" sz="4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2331" y="3160030"/>
            <a:ext cx="9848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srgbClr val="000000"/>
                </a:solidFill>
                <a:cs typeface="Times New Roman" pitchFamily="18" charset="0"/>
              </a:rPr>
              <a:t>Działanie 9.3  (9v)</a:t>
            </a:r>
            <a:endParaRPr lang="pl-PL" sz="24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dirty="0">
                <a:solidFill>
                  <a:prstClr val="black"/>
                </a:solidFill>
                <a:cs typeface="Calibri" pitchFamily="34" charset="0"/>
              </a:rPr>
              <a:t>Typ projektu 3: </a:t>
            </a:r>
            <a:r>
              <a:rPr lang="pl-PL" sz="2400" dirty="0">
                <a:solidFill>
                  <a:srgbClr val="000000"/>
                </a:solidFill>
                <a:cs typeface="Calibri" pitchFamily="34" charset="0"/>
              </a:rPr>
              <a:t>koordynowanie rozwoju sektora ekonomii społecznej</a:t>
            </a:r>
            <a:endParaRPr lang="pl-PL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/>
          <p:cNvGraphicFramePr>
            <a:graphicFrameLocks/>
          </p:cNvGraphicFramePr>
          <p:nvPr>
            <p:extLst/>
          </p:nvPr>
        </p:nvGraphicFramePr>
        <p:xfrm>
          <a:off x="1511121" y="2732802"/>
          <a:ext cx="946168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534"/>
                <a:gridCol w="4012060"/>
                <a:gridCol w="4834086"/>
              </a:tblGrid>
              <a:tr h="2753598"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W ramach koordynowania rozwoju sektora ekonomii społecznej MCPS zapewnia rozwój ekonomii społecznej jako integralnego elementu życia społeczno-gospodarczego regionu  poprzez realizację celu szczegółowego. Rozwój spójnego systemu koordynacji i wsparcia ekonomii społecznej na Mazowszu określonego w Strategii Polityki Społecznej Województwa Mazowieckiego na lata 2014-2020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Dodatkowe kryterium na wniosek KE (odniesienie</a:t>
                      </a:r>
                      <a:r>
                        <a:rPr lang="pl-PL" sz="18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Strategii Województwa Mazowieckiego).</a:t>
                      </a:r>
                      <a:endParaRPr lang="pl-PL" sz="1800" b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b="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Rekomendacja</a:t>
                      </a:r>
                      <a:r>
                        <a:rPr lang="pl-PL" sz="1800" b="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IZ RPO WM 2014-2020:</a:t>
                      </a:r>
                      <a:endParaRPr lang="pl-PL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Wypracowana</a:t>
                      </a:r>
                      <a:r>
                        <a:rPr lang="pl-P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propozycja brzmienia kryterium z odniesieniem do dokumentu dedykowanego na cele polityki społecznej na poziomie województwa mazowieckiego, IZ przychyla się do wprowadzenia ww. zapisu.</a:t>
                      </a:r>
                      <a:endParaRPr lang="pl-PL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8090" y="1037745"/>
            <a:ext cx="4887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dirty="0">
                <a:solidFill>
                  <a:prstClr val="black"/>
                </a:solidFill>
                <a:cs typeface="Calibri" pitchFamily="34" charset="0"/>
              </a:rPr>
              <a:t>Propozycja dodatkowego kryterium dostępu</a:t>
            </a:r>
            <a:endParaRPr lang="pl-PL" sz="3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8090" y="1437855"/>
            <a:ext cx="5885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rgbClr val="000000"/>
                </a:solidFill>
                <a:cs typeface="Times New Roman" pitchFamily="18" charset="0"/>
              </a:rPr>
              <a:t>Działanie 9.3  (9v)</a:t>
            </a:r>
            <a:endParaRPr lang="pl-PL" sz="16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prstClr val="black"/>
                </a:solidFill>
                <a:cs typeface="Calibri" pitchFamily="34" charset="0"/>
              </a:rPr>
              <a:t>Typ projektu 3: </a:t>
            </a:r>
            <a:r>
              <a:rPr lang="pl-PL" sz="1600" dirty="0">
                <a:solidFill>
                  <a:srgbClr val="000000"/>
                </a:solidFill>
                <a:cs typeface="Calibri" pitchFamily="34" charset="0"/>
              </a:rPr>
              <a:t>koordynowanie rozwoju sektora ekonomii społecznej</a:t>
            </a:r>
            <a:endParaRPr lang="pl-PL" sz="1600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511121" y="2224405"/>
          <a:ext cx="9448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01"/>
                <a:gridCol w="3993373"/>
                <a:gridCol w="4831326"/>
              </a:tblGrid>
              <a:tr h="203904"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0" dirty="0" smtClean="0"/>
                    </a:p>
                    <a:p>
                      <a:pPr algn="ctr"/>
                      <a:endParaRPr lang="pl-PL" sz="1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24000" y="4425951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/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/>
              <a:t>UMWM w Warszawie</a:t>
            </a:r>
          </a:p>
          <a:p>
            <a:pPr algn="ctr">
              <a:defRPr/>
            </a:pPr>
            <a:r>
              <a:rPr lang="pl-PL" altLang="pl-PL" dirty="0"/>
              <a:t>al. Solidarności 61</a:t>
            </a:r>
          </a:p>
          <a:p>
            <a:pPr algn="ctr">
              <a:defRPr/>
            </a:pPr>
            <a:r>
              <a:rPr lang="pl-PL" altLang="pl-PL" dirty="0"/>
              <a:t>03-402 Warszawa</a:t>
            </a:r>
          </a:p>
          <a:p>
            <a:pPr algn="ctr">
              <a:defRPr/>
            </a:pPr>
            <a:r>
              <a:rPr lang="pl-PL" altLang="pl-PL" dirty="0" err="1"/>
              <a:t>dsrr@mazovia.pl</a:t>
            </a:r>
            <a:endParaRPr lang="pl-PL" altLang="pl-PL" dirty="0"/>
          </a:p>
        </p:txBody>
      </p:sp>
      <p:sp>
        <p:nvSpPr>
          <p:cNvPr id="6" name="Prostokąt 5"/>
          <p:cNvSpPr/>
          <p:nvPr/>
        </p:nvSpPr>
        <p:spPr>
          <a:xfrm>
            <a:off x="152400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/>
              <a:t>Dziękuję za uwagę!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69981377"/>
      </p:ext>
    </p:extLst>
  </p:cSld>
  <p:clrMapOvr>
    <a:masterClrMapping/>
  </p:clrMapOvr>
</p:sld>
</file>

<file path=ppt/theme/theme1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293</Words>
  <Application>Microsoft Office PowerPoint</Application>
  <PresentationFormat>Panoramiczny</PresentationFormat>
  <Paragraphs>40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1_Programy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Lis Ewelina</dc:creator>
  <cp:lastModifiedBy>Lis Ewelina</cp:lastModifiedBy>
  <cp:revision>4</cp:revision>
  <dcterms:created xsi:type="dcterms:W3CDTF">2015-08-07T10:38:47Z</dcterms:created>
  <dcterms:modified xsi:type="dcterms:W3CDTF">2015-08-07T10:43:32Z</dcterms:modified>
</cp:coreProperties>
</file>