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50" r:id="rId3"/>
    <p:sldId id="326" r:id="rId4"/>
    <p:sldId id="273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0160" autoAdjust="0"/>
  </p:normalViewPr>
  <p:slideViewPr>
    <p:cSldViewPr snapToGrid="0"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2015-08-06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Propozycja kryteriów szczegółowych wyboru finansowanych operacji dla Działania 2.1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10 sierpnia 2015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0" name="Rectangle 3"/>
          <p:cNvSpPr>
            <a:spLocks noChangeArrowheads="1"/>
          </p:cNvSpPr>
          <p:nvPr/>
        </p:nvSpPr>
        <p:spPr bwMode="auto">
          <a:xfrm>
            <a:off x="0" y="978228"/>
            <a:ext cx="6054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l-PL" sz="1400" b="1" dirty="0" smtClean="0">
                <a:latin typeface="+mn-lt"/>
                <a:cs typeface="Calibri" pitchFamily="34" charset="0"/>
              </a:rPr>
              <a:t>KRYTERIA – UWARUNKOWANIA ZMIAN</a:t>
            </a:r>
            <a:endParaRPr lang="pl-PL" sz="1400" b="1" dirty="0">
              <a:latin typeface="+mn-lt"/>
            </a:endParaRPr>
          </a:p>
          <a:p>
            <a:pPr eaLnBrk="0" hangingPunct="0">
              <a:defRPr/>
            </a:pPr>
            <a:r>
              <a:rPr lang="pl-PL" sz="1400" dirty="0">
                <a:latin typeface="+mn-lt"/>
                <a:cs typeface="Calibri" pitchFamily="34" charset="0"/>
              </a:rPr>
              <a:t>Działanie 2.1 ,,E-usługi dla Mazowsza” (typ projektu: e-administracja, e-zdrowie) </a:t>
            </a:r>
            <a:endParaRPr lang="pl-PL" sz="14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1673225"/>
            <a:ext cx="9144000" cy="3713163"/>
          </a:xfrm>
        </p:spPr>
        <p:txBody>
          <a:bodyPr/>
          <a:lstStyle/>
          <a:p>
            <a:pPr algn="just"/>
            <a:r>
              <a:rPr lang="pl-PL" sz="1600" dirty="0" smtClean="0"/>
              <a:t>Komisja Europejska (KE) dnia 24 lipca br.  przekazała uwagę od partnerów społeczno-ekonomicznych o zasadzie równości szans w kryteriach w RPO - kryterium merytoryczne nr 3 </a:t>
            </a:r>
            <a:r>
              <a:rPr lang="pl-PL" sz="1600" i="1" dirty="0" smtClean="0"/>
              <a:t>,,Funkcjonalność zaplanowanych rozwiązań’’</a:t>
            </a:r>
            <a:r>
              <a:rPr lang="pl-PL" sz="1600" dirty="0" smtClean="0"/>
              <a:t>, w ramach którego przyznawane są punkty za rozwiązania dla niepełnosprawnych zgodne ze standardem WCAG 2.0.</a:t>
            </a:r>
          </a:p>
          <a:p>
            <a:pPr algn="just"/>
            <a:r>
              <a:rPr lang="pl-PL" sz="1600" dirty="0" smtClean="0"/>
              <a:t>Wytyczne MIR wskazują, że standard WCAG 2.0 to standard minimum obowiązujący wszystkie projekty informatyczne. W związku z powyższym, KE proponuje przeniesienie </a:t>
            </a:r>
            <a:r>
              <a:rPr lang="pl-PL" sz="1600" dirty="0" err="1" smtClean="0"/>
              <a:t>podkryterium</a:t>
            </a:r>
            <a:r>
              <a:rPr lang="pl-PL" sz="1600" dirty="0" smtClean="0"/>
              <a:t> </a:t>
            </a:r>
            <a:r>
              <a:rPr lang="pl-PL" sz="1600" i="1" dirty="0" smtClean="0"/>
              <a:t>,,zgodność z WCAG 2.0</a:t>
            </a:r>
            <a:r>
              <a:rPr lang="en-US" sz="1600" i="1" dirty="0" smtClean="0"/>
              <a:t>”</a:t>
            </a:r>
            <a:r>
              <a:rPr lang="pl-PL" sz="1600" i="1" dirty="0" smtClean="0"/>
              <a:t> </a:t>
            </a:r>
            <a:r>
              <a:rPr lang="pl-PL" sz="1600" dirty="0" smtClean="0"/>
              <a:t>do kryteriów dostępu (ocena 0/1), zaś w kryterium merytorycznym punktowanym ,,Funkcjonalność zaplanowanych rozwiązań</a:t>
            </a:r>
            <a:r>
              <a:rPr lang="en-US" sz="1600" dirty="0" smtClean="0"/>
              <a:t>” </a:t>
            </a:r>
            <a:r>
              <a:rPr lang="pl-PL" sz="1600" dirty="0" smtClean="0"/>
              <a:t>przyznawać punkty za rozwiązania wychodzące powyżej tego standardu.</a:t>
            </a:r>
          </a:p>
          <a:p>
            <a:pPr algn="just"/>
            <a:r>
              <a:rPr lang="pl-PL" sz="1600" dirty="0" smtClean="0"/>
              <a:t>Rozwiązanie to jest analogiczne do tego, które przyjęto zostało dla oceny zagadnienia dotyczącego bezpieczeństwa systemu: spełnianie standardów prawnych oceniane jest na etapie kryteriów dostępu, zaś rozwiązania powyżej to dodatkowe punkty.</a:t>
            </a:r>
          </a:p>
          <a:p>
            <a:pPr algn="just"/>
            <a:r>
              <a:rPr lang="pl-PL" sz="1600" dirty="0" smtClean="0"/>
              <a:t>Na posiedzeniu Komitetu Monitorującego dnia 16 lipca br. zapadła dodatkowo decyzja o zwiększeniu liczby punktów za </a:t>
            </a:r>
            <a:r>
              <a:rPr lang="pl-PL" sz="1600" dirty="0" err="1" smtClean="0"/>
              <a:t>podkryterium</a:t>
            </a:r>
            <a:r>
              <a:rPr lang="pl-PL" sz="1600" dirty="0" smtClean="0"/>
              <a:t> o WCAG z 2 do 4. W związku z tym, że WCAG 2.0 stawałby się kryterium dostępu, KE proponuje przywrócenie wcześniejszej punktacji: 6 punktów za chmurę obliczeniową i 2 za dodatkowe rozwiązania dla niepełnosprawnych.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3178942"/>
              </p:ext>
            </p:extLst>
          </p:nvPr>
        </p:nvGraphicFramePr>
        <p:xfrm>
          <a:off x="200026" y="1611313"/>
          <a:ext cx="8762999" cy="157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318"/>
                <a:gridCol w="1839991"/>
                <a:gridCol w="5649818"/>
                <a:gridCol w="689872"/>
              </a:tblGrid>
              <a:tr h="157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Zgodność e-usług że standardami WCAG 2.0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l-PL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Wnioskodawca powinien wykazać zgodność e-usług  ze standardami WCAG 2.0 dla osób niepełnosprawnych</a:t>
                      </a:r>
                      <a:endParaRPr lang="pl-PL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0/1</a:t>
                      </a:r>
                      <a:endParaRPr lang="pl-PL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78228"/>
            <a:ext cx="6054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l-PL" sz="1400" b="1" dirty="0">
                <a:latin typeface="+mn-lt"/>
                <a:cs typeface="Calibri" pitchFamily="34" charset="0"/>
              </a:rPr>
              <a:t>KRYTERIA DOSTĘPU </a:t>
            </a:r>
            <a:endParaRPr lang="pl-PL" sz="1400" b="1" dirty="0">
              <a:latin typeface="+mn-lt"/>
            </a:endParaRPr>
          </a:p>
          <a:p>
            <a:pPr eaLnBrk="0" hangingPunct="0">
              <a:defRPr/>
            </a:pPr>
            <a:r>
              <a:rPr lang="pl-PL" sz="1400" dirty="0">
                <a:latin typeface="+mn-lt"/>
                <a:cs typeface="Calibri" pitchFamily="34" charset="0"/>
              </a:rPr>
              <a:t>Działanie 2.1 ,,E-usługi dla Mazowsza” (typ projektu: e-administracja, e-zdrowie) </a:t>
            </a:r>
            <a:endParaRPr lang="pl-PL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0139546"/>
              </p:ext>
            </p:extLst>
          </p:nvPr>
        </p:nvGraphicFramePr>
        <p:xfrm>
          <a:off x="219868" y="872789"/>
          <a:ext cx="8924132" cy="6039821"/>
        </p:xfrm>
        <a:graphic>
          <a:graphicData uri="http://schemas.openxmlformats.org/drawingml/2006/table">
            <a:tbl>
              <a:tblPr/>
              <a:tblGrid>
                <a:gridCol w="222188"/>
                <a:gridCol w="609600"/>
                <a:gridCol w="2305050"/>
                <a:gridCol w="1238250"/>
                <a:gridCol w="666750"/>
                <a:gridCol w="2057400"/>
                <a:gridCol w="1114425"/>
                <a:gridCol w="710469"/>
              </a:tblGrid>
              <a:tr h="26043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Komitet Monitorujący – 16 lipca 2015 r.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</a:t>
                      </a:r>
                      <a:r>
                        <a:rPr lang="pl-PL" sz="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uwagiach</a:t>
                      </a:r>
                      <a:r>
                        <a:rPr lang="pl-PL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kumimoji="0" lang="pl-PL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  <a:tr h="481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</a:t>
                      </a:r>
                      <a:endParaRPr kumimoji="0" lang="pl-PL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Funkcjonalność zaplanowanych rozwiązań</a:t>
                      </a: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 ramach kryterium wspierane będą innowacyjne usługi e-</a:t>
                      </a:r>
                      <a:r>
                        <a:rPr kumimoji="0" lang="pl-PL" sz="8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Government</a:t>
                      </a: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 wymiarze transgranicznym, które mają być jednym z kluczowych elementów Elektronicznego Wspólnego Rynku.  Rezultatem będzie zmniejszanie się roli infrastruktury na rzecz outsourcingu mocy obliczeniowych, czyli tzw. „chmury obliczeniowej”. Dzięki temu, e-usługi oparte na ww. modelu będą bardziej elastyczne i dostosowane do potrzeb obywateli i przedsiębiorstw, zaś dla samego wnioskodawcy zapewnią niższe koszty, większą wydajność, wzrost bezpieczeństwa oraz </a:t>
                      </a:r>
                      <a:r>
                        <a:rPr kumimoji="0" lang="pl-PL" sz="8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interoperacyjności</a:t>
                      </a: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i przenoszenia danych.</a:t>
                      </a:r>
                      <a:endParaRPr kumimoji="0" lang="pl-PL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825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Dodatkowo wnioskodawca powinien opisać, jak jego projekt zapewni oferowanie e-usług poprzez urządzenia mobilne, umożliwiając przy tym swobodne wykorzystywanie treści dostępnych i oferowanie własnych. W związku z tym, rozwiązania TIK w obszarze usług publicznych powinny w jak najszerszym stopniu zapewnić kompatybilność z urządzeniami mobilnymi (m.in. tablety, telefony, laptopy), wykorzystywanymi przez obywateli oraz przedsiębiorców.</a:t>
                      </a:r>
                    </a:p>
                    <a:p>
                      <a:pPr marL="825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Punktowane będą również projekty, które gwarantują wyższy poziom bezpieczeństwa wdrażanych systemów teleinformatycznych oraz przetwarzania danych wychodzących poza obowiązujące przepisy prawne. </a:t>
                      </a:r>
                    </a:p>
                    <a:p>
                      <a:pPr marL="8255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Ponadto premiowane będą e-usługi  charakteryzujące się wysoką dostępnością treści (zgodnie ze standardami WCAG 2.0) dla osób niepełnosprawnych.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Projekt zapewni: 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optymalizację wykorzystania infrastruktury dzięki zastosowaniu technologii „chmury obliczeniowej” -  4 pkt.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kompatybilność z urządzeniami mobilnymi -  4 pkt.;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bezpieczeństwo wdrażanych systemów teleinformatycznych oraz przetwarzania danych wychodzących poza obowiązujące przepisy prawne – 3 pkt. 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dostępność e-usług dla osób niepełnosprawnych - 4 pkt.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Punkty w ramach kryterium sumują się.</a:t>
                      </a:r>
                    </a:p>
                    <a:p>
                      <a:pPr marL="476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Brak spełnienia ww. warunków lub brak informacji w tym zakresie – 0 pkt.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kumimoji="0" lang="pl-PL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kryterium wspierane będą innowacyjne usługi </a:t>
                      </a:r>
                      <a:r>
                        <a:rPr lang="pl-PL" sz="8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eGovernment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wymiarze </a:t>
                      </a:r>
                      <a:r>
                        <a:rPr lang="pl-PL" sz="8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transgranicznym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które mają być jednym z kluczowych elementów Elektronicznego Wspólnego Rynku.  Rezultatem będzie zmniejszanie się roli infrastruktury na rzecz outsourcingu mocy obliczeniowych, czyli tzw. „chmury obliczeniowej”. Dzięki temu, e-usługi oparte na ww. modelu będą bardziej elastyczne i dostosowane do potrzeb obywateli i przedsiębiorstw, zaś dla samego wnioskodawcy zapewnią niższe koszty, większą wydajność, wzrost bezpieczeństwa oraz </a:t>
                      </a:r>
                      <a:r>
                        <a:rPr lang="pl-PL" sz="8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interoperacyjności</a:t>
                      </a:r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przenoszenia danych.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Dodatkowo wnioskodawca powinien opisać, jak jego projekt zapewni oferowanie e-usług poprzez urządzenia mobilne, umożliwiając przy tym swobodne wykorzystywanie treści dostępnych i oferowanie własnych. W związku z tym, rozwiązania TIK w obszarze usług publicznych powinny w jak najszerszym stopniu zapewnić kompatybilność z urządzeniami mobilnymi (m.in. tablety, telefony, laptopy), wykorzystywanymi przez obywateli oraz przedsiębiorców.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Punktowane będą również projekty, które gwarantują wyższy poziom bezpieczeństwa wdrażanych systemów teleinformatycznych oraz przetwarzania danych wychodzących poza obowiązujące przepisy prawne. </a:t>
                      </a:r>
                    </a:p>
                    <a:p>
                      <a:r>
                        <a:rPr lang="pl-PL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Ponadto premiowane będą e-usługi  charakteryzujące się wysoką dostępnością treści wykraczającą</a:t>
                      </a:r>
                      <a:r>
                        <a:rPr lang="pl-PL" sz="11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poza  standardy WCAG 2.0 dla osób niepełnosprawnych.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 zapewni: </a:t>
                      </a:r>
                    </a:p>
                    <a:p>
                      <a:r>
                        <a:rPr lang="pl-PL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optymalizację wykorzystania infrastruktury dzięki zastosowaniu technologii „chmury obliczeniowej” -  6 pkt.</a:t>
                      </a:r>
                      <a:endParaRPr lang="pl-PL" sz="11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kompatybilność z urządzeniami mobilnymi -  4 pkt.;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bezpieczeństwo wdrażanych systemów teleinformatycznych oraz przetwarzania danych wychodzących poza obowiązujące przepisy prawne – 3 pkt. </a:t>
                      </a:r>
                    </a:p>
                    <a:p>
                      <a:r>
                        <a:rPr lang="pl-PL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l-PL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dostępność e-usług dla osób niepełnosprawnych wykraczających poza standard WCAG 2.0 - 2 pkt.</a:t>
                      </a:r>
                      <a:endParaRPr lang="pl-PL" sz="11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8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kumimoji="0" lang="pl-PL" sz="8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8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3040</TotalTime>
  <Words>603</Words>
  <Application>Microsoft Office PowerPoint</Application>
  <PresentationFormat>Pokaz na ekranie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Programy Regionalne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kciborowski</cp:lastModifiedBy>
  <cp:revision>436</cp:revision>
  <dcterms:created xsi:type="dcterms:W3CDTF">2015-04-20T12:46:14Z</dcterms:created>
  <dcterms:modified xsi:type="dcterms:W3CDTF">2015-08-06T06:28:00Z</dcterms:modified>
</cp:coreProperties>
</file>