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3"/>
  </p:handoutMasterIdLst>
  <p:sldIdLst>
    <p:sldId id="267" r:id="rId3"/>
    <p:sldId id="257" r:id="rId4"/>
    <p:sldId id="258" r:id="rId5"/>
    <p:sldId id="279" r:id="rId6"/>
    <p:sldId id="268" r:id="rId7"/>
    <p:sldId id="282" r:id="rId8"/>
    <p:sldId id="261" r:id="rId9"/>
    <p:sldId id="264" r:id="rId10"/>
    <p:sldId id="280" r:id="rId11"/>
    <p:sldId id="281" r:id="rId1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50EC-D4E4-4F6A-A981-692734D29CB1}" type="datetimeFigureOut">
              <a:rPr lang="pl-PL" smtClean="0"/>
              <a:t>2015-08-10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BAEF7-B8E0-48E2-993C-132BC4B68A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2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838200" y="4833939"/>
            <a:ext cx="105156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sz="4400" dirty="0" smtClean="0">
                <a:solidFill>
                  <a:prstClr val="white"/>
                </a:solidFill>
              </a:rPr>
              <a:t>Kliknij, aby dodać tytuł prezentacji</a:t>
            </a:r>
            <a:endParaRPr lang="pl-PL" sz="4400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93688"/>
            <a:ext cx="5740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838200" y="5756744"/>
            <a:ext cx="105156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314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4259"/>
            <a:ext cx="3932237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64258"/>
            <a:ext cx="617220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3344"/>
            <a:ext cx="3932237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043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6307"/>
            <a:ext cx="3932237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56307"/>
            <a:ext cx="617220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3344"/>
            <a:ext cx="3932237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467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838200" y="4833939"/>
            <a:ext cx="105156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sz="4400" dirty="0" smtClean="0">
                <a:solidFill>
                  <a:prstClr val="white"/>
                </a:solidFill>
              </a:rPr>
              <a:t>Kliknij, aby dodać tytuł prezentacji</a:t>
            </a:r>
            <a:endParaRPr lang="pl-PL" sz="4400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93688"/>
            <a:ext cx="5740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838200" y="5756744"/>
            <a:ext cx="105156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08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838200" y="4833939"/>
            <a:ext cx="105156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sz="4400" dirty="0" smtClean="0">
                <a:solidFill>
                  <a:prstClr val="white"/>
                </a:solidFill>
              </a:rPr>
              <a:t>Kliknij, aby dodać tytuł prezentacji</a:t>
            </a:r>
            <a:endParaRPr lang="pl-PL" sz="4400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93688"/>
            <a:ext cx="5740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838200" y="5756744"/>
            <a:ext cx="105156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60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63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089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331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622"/>
            <a:ext cx="105156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031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4817"/>
            <a:ext cx="105156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159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39833"/>
            <a:ext cx="5157787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159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639833"/>
            <a:ext cx="5183188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775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55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838200" y="4833939"/>
            <a:ext cx="105156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sz="4400" dirty="0" smtClean="0">
                <a:solidFill>
                  <a:prstClr val="white"/>
                </a:solidFill>
              </a:rPr>
              <a:t>Kliknij, aby dodać tytuł prezentacji</a:t>
            </a:r>
            <a:endParaRPr lang="pl-PL" sz="4400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93688"/>
            <a:ext cx="5740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838200" y="5756744"/>
            <a:ext cx="105156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3647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5648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4259"/>
            <a:ext cx="3932237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64258"/>
            <a:ext cx="617220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3344"/>
            <a:ext cx="3932237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864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6307"/>
            <a:ext cx="3932237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56307"/>
            <a:ext cx="617220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3344"/>
            <a:ext cx="3932237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569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04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652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060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622"/>
            <a:ext cx="105156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479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4817"/>
            <a:ext cx="105156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159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39833"/>
            <a:ext cx="5157787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159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639833"/>
            <a:ext cx="5183188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542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529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297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958850"/>
            <a:ext cx="10515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463801"/>
            <a:ext cx="105156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C8389-493D-4519-ADBD-AC2150272C8C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471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958850"/>
            <a:ext cx="10515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463801"/>
            <a:ext cx="105156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C8389-493D-4519-ADBD-AC2150272C8C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4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4" y="342901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197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Działania 9.3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2400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Departament Rozwoju Regionalnego i Funduszy Europejskich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28433" y="5708387"/>
            <a:ext cx="6624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/>
              <a:t>Posiedzenie Komitetu Monitorującego RPO WM na lata 2014 -2020 </a:t>
            </a:r>
            <a:r>
              <a:rPr lang="pl-PL" dirty="0" smtClean="0"/>
              <a:t>10 sierpnia </a:t>
            </a:r>
            <a:r>
              <a:rPr lang="pl-PL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51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24000" y="4425951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/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/>
              <a:t>UMWM w Warszawie</a:t>
            </a:r>
          </a:p>
          <a:p>
            <a:pPr algn="ctr">
              <a:defRPr/>
            </a:pPr>
            <a:r>
              <a:rPr lang="pl-PL" altLang="pl-PL" dirty="0"/>
              <a:t>al. Solidarności 61</a:t>
            </a:r>
          </a:p>
          <a:p>
            <a:pPr algn="ctr">
              <a:defRPr/>
            </a:pPr>
            <a:r>
              <a:rPr lang="pl-PL" altLang="pl-PL" dirty="0"/>
              <a:t>03-402 Warszawa</a:t>
            </a:r>
          </a:p>
          <a:p>
            <a:pPr algn="ctr">
              <a:defRPr/>
            </a:pPr>
            <a:r>
              <a:rPr lang="pl-PL" altLang="pl-PL" dirty="0" err="1"/>
              <a:t>dsrr@mazovia.pl</a:t>
            </a:r>
            <a:endParaRPr lang="pl-PL" altLang="pl-PL" dirty="0"/>
          </a:p>
        </p:txBody>
      </p:sp>
      <p:sp>
        <p:nvSpPr>
          <p:cNvPr id="6" name="Prostokąt 5"/>
          <p:cNvSpPr/>
          <p:nvPr/>
        </p:nvSpPr>
        <p:spPr>
          <a:xfrm>
            <a:off x="152400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/>
              <a:t>Dziękuję za uwagę!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521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rostokąt 1"/>
          <p:cNvSpPr>
            <a:spLocks noChangeArrowheads="1"/>
          </p:cNvSpPr>
          <p:nvPr/>
        </p:nvSpPr>
        <p:spPr bwMode="auto">
          <a:xfrm>
            <a:off x="2173289" y="1524001"/>
            <a:ext cx="76977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dirty="0">
                <a:solidFill>
                  <a:srgbClr val="FF0000"/>
                </a:solidFill>
                <a:cs typeface="Arial" pitchFamily="34" charset="0"/>
              </a:rPr>
              <a:t>Kryteria szczegółowe </a:t>
            </a:r>
            <a:r>
              <a:rPr lang="pl-PL" sz="3600" dirty="0">
                <a:solidFill>
                  <a:prstClr val="black"/>
                </a:solidFill>
                <a:cs typeface="Arial" pitchFamily="34" charset="0"/>
              </a:rPr>
              <a:t>wyboru projektów konkursowych </a:t>
            </a:r>
            <a:r>
              <a:rPr lang="pl-PL" sz="3600" dirty="0" smtClean="0">
                <a:solidFill>
                  <a:prstClr val="black"/>
                </a:solidFill>
                <a:cs typeface="Arial" pitchFamily="34" charset="0"/>
              </a:rPr>
              <a:t>w </a:t>
            </a:r>
            <a:r>
              <a:rPr lang="pl-PL" sz="3600" dirty="0">
                <a:solidFill>
                  <a:prstClr val="black"/>
                </a:solidFill>
                <a:cs typeface="Arial" pitchFamily="34" charset="0"/>
              </a:rPr>
              <a:t>ramach Regionalnego Programu Operacyjnego Województwa Mazowieckiego na lata 2014 – 2020 ze </a:t>
            </a:r>
            <a:r>
              <a:rPr lang="pl-PL" sz="3600" dirty="0">
                <a:solidFill>
                  <a:srgbClr val="FF0000"/>
                </a:solidFill>
                <a:cs typeface="Arial" pitchFamily="34" charset="0"/>
              </a:rPr>
              <a:t>środków EFS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dirty="0">
                <a:solidFill>
                  <a:srgbClr val="FF0000"/>
                </a:solidFill>
                <a:cs typeface="Arial" pitchFamily="34" charset="0"/>
              </a:rPr>
              <a:t>Działanie 9.3</a:t>
            </a:r>
          </a:p>
        </p:txBody>
      </p:sp>
    </p:spTree>
    <p:extLst>
      <p:ext uri="{BB962C8B-B14F-4D97-AF65-F5344CB8AC3E}">
        <p14:creationId xmlns:p14="http://schemas.microsoft.com/office/powerpoint/2010/main" val="16583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1472486" y="2205348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prstClr val="black"/>
                </a:solidFill>
                <a:cs typeface="Calibri" pitchFamily="34" charset="0"/>
              </a:rPr>
              <a:t>KRYTERIA DOSTĘPU </a:t>
            </a:r>
            <a:endParaRPr lang="pl-PL" sz="3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1472486" y="2605458"/>
            <a:ext cx="8997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Działanie 9.3  (9v)</a:t>
            </a:r>
            <a:endParaRPr lang="pl-PL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cs typeface="Calibri" pitchFamily="34" charset="0"/>
              </a:rPr>
              <a:t>Typ projektu 1: tworzenie miejsc pracy w sektorze ekonomii społecznej dla osób </a:t>
            </a:r>
            <a:r>
              <a:rPr lang="pl-PL" dirty="0" smtClean="0">
                <a:solidFill>
                  <a:srgbClr val="000000"/>
                </a:solidFill>
                <a:cs typeface="Calibri" pitchFamily="34" charset="0"/>
              </a:rPr>
              <a:t>wykluczonych</a:t>
            </a:r>
            <a:br>
              <a:rPr lang="pl-PL" dirty="0" smtClean="0">
                <a:solidFill>
                  <a:srgbClr val="000000"/>
                </a:solidFill>
                <a:cs typeface="Calibri" pitchFamily="34" charset="0"/>
              </a:rPr>
            </a:br>
            <a:r>
              <a:rPr lang="pl-PL" dirty="0" smtClean="0">
                <a:solidFill>
                  <a:srgbClr val="000000"/>
                </a:solidFill>
                <a:cs typeface="Calibri" pitchFamily="34" charset="0"/>
              </a:rPr>
              <a:t>i</a:t>
            </a:r>
            <a:r>
              <a:rPr lang="pl-PL" dirty="0">
                <a:solidFill>
                  <a:srgbClr val="000000"/>
                </a:solidFill>
                <a:cs typeface="Calibri" pitchFamily="34" charset="0"/>
              </a:rPr>
              <a:t> zagrożonych wykluczeniem społecznym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cs typeface="Calibri" pitchFamily="34" charset="0"/>
              </a:rPr>
              <a:t>Typ projektu 2: świadczenie usług wspierających rozwój ekonomii społecznej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0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63962"/>
              </p:ext>
            </p:extLst>
          </p:nvPr>
        </p:nvGraphicFramePr>
        <p:xfrm>
          <a:off x="347728" y="1256806"/>
          <a:ext cx="1130765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925"/>
                <a:gridCol w="4194250"/>
                <a:gridCol w="6187477"/>
              </a:tblGrid>
              <a:tr h="2757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Komentarz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</a:tr>
              <a:tr h="3795252"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/>
                        <a:t>1.</a:t>
                      </a:r>
                      <a:endParaRPr lang="pl-PL" sz="17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Wnioskodawcą jest OWES, posiadający ważną akredytację w województwie mazowieckim, zgodnie z systemem akredytacji i standardów działania instytucji wsparcia ekonomii społecznej (AKSES) oraz zobowiązuje się do realizacji projektu zgodnie ze standardami akredytacyjnymi określonymi dla OWES,</a:t>
                      </a:r>
                      <a:br>
                        <a:rPr lang="pl-PL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także do utrzymania akredytacji w całym okresie realizacji projektu.</a:t>
                      </a:r>
                      <a:endParaRPr lang="pl-PL" sz="17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Na</a:t>
                      </a:r>
                      <a:r>
                        <a:rPr lang="pl-PL" sz="1700" baseline="0" dirty="0" smtClean="0"/>
                        <a:t> spotkaniu roboczym w dniu 22 lipca 2015 roku wnioskowano, aby 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związku z zaistniałym opóźnieniem w procesie akredytacji, posiadanie certyfikatu potwierdzającego uzyskanie akredytacji zostało zweryfikowane przed podpisaniem umowy. 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</a:t>
                      </a:r>
                      <a:r>
                        <a:rPr lang="pl-PL" sz="180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IZ RPO WM 2014-2020:</a:t>
                      </a:r>
                      <a:endParaRPr lang="pl-PL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procesie akredytacji, posiadanie certyfikatu potwierdzającego uzyskanie akredytacji zostanie zweryfikowane przed podpisaniem umowy. Natomiast do złożenia wniosków w konkursie uprawnione będą te OWES, które przystąpiły do procesu akredytacji. Informacja o konieczności przedłożenia potwierdzenia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przystąpienia do procesu akredytacji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zostanie podana w </a:t>
                      </a:r>
                      <a:r>
                        <a:rPr lang="pl-P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Regulaminie konkursu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DRRiFE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wystąpiło w dniu 20 lipca 2015 do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MPiPS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zapytaniem o zakończenie procesu akredytacji dla OWES.</a:t>
                      </a:r>
                    </a:p>
                    <a:p>
                      <a:endParaRPr lang="pl-PL" sz="17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7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11740"/>
              </p:ext>
            </p:extLst>
          </p:nvPr>
        </p:nvGraphicFramePr>
        <p:xfrm>
          <a:off x="1116798" y="2338630"/>
          <a:ext cx="98817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67"/>
                <a:gridCol w="3995600"/>
                <a:gridCol w="5076993"/>
              </a:tblGrid>
              <a:tr h="1697729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obejmuje 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x-non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 typy operacji, tj. tworzenie miejsc pracy w sektorze ekonomii społecznej dla osób wykluczonych i zagrożonych wykluczeniem społecznym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oraz</a:t>
                      </a:r>
                      <a:r>
                        <a:rPr lang="x-non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świadczenie usług wspierających rozwój ekonomii społecznej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pl-PL" sz="18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DRRiFE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wystąpiło do </a:t>
                      </a:r>
                      <a:r>
                        <a:rPr lang="pl-PL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MPiPS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 zapytaniem dotyczącym rozbieżności nazewnictwa pomiędzy systemem akredytacji (i standardami działania OWES) a Wytycznymi.</a:t>
                      </a:r>
                    </a:p>
                    <a:p>
                      <a:endParaRPr lang="pl-PL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Odpowiedź </a:t>
                      </a:r>
                      <a:r>
                        <a:rPr lang="pl-PL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MPiPS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zostanie przekazana niezwłocznie po otrzymaniu.</a:t>
                      </a:r>
                    </a:p>
                    <a:p>
                      <a:endParaRPr lang="pl-PL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33538"/>
              </p:ext>
            </p:extLst>
          </p:nvPr>
        </p:nvGraphicFramePr>
        <p:xfrm>
          <a:off x="1124754" y="1876673"/>
          <a:ext cx="987380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077"/>
                <a:gridCol w="3979572"/>
                <a:gridCol w="5087154"/>
              </a:tblGrid>
              <a:tr h="203904"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Komentarz</a:t>
                      </a:r>
                      <a:endParaRPr lang="pl-PL" sz="1400" b="0" dirty="0" smtClean="0"/>
                    </a:p>
                    <a:p>
                      <a:pPr algn="ctr"/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2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337311"/>
              </p:ext>
            </p:extLst>
          </p:nvPr>
        </p:nvGraphicFramePr>
        <p:xfrm>
          <a:off x="1116798" y="1694692"/>
          <a:ext cx="98817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90"/>
                <a:gridCol w="2845178"/>
                <a:gridCol w="2845178"/>
                <a:gridCol w="3615214"/>
              </a:tblGrid>
              <a:tr h="2158373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zapewnia co najmniej 5 % wkładu własnego. Wkład własny może wnieść Partner w projekcie.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zapewnia, co najmniej 5 % wkładu własnego, w części budżetu projektu pomniejszonego o środki przekazywane przez beneficjentów na tworzenie miejsc pracy w ekonomii społecznej.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Wkład własny może wnieść Partner w projekcie.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dirty="0" smtClean="0">
                          <a:solidFill>
                            <a:schemeClr val="tx1"/>
                          </a:solidFill>
                        </a:rPr>
                        <a:t>Na spotkaniu roboczym w dniu 22 lipca 2015 została zakwestionowana konieczność wnoszenia wkładu własnego – minimum 5% wartości kosztów kwalifikowalnych w projekcie.</a:t>
                      </a:r>
                    </a:p>
                    <a:p>
                      <a:endParaRPr lang="pl-PL" sz="18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800" b="0" i="0" u="sng" dirty="0" smtClean="0">
                          <a:solidFill>
                            <a:schemeClr val="tx1"/>
                          </a:solidFill>
                        </a:rPr>
                        <a:t>Rekomendacja IZ RPO WM 2014-2020:</a:t>
                      </a:r>
                    </a:p>
                    <a:p>
                      <a:r>
                        <a:rPr lang="pl-PL" sz="1800" b="0" i="0" dirty="0" smtClean="0">
                          <a:solidFill>
                            <a:schemeClr val="tx1"/>
                          </a:solidFill>
                        </a:rPr>
                        <a:t>Wysokość wkładu własnego oraz dofinansowania ze środków budżetu państwa określona zgodnie z zapisem w Kontrakcie Terytorialnym.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29720"/>
              </p:ext>
            </p:extLst>
          </p:nvPr>
        </p:nvGraphicFramePr>
        <p:xfrm>
          <a:off x="1124754" y="1232735"/>
          <a:ext cx="98738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33"/>
                <a:gridCol w="2836385"/>
                <a:gridCol w="2836385"/>
                <a:gridCol w="3625799"/>
              </a:tblGrid>
              <a:tr h="203904"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Zapis proponowany</a:t>
                      </a:r>
                      <a:r>
                        <a:rPr lang="pl-PL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przez IZ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r>
                        <a:rPr lang="pl-PL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po </a:t>
                      </a:r>
                      <a:r>
                        <a:rPr lang="pl-PL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uwagach</a:t>
                      </a:r>
                      <a:endParaRPr lang="pl-PL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Komentarz</a:t>
                      </a:r>
                      <a:endParaRPr lang="pl-PL" sz="1400" b="0" dirty="0" smtClean="0"/>
                    </a:p>
                    <a:p>
                      <a:pPr algn="ctr"/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81209"/>
              </p:ext>
            </p:extLst>
          </p:nvPr>
        </p:nvGraphicFramePr>
        <p:xfrm>
          <a:off x="128789" y="1710101"/>
          <a:ext cx="11947301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09"/>
                <a:gridCol w="4078118"/>
                <a:gridCol w="4520485"/>
                <a:gridCol w="2932089"/>
              </a:tblGrid>
              <a:tr h="459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pl-PL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zapewnia, że budżet projektu (na 3 lata) nie przekroczy kwoty: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dla subregionu radomskiego 1 807 121,14 </a:t>
                      </a:r>
                      <a:b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PLN;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dla subregionu płockiego 1 743 713,37</a:t>
                      </a:r>
                      <a:b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PLN;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dla subregionu ostrołęckiego 1680 305,61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PLN;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dla subregionu ciechanowskiego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1 616 897,85 PLN;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dla subregionu siedleckiego 1 553 490,09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PLN;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dla subregionu warszawsko-wschodniego</a:t>
                      </a:r>
                      <a:b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1 490 082,33 PLN;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dla subregionu warszawsko-zachodniego</a:t>
                      </a:r>
                      <a:b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1 426 674,57 PLN;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dla m.st. Warszawa 1 363 266,81 PLN.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zapewnia, że budżet projektu (na 3 lata) nie przekroczy kwoty: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dla subregionu radomskiego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14,25% alokacji;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dla subregionu płockiego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13,75% alokacji;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dla subregionu ostrołęckiego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- 13,25% alokacji;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dla subregionu ciechanowskiego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12,75% alokacji;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dla subregionu siedleckiego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12,25% alokacji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dla subregionu warszawsko-wschodniego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11,75% alokacji;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dla subregionu warszawsko-zachodniego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11,25% alokacji;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dla m.st. Warszawa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10,75% alokacji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Rekomendacja IZ RPO WM</a:t>
                      </a:r>
                      <a:r>
                        <a:rPr lang="pl-PL" sz="1700" b="0" u="sng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2014-2020:</a:t>
                      </a:r>
                      <a:endParaRPr lang="pl-PL" sz="1700" b="0" u="sng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Proponuje się korektę kryterium w formie określenia % podziału alokacji przewidzianej na konkurs pomiędzy subregiony, natomiast alokacja w zł zostanie określona w regulaminie konkursu, gdyż jej wysokość zależy od kursu euro obowiązującego do wyliczenia alokacji środków dla konkursu. Podział jest</a:t>
                      </a:r>
                      <a:r>
                        <a:rPr lang="pl-PL" sz="17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spójny z Mazowieckim Barometrem ubóstwa przyjętym przez Sejmik Województwa Mazowieckiego.</a:t>
                      </a:r>
                      <a:endParaRPr lang="pl-PL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2818"/>
              </p:ext>
            </p:extLst>
          </p:nvPr>
        </p:nvGraphicFramePr>
        <p:xfrm>
          <a:off x="120201" y="1194095"/>
          <a:ext cx="1193442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1"/>
                <a:gridCol w="4090922"/>
                <a:gridCol w="4533364"/>
                <a:gridCol w="2884866"/>
              </a:tblGrid>
              <a:tr h="203904"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przed zmianami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r>
                        <a:rPr lang="pl-PL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po zmianach</a:t>
                      </a:r>
                      <a:endParaRPr lang="pl-PL" sz="1400" b="0" dirty="0" smtClean="0"/>
                    </a:p>
                    <a:p>
                      <a:pPr algn="ctr"/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/>
                        <a:t>Uzasadnienie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8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55054" y="2478666"/>
            <a:ext cx="914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cs typeface="Arial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7587" name="Rectangle 1"/>
          <p:cNvSpPr>
            <a:spLocks noChangeArrowheads="1"/>
          </p:cNvSpPr>
          <p:nvPr/>
        </p:nvSpPr>
        <p:spPr bwMode="auto">
          <a:xfrm>
            <a:off x="455054" y="2878776"/>
            <a:ext cx="90506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Działanie 9.3  (9v)</a:t>
            </a:r>
            <a:endParaRPr lang="pl-PL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cs typeface="Calibri" pitchFamily="34" charset="0"/>
              </a:rPr>
              <a:t>Typ projektu 1: tworzenie miejsc pracy w sektorze ekonomii społecznej dla osób wykluczonych </a:t>
            </a:r>
            <a:r>
              <a:rPr lang="pl-PL" dirty="0" smtClean="0">
                <a:solidFill>
                  <a:srgbClr val="000000"/>
                </a:solidFill>
                <a:cs typeface="Calibri" pitchFamily="34" charset="0"/>
              </a:rPr>
              <a:t/>
            </a:r>
            <a:br>
              <a:rPr lang="pl-PL" dirty="0" smtClean="0">
                <a:solidFill>
                  <a:srgbClr val="000000"/>
                </a:solidFill>
                <a:cs typeface="Calibri" pitchFamily="34" charset="0"/>
              </a:rPr>
            </a:br>
            <a:r>
              <a:rPr lang="pl-PL" dirty="0" smtClean="0">
                <a:solidFill>
                  <a:srgbClr val="000000"/>
                </a:solidFill>
                <a:cs typeface="Calibri" pitchFamily="34" charset="0"/>
              </a:rPr>
              <a:t>i</a:t>
            </a:r>
            <a:r>
              <a:rPr lang="pl-PL" dirty="0">
                <a:solidFill>
                  <a:srgbClr val="000000"/>
                </a:solidFill>
                <a:cs typeface="Calibri" pitchFamily="34" charset="0"/>
              </a:rPr>
              <a:t> zagrożonych wykluczeniem społecznym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cs typeface="Calibri" pitchFamily="34" charset="0"/>
              </a:rPr>
              <a:t>Typ projektu 2: świadczenie usług wspierających rozwój ekonomii społecznej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01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722597"/>
              </p:ext>
            </p:extLst>
          </p:nvPr>
        </p:nvGraphicFramePr>
        <p:xfrm>
          <a:off x="643940" y="1247726"/>
          <a:ext cx="11037198" cy="539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830"/>
                <a:gridCol w="3302691"/>
                <a:gridCol w="7062677"/>
              </a:tblGrid>
              <a:tr h="376191">
                <a:tc>
                  <a:txBody>
                    <a:bodyPr/>
                    <a:lstStyle/>
                    <a:p>
                      <a:pPr algn="ctr"/>
                      <a:r>
                        <a:rPr lang="pl-PL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Komentarz</a:t>
                      </a:r>
                      <a:endParaRPr lang="pl-PL" sz="1700" dirty="0" smtClean="0"/>
                    </a:p>
                  </a:txBody>
                  <a:tcPr/>
                </a:tc>
              </a:tr>
              <a:tr h="2729142"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/>
                        <a:t>1.</a:t>
                      </a:r>
                      <a:endParaRPr lang="pl-PL" sz="17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obejmuje wsparciem osoby wykluczone lub zagrożone wykluczeniem społecznym  zamieszkujące na obszarach (w gminach ) znajdujących się poniżej progu </a:t>
                      </a:r>
                      <a:r>
                        <a:rPr lang="pl-PL" sz="1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określonego w </a:t>
                      </a:r>
                      <a:r>
                        <a:rPr lang="pl-PL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Mazowieckim barometrze ubóstwa i wykluczenia społecznego i zwalczania ubóstwa</a:t>
                      </a: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pl-PL" sz="17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Na</a:t>
                      </a:r>
                      <a:r>
                        <a:rPr lang="pl-PL" sz="1700" baseline="0" dirty="0" smtClean="0"/>
                        <a:t> spotkaniu grupy roboczej w dniu 22 lipca 2014 roku zaproponowano usunięcie przedmiotowego kryterium.</a:t>
                      </a:r>
                    </a:p>
                    <a:p>
                      <a:endParaRPr lang="pl-PL" sz="1700" baseline="0" dirty="0" smtClean="0"/>
                    </a:p>
                    <a:p>
                      <a:r>
                        <a:rPr lang="pl-PL" sz="1700" u="sng" baseline="0" dirty="0" smtClean="0"/>
                        <a:t>Rekomendacja IZ RPO WM 2014-2020:</a:t>
                      </a:r>
                    </a:p>
                    <a:p>
                      <a:r>
                        <a:rPr lang="pl-PL" sz="1700" baseline="0" dirty="0" smtClean="0"/>
                        <a:t>Interwencja ma na celu wspieranie w pierwszej kolejności gminy znajdujących się poniżej progu </a:t>
                      </a:r>
                      <a:r>
                        <a:rPr lang="pl-PL" sz="1700" baseline="0" dirty="0" err="1" smtClean="0"/>
                        <a:t>defaworyzacji</a:t>
                      </a:r>
                      <a:r>
                        <a:rPr lang="pl-PL" sz="1700" baseline="0" dirty="0" smtClean="0"/>
                        <a:t>. W związku z powyższym, w opinii IZ propozycja usunięcia kryterium jest niezasadna.</a:t>
                      </a:r>
                      <a:endParaRPr lang="pl-PL" sz="17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4200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Wsparcie osób lub rodzin zagrożonych ubóstwem lub wykluczeniem społecznym odbywa się na obszarach objętych rewitalizacją. </a:t>
                      </a:r>
                      <a:endParaRPr lang="pl-PL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 spotkaniu grupy roboczej w dniu 22 lipca 2014 roku zaproponowano usunięcie przedmiotowego kryterium.</a:t>
                      </a:r>
                    </a:p>
                    <a:p>
                      <a:endParaRPr lang="pl-PL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IZ RPO WM 2014-2020: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Ze</a:t>
                      </a:r>
                      <a:r>
                        <a:rPr lang="pl-P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względu na konieczność dostosowania przez Beneficjentów Lokalnych Planów Rewitalizacji (LPR) do wymogów nowej ustawy o rewitalizacji oraz braku katalogu zidentyfikowanych i zweryfikowanych LPR, IZ przychyla się do wniosku o usunięcie kryterium.</a:t>
                      </a:r>
                      <a:endParaRPr lang="pl-PL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6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785</Words>
  <Application>Microsoft Office PowerPoint</Application>
  <PresentationFormat>Panoramiczny</PresentationFormat>
  <Paragraphs>104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Programy Regionalne</vt:lpstr>
      <vt:lpstr>1_Programy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Lis Ewelina</dc:creator>
  <cp:lastModifiedBy>Pawlak Marcin</cp:lastModifiedBy>
  <cp:revision>62</cp:revision>
  <cp:lastPrinted>2015-08-07T09:38:09Z</cp:lastPrinted>
  <dcterms:created xsi:type="dcterms:W3CDTF">2015-07-27T07:00:12Z</dcterms:created>
  <dcterms:modified xsi:type="dcterms:W3CDTF">2015-08-10T10:42:40Z</dcterms:modified>
</cp:coreProperties>
</file>