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7"/>
  </p:notesMasterIdLst>
  <p:sldIdLst>
    <p:sldId id="258" r:id="rId2"/>
    <p:sldId id="272" r:id="rId3"/>
    <p:sldId id="265" r:id="rId4"/>
    <p:sldId id="271" r:id="rId5"/>
    <p:sldId id="324" r:id="rId6"/>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9" autoAdjust="0"/>
    <p:restoredTop sz="90160" autoAdjust="0"/>
  </p:normalViewPr>
  <p:slideViewPr>
    <p:cSldViewPr snapToGrid="0">
      <p:cViewPr varScale="1">
        <p:scale>
          <a:sx n="104" d="100"/>
          <a:sy n="104" d="100"/>
        </p:scale>
        <p:origin x="-90" y="-10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2015-08-04</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a:p>
        </p:txBody>
      </p:sp>
    </p:spTree>
    <p:extLst>
      <p:ext uri="{BB962C8B-B14F-4D97-AF65-F5344CB8AC3E}">
        <p14:creationId xmlns:p14="http://schemas.microsoft.com/office/powerpoint/2010/main" xmlns=""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2"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ZMIANY TECHNICZNE do kryteriów </a:t>
            </a:r>
            <a:r>
              <a:rPr lang="pl-PL" b="1" dirty="0" smtClean="0">
                <a:solidFill>
                  <a:schemeClr val="tx1"/>
                </a:solidFill>
                <a:latin typeface="+mj-lt"/>
              </a:rPr>
              <a:t>szczegółowych wyboru finansowanych operacji dla Działania 2.1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10 sierpnia 2015</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xmlns="" val="3201050618"/>
              </p:ext>
            </p:extLst>
          </p:nvPr>
        </p:nvGraphicFramePr>
        <p:xfrm>
          <a:off x="227013" y="1714501"/>
          <a:ext cx="8709118" cy="4565151"/>
        </p:xfrm>
        <a:graphic>
          <a:graphicData uri="http://schemas.openxmlformats.org/drawingml/2006/table">
            <a:tbl>
              <a:tblPr/>
              <a:tblGrid>
                <a:gridCol w="515272"/>
                <a:gridCol w="1124615"/>
                <a:gridCol w="2457450"/>
                <a:gridCol w="3038475"/>
                <a:gridCol w="1573306"/>
              </a:tblGrid>
              <a:tr h="533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Calibri" pitchFamily="34" charset="0"/>
                          <a:cs typeface="Arial" pitchFamily="34" charset="0"/>
                        </a:rPr>
                        <a:t>L.p.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Calibri" pitchFamily="34" charset="0"/>
                          <a:cs typeface="Arial" pitchFamily="34" charset="0"/>
                        </a:rPr>
                        <a:t>Kryterium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Calibri" pitchFamily="34" charset="0"/>
                          <a:cs typeface="Arial" pitchFamily="34" charset="0"/>
                        </a:rPr>
                        <a:t>Opis kryterium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Calibri" pitchFamily="34" charset="0"/>
                          <a:cs typeface="Arial" pitchFamily="34" charset="0"/>
                        </a:rPr>
                        <a:t>Punktacja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Calibri" pitchFamily="34" charset="0"/>
                          <a:cs typeface="Arial" pitchFamily="34" charset="0"/>
                        </a:rPr>
                        <a:t>Maksymalna liczba punktów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317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1.</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Poziom dojrzałości e-usług</a:t>
                      </a:r>
                      <a:endParaRPr kumimoji="0" lang="pl-PL" sz="1200" b="1"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82550"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W ramach kryterium oceniany będzie poziom planowanych do wdrożenia w ramach projektu   e-usług na poziomie 4 (transakcja). </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E-zdrowie:</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Za każdą wdrożoną e-usługę na poziomie 4 wnioskodawca  otrzyma 2 pkt., jednak łącznie nie więcej niż 12 pkt.</a:t>
                      </a:r>
                    </a:p>
                    <a:p>
                      <a:pPr marL="47625" marR="0" lvl="0" indent="0" algn="l" defTabSz="914400" rtl="0" eaLnBrk="1" fontAlgn="base" latinLnBrk="0" hangingPunct="1">
                        <a:lnSpc>
                          <a:spcPct val="115000"/>
                        </a:lnSpc>
                        <a:spcBef>
                          <a:spcPct val="0"/>
                        </a:spcBef>
                        <a:spcAft>
                          <a:spcPct val="0"/>
                        </a:spcAft>
                        <a:buClrTx/>
                        <a:buSzTx/>
                        <a:buFontTx/>
                        <a:buNone/>
                        <a:tabLst/>
                      </a:pPr>
                      <a:endParaRPr kumimoji="0" lang="pl-PL" sz="1200" b="0" i="0" u="none" strike="noStrike" cap="none" normalizeH="0" baseline="0" dirty="0" smtClean="0">
                        <a:ln>
                          <a:noFill/>
                        </a:ln>
                        <a:solidFill>
                          <a:srgbClr val="0D0D0D"/>
                        </a:solidFill>
                        <a:effectLst/>
                        <a:latin typeface="Calibri" pitchFamily="34" charset="0"/>
                        <a:cs typeface="Calibri" pitchFamily="34"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E-administracja:</a:t>
                      </a: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Za każdą wdrożoną </a:t>
                      </a:r>
                      <a:r>
                        <a:rPr kumimoji="0" lang="pl-PL" sz="1200" b="0" i="0" u="none" strike="noStrike" cap="none" normalizeH="0" baseline="0" dirty="0" smtClean="0">
                          <a:ln>
                            <a:noFill/>
                          </a:ln>
                          <a:solidFill>
                            <a:schemeClr val="tx1"/>
                          </a:solidFill>
                          <a:effectLst/>
                          <a:latin typeface="Calibri" pitchFamily="34" charset="0"/>
                          <a:cs typeface="Calibri" pitchFamily="34" charset="0"/>
                        </a:rPr>
                        <a:t>e-usługę </a:t>
                      </a:r>
                      <a:r>
                        <a:rPr kumimoji="0" lang="pl-PL" sz="1200" b="0" i="0" u="none" strike="noStrike" cap="none" normalizeH="0" baseline="0" dirty="0" smtClean="0">
                          <a:ln>
                            <a:noFill/>
                          </a:ln>
                          <a:solidFill>
                            <a:schemeClr val="tx1"/>
                          </a:solidFill>
                          <a:effectLst/>
                          <a:latin typeface="Calibri" pitchFamily="34" charset="0"/>
                          <a:cs typeface="Calibri" pitchFamily="34" charset="0"/>
                        </a:rPr>
                        <a:t> </a:t>
                      </a:r>
                      <a:r>
                        <a:rPr kumimoji="0" lang="pl-PL" sz="1200" b="0" i="0" u="none" strike="sngStrike" cap="none" normalizeH="0" baseline="0" dirty="0" smtClean="0">
                          <a:ln>
                            <a:noFill/>
                          </a:ln>
                          <a:solidFill>
                            <a:schemeClr val="tx1"/>
                          </a:solidFill>
                          <a:effectLst/>
                          <a:latin typeface="Calibri" pitchFamily="34" charset="0"/>
                          <a:cs typeface="Calibri" pitchFamily="34" charset="0"/>
                        </a:rPr>
                        <a:t>na poziomie 3 </a:t>
                      </a:r>
                      <a:r>
                        <a:rPr kumimoji="0" lang="pl-PL" sz="1200" b="1" i="0" u="none" strike="noStrike" cap="none" normalizeH="0" baseline="0" dirty="0" smtClean="0">
                          <a:ln>
                            <a:noFill/>
                          </a:ln>
                          <a:solidFill>
                            <a:srgbClr val="FF0000"/>
                          </a:solidFill>
                          <a:effectLst/>
                          <a:latin typeface="Calibri" pitchFamily="34" charset="0"/>
                          <a:cs typeface="Calibri" pitchFamily="34" charset="0"/>
                        </a:rPr>
                        <a:t>na </a:t>
                      </a:r>
                      <a:r>
                        <a:rPr kumimoji="0" lang="pl-PL" sz="1200" b="1" i="0" u="none" strike="noStrike" cap="none" normalizeH="0" baseline="0" dirty="0" smtClean="0">
                          <a:ln>
                            <a:noFill/>
                          </a:ln>
                          <a:solidFill>
                            <a:srgbClr val="FF0000"/>
                          </a:solidFill>
                          <a:effectLst/>
                          <a:latin typeface="Calibri" pitchFamily="34" charset="0"/>
                          <a:cs typeface="Calibri" pitchFamily="34" charset="0"/>
                        </a:rPr>
                        <a:t>poziomie </a:t>
                      </a:r>
                      <a:r>
                        <a:rPr kumimoji="0" lang="pl-PL" sz="1200" b="1" i="0" u="none" strike="noStrike" cap="none" normalizeH="0" baseline="0" dirty="0" smtClean="0">
                          <a:ln>
                            <a:noFill/>
                          </a:ln>
                          <a:solidFill>
                            <a:srgbClr val="FF0000"/>
                          </a:solidFill>
                          <a:effectLst/>
                          <a:latin typeface="Calibri" pitchFamily="34" charset="0"/>
                          <a:cs typeface="Calibri" pitchFamily="34" charset="0"/>
                        </a:rPr>
                        <a:t>4 </a:t>
                      </a:r>
                      <a:r>
                        <a:rPr kumimoji="0" lang="pl-PL" sz="1200" b="0" i="0" u="none" strike="noStrike" cap="none" normalizeH="0" baseline="0" dirty="0" smtClean="0">
                          <a:ln>
                            <a:noFill/>
                          </a:ln>
                          <a:solidFill>
                            <a:srgbClr val="0D0D0D"/>
                          </a:solidFill>
                          <a:effectLst/>
                          <a:latin typeface="Calibri" pitchFamily="34" charset="0"/>
                          <a:cs typeface="Calibri" pitchFamily="34" charset="0"/>
                        </a:rPr>
                        <a:t>wnioskodawca</a:t>
                      </a:r>
                      <a:r>
                        <a:rPr kumimoji="0" lang="pl-PL" sz="1200" b="0" i="0" u="none" strike="noStrike" cap="none" normalizeH="0" baseline="0" dirty="0" smtClean="0">
                          <a:ln>
                            <a:noFill/>
                          </a:ln>
                          <a:solidFill>
                            <a:srgbClr val="0D0D0D"/>
                          </a:solidFill>
                          <a:effectLst/>
                          <a:latin typeface="Calibri" pitchFamily="34" charset="0"/>
                          <a:cs typeface="Calibri" pitchFamily="34" charset="0"/>
                        </a:rPr>
                        <a:t>  otrzyma 0,5 pkt., jednak łącznie nie więcej niż 8 pkt, z zastrzeżeniem że w przypadku wdrożenia usługi/usług dla powyżej 50 partnerów liczba punktów mnożona jest przez współczynnik 1,5 co daje maksymalną liczbę punktów 12</a:t>
                      </a: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sngStrike" cap="none" normalizeH="0" baseline="0" dirty="0" smtClean="0">
                          <a:ln>
                            <a:noFill/>
                          </a:ln>
                          <a:solidFill>
                            <a:srgbClr val="FF0000"/>
                          </a:solidFill>
                          <a:effectLst/>
                          <a:latin typeface="Calibri" pitchFamily="34" charset="0"/>
                          <a:cs typeface="Calibri" pitchFamily="34" charset="0"/>
                        </a:rPr>
                        <a:t>Punkty  w ramach kryterium sumują się.</a:t>
                      </a: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Brak spełnienia ww. warunków lub brak informacji w tym zakresie – 0 pkt.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12</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sp>
        <p:nvSpPr>
          <p:cNvPr id="20505" name="Rectangle 3"/>
          <p:cNvSpPr>
            <a:spLocks noChangeArrowheads="1"/>
          </p:cNvSpPr>
          <p:nvPr/>
        </p:nvSpPr>
        <p:spPr bwMode="auto">
          <a:xfrm>
            <a:off x="0" y="916316"/>
            <a:ext cx="6198492" cy="523220"/>
          </a:xfrm>
          <a:prstGeom prst="rect">
            <a:avLst/>
          </a:prstGeom>
          <a:noFill/>
          <a:ln w="9525">
            <a:noFill/>
            <a:miter lim="800000"/>
            <a:headEnd/>
            <a:tailEnd/>
          </a:ln>
        </p:spPr>
        <p:txBody>
          <a:bodyPr wrap="none" anchor="ctr">
            <a:spAutoFit/>
          </a:bodyPr>
          <a:lstStyle/>
          <a:p>
            <a:pPr indent="180975" eaLnBrk="0" hangingPunct="0">
              <a:defRPr/>
            </a:pPr>
            <a:r>
              <a:rPr lang="pl-PL" sz="1400" b="1" dirty="0">
                <a:solidFill>
                  <a:srgbClr val="000000"/>
                </a:solidFill>
                <a:latin typeface="+mn-lt"/>
                <a:cs typeface="Calibri" pitchFamily="34" charset="0"/>
              </a:rPr>
              <a:t>KRYTERIA MERYTORYCZNE – SZCZEGÓŁOWE </a:t>
            </a:r>
            <a:endParaRPr lang="pl-PL" sz="1400" dirty="0">
              <a:latin typeface="+mn-lt"/>
            </a:endParaRPr>
          </a:p>
          <a:p>
            <a:pPr indent="180975" eaLnBrk="0" hangingPunct="0">
              <a:defRPr/>
            </a:pPr>
            <a:r>
              <a:rPr lang="pl-PL" sz="1400" dirty="0">
                <a:latin typeface="+mn-lt"/>
                <a:cs typeface="Calibri" pitchFamily="34" charset="0"/>
              </a:rPr>
              <a:t>Działanie 2.1 ,,E-usługi dla Mazowsza” (typ projektu: e-administracja, e-zdrowie</a:t>
            </a:r>
            <a:r>
              <a:rPr lang="pl-PL" sz="1400" b="1" dirty="0">
                <a:latin typeface="+mn-lt"/>
                <a:cs typeface="Calibri" pitchFamily="34" charset="0"/>
              </a:rPr>
              <a:t>)</a:t>
            </a:r>
            <a:endParaRPr lang="pl-PL" sz="20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78286103"/>
              </p:ext>
            </p:extLst>
          </p:nvPr>
        </p:nvGraphicFramePr>
        <p:xfrm>
          <a:off x="272100" y="1564149"/>
          <a:ext cx="8599013" cy="4491038"/>
        </p:xfrm>
        <a:graphic>
          <a:graphicData uri="http://schemas.openxmlformats.org/drawingml/2006/table">
            <a:tbl>
              <a:tblPr/>
              <a:tblGrid>
                <a:gridCol w="362145"/>
                <a:gridCol w="1766420"/>
                <a:gridCol w="3622473"/>
                <a:gridCol w="1880371"/>
                <a:gridCol w="967604"/>
              </a:tblGrid>
              <a:tr h="4491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2.</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Projektowanie i budowa</a:t>
                      </a:r>
                      <a:endParaRPr kumimoji="0" lang="pl-PL" sz="1200" b="1"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usług będą realizowane w oparciu o metody</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projektowania</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zorientowanego na</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użytkownika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82550"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W ramach kryterium należy wykazać, że:</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p>
                      <a:pPr marL="8255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projektowanie usług będzie realizowane w oparciu o metody projektowania zorientowanego na użytkownika;</a:t>
                      </a:r>
                    </a:p>
                    <a:p>
                      <a:pPr marL="8255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korzystanie przez usługobiorcę z elektronicznych usług publicznych będzie możliwe różnymi kanałami dostępu, niezależnie od miejsca przebywania i wykorzystywanej technologii;</a:t>
                      </a:r>
                    </a:p>
                    <a:p>
                      <a:pPr marL="8255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poziom dostępności usług proponowany w ramach projektu jest zgodny z wynikami badań potrzeb usługobiorców;</a:t>
                      </a:r>
                    </a:p>
                    <a:p>
                      <a:pPr marL="8255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zaplanowano działania polegające na monitorowaniu usług pod kątem dostępności i użyteczności graficznych interfejsów dla wszystkich interesariuszy, ciągłości działania i powszechności wykorzystania.</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sngStrike" cap="none" normalizeH="0" baseline="0" dirty="0" smtClean="0">
                          <a:ln>
                            <a:noFill/>
                          </a:ln>
                          <a:solidFill>
                            <a:srgbClr val="0D0D0D"/>
                          </a:solidFill>
                          <a:effectLst/>
                          <a:latin typeface="Calibri" pitchFamily="34" charset="0"/>
                          <a:cs typeface="Calibri" pitchFamily="34" charset="0"/>
                        </a:rPr>
                        <a:t>Za uwzględnieniem w analizie wszystkich 4 wymienionych atrybutów usługi -16 </a:t>
                      </a:r>
                      <a:r>
                        <a:rPr kumimoji="0" lang="pl-PL" sz="1200" b="0" i="0" u="none" strike="sngStrike" cap="none" normalizeH="0" baseline="0" dirty="0" err="1" smtClean="0">
                          <a:ln>
                            <a:noFill/>
                          </a:ln>
                          <a:solidFill>
                            <a:srgbClr val="0D0D0D"/>
                          </a:solidFill>
                          <a:effectLst/>
                          <a:latin typeface="Calibri" pitchFamily="34" charset="0"/>
                          <a:cs typeface="Calibri" pitchFamily="34" charset="0"/>
                        </a:rPr>
                        <a:t>pkt</a:t>
                      </a:r>
                      <a:endParaRPr kumimoji="0" lang="pl-PL" sz="1200" b="0" i="0" u="none" strike="sngStrike" cap="none" normalizeH="0" baseline="0" dirty="0" smtClean="0">
                        <a:ln>
                          <a:noFill/>
                        </a:ln>
                        <a:solidFill>
                          <a:srgbClr val="0D0D0D"/>
                        </a:solidFill>
                        <a:effectLst/>
                        <a:latin typeface="Calibri" pitchFamily="34" charset="0"/>
                        <a:ea typeface="Calibri" pitchFamily="34" charset="0"/>
                        <a:cs typeface="Times New Roman" pitchFamily="18"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sngStrike" cap="none" normalizeH="0" baseline="0" dirty="0" smtClean="0">
                          <a:ln>
                            <a:noFill/>
                          </a:ln>
                          <a:solidFill>
                            <a:srgbClr val="0D0D0D"/>
                          </a:solidFill>
                          <a:effectLst/>
                          <a:latin typeface="Calibri" pitchFamily="34" charset="0"/>
                          <a:cs typeface="Calibri" pitchFamily="34" charset="0"/>
                        </a:rPr>
                        <a:t>Co najmniej trzech – 12 </a:t>
                      </a:r>
                      <a:r>
                        <a:rPr kumimoji="0" lang="pl-PL" sz="1200" b="0" i="0" u="none" strike="sngStrike" cap="none" normalizeH="0" baseline="0" dirty="0" err="1" smtClean="0">
                          <a:ln>
                            <a:noFill/>
                          </a:ln>
                          <a:solidFill>
                            <a:srgbClr val="0D0D0D"/>
                          </a:solidFill>
                          <a:effectLst/>
                          <a:latin typeface="Calibri" pitchFamily="34" charset="0"/>
                          <a:cs typeface="Calibri" pitchFamily="34" charset="0"/>
                        </a:rPr>
                        <a:t>pkt</a:t>
                      </a:r>
                      <a:endParaRPr kumimoji="0" lang="pl-PL" sz="1200" b="0" i="0" u="none" strike="sngStrike" cap="none" normalizeH="0" baseline="0" dirty="0" smtClean="0">
                        <a:ln>
                          <a:noFill/>
                        </a:ln>
                        <a:solidFill>
                          <a:srgbClr val="0D0D0D"/>
                        </a:solidFill>
                        <a:effectLst/>
                        <a:latin typeface="Calibri" pitchFamily="34" charset="0"/>
                        <a:cs typeface="Calibri" pitchFamily="34"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sngStrike" cap="none" normalizeH="0" baseline="0" dirty="0" smtClean="0">
                          <a:ln>
                            <a:noFill/>
                          </a:ln>
                          <a:solidFill>
                            <a:srgbClr val="0D0D0D"/>
                          </a:solidFill>
                          <a:effectLst/>
                          <a:latin typeface="Calibri" pitchFamily="34" charset="0"/>
                          <a:cs typeface="Calibri" pitchFamily="34" charset="0"/>
                        </a:rPr>
                        <a:t>Co najmniej dwóch – 8 </a:t>
                      </a:r>
                      <a:r>
                        <a:rPr kumimoji="0" lang="pl-PL" sz="1200" b="0" i="0" u="none" strike="sngStrike" cap="none" normalizeH="0" baseline="0" dirty="0" err="1" smtClean="0">
                          <a:ln>
                            <a:noFill/>
                          </a:ln>
                          <a:solidFill>
                            <a:srgbClr val="0D0D0D"/>
                          </a:solidFill>
                          <a:effectLst/>
                          <a:latin typeface="Calibri" pitchFamily="34" charset="0"/>
                          <a:cs typeface="Calibri" pitchFamily="34" charset="0"/>
                        </a:rPr>
                        <a:t>pkt</a:t>
                      </a:r>
                      <a:endParaRPr kumimoji="0" lang="pl-PL" sz="1200" b="0" i="0" u="none" strike="sngStrike" cap="none" normalizeH="0" baseline="0" dirty="0" smtClean="0">
                        <a:ln>
                          <a:noFill/>
                        </a:ln>
                        <a:solidFill>
                          <a:srgbClr val="0D0D0D"/>
                        </a:solidFill>
                        <a:effectLst/>
                        <a:latin typeface="Calibri" pitchFamily="34" charset="0"/>
                        <a:cs typeface="Calibri" pitchFamily="34"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sngStrike" cap="none" normalizeH="0" baseline="0" dirty="0" smtClean="0">
                          <a:ln>
                            <a:noFill/>
                          </a:ln>
                          <a:solidFill>
                            <a:srgbClr val="0D0D0D"/>
                          </a:solidFill>
                          <a:effectLst/>
                          <a:latin typeface="Calibri" pitchFamily="34" charset="0"/>
                          <a:cs typeface="Calibri" pitchFamily="34" charset="0"/>
                        </a:rPr>
                        <a:t>Jednej – 4 pkt.</a:t>
                      </a:r>
                    </a:p>
                    <a:p>
                      <a:pPr marL="47625" marR="0" lvl="0" indent="0" algn="l" defTabSz="914400" rtl="0" eaLnBrk="1" fontAlgn="base" latinLnBrk="0" hangingPunct="1">
                        <a:lnSpc>
                          <a:spcPct val="115000"/>
                        </a:lnSpc>
                        <a:spcBef>
                          <a:spcPct val="0"/>
                        </a:spcBef>
                        <a:spcAft>
                          <a:spcPct val="0"/>
                        </a:spcAft>
                        <a:buClrTx/>
                        <a:buSzTx/>
                        <a:buFontTx/>
                        <a:buNone/>
                        <a:tabLst/>
                      </a:pPr>
                      <a:endParaRPr kumimoji="0" lang="pl-PL" sz="1200" b="0" i="0" u="none" strike="noStrike" cap="none" normalizeH="0" baseline="0" dirty="0" smtClean="0">
                        <a:ln>
                          <a:noFill/>
                        </a:ln>
                        <a:solidFill>
                          <a:srgbClr val="0D0D0D"/>
                        </a:solidFill>
                        <a:effectLst/>
                        <a:latin typeface="Calibri" pitchFamily="34" charset="0"/>
                        <a:cs typeface="Calibri" pitchFamily="34"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FF0000"/>
                          </a:solidFill>
                          <a:effectLst/>
                          <a:latin typeface="Calibri" pitchFamily="34" charset="0"/>
                          <a:cs typeface="Calibri" pitchFamily="34" charset="0"/>
                        </a:rPr>
                        <a:t>Uwzględnienie: </a:t>
                      </a:r>
                    </a:p>
                    <a:p>
                      <a:pPr marL="47625" marR="0" lvl="0" indent="0" algn="l" defTabSz="914400" rtl="0" eaLnBrk="1" fontAlgn="base" latinLnBrk="0" hangingPunct="1">
                        <a:lnSpc>
                          <a:spcPct val="115000"/>
                        </a:lnSpc>
                        <a:spcBef>
                          <a:spcPct val="0"/>
                        </a:spcBef>
                        <a:spcAft>
                          <a:spcPct val="0"/>
                        </a:spcAft>
                        <a:buClrTx/>
                        <a:buSzTx/>
                        <a:buFontTx/>
                        <a:buChar char="-"/>
                        <a:tabLst/>
                      </a:pPr>
                      <a:r>
                        <a:rPr kumimoji="0" lang="pl-PL" sz="1200" b="1" i="0" u="none" strike="noStrike" cap="none" normalizeH="0" baseline="0" dirty="0" smtClean="0">
                          <a:ln>
                            <a:noFill/>
                          </a:ln>
                          <a:solidFill>
                            <a:srgbClr val="FF0000"/>
                          </a:solidFill>
                          <a:effectLst/>
                          <a:latin typeface="Calibri" pitchFamily="34" charset="0"/>
                          <a:cs typeface="Calibri" pitchFamily="34" charset="0"/>
                        </a:rPr>
                        <a:t>4 metod – 16 pkt.;</a:t>
                      </a:r>
                    </a:p>
                    <a:p>
                      <a:pPr marL="47625" marR="0" lvl="0" indent="0" algn="l" defTabSz="914400" rtl="0" eaLnBrk="1" fontAlgn="base" latinLnBrk="0" hangingPunct="1">
                        <a:lnSpc>
                          <a:spcPct val="115000"/>
                        </a:lnSpc>
                        <a:spcBef>
                          <a:spcPct val="0"/>
                        </a:spcBef>
                        <a:spcAft>
                          <a:spcPct val="0"/>
                        </a:spcAft>
                        <a:buClrTx/>
                        <a:buSzTx/>
                        <a:buFontTx/>
                        <a:buChar char="-"/>
                        <a:tabLst/>
                      </a:pPr>
                      <a:r>
                        <a:rPr kumimoji="0" lang="pl-PL" sz="1200" b="1" i="0" u="none" strike="noStrike" cap="none" normalizeH="0" baseline="0" dirty="0" smtClean="0">
                          <a:ln>
                            <a:noFill/>
                          </a:ln>
                          <a:solidFill>
                            <a:srgbClr val="FF0000"/>
                          </a:solidFill>
                          <a:effectLst/>
                          <a:latin typeface="Calibri" pitchFamily="34" charset="0"/>
                          <a:cs typeface="Calibri" pitchFamily="34" charset="0"/>
                        </a:rPr>
                        <a:t> 3 metod – 12 pkt.;</a:t>
                      </a:r>
                    </a:p>
                    <a:p>
                      <a:pPr marL="47625" marR="0" lvl="0" indent="0" algn="l" defTabSz="914400" rtl="0" eaLnBrk="1" fontAlgn="base" latinLnBrk="0" hangingPunct="1">
                        <a:lnSpc>
                          <a:spcPct val="115000"/>
                        </a:lnSpc>
                        <a:spcBef>
                          <a:spcPct val="0"/>
                        </a:spcBef>
                        <a:spcAft>
                          <a:spcPct val="0"/>
                        </a:spcAft>
                        <a:buClrTx/>
                        <a:buSzTx/>
                        <a:buFontTx/>
                        <a:buChar char="-"/>
                        <a:tabLst/>
                      </a:pPr>
                      <a:r>
                        <a:rPr kumimoji="0" lang="pl-PL" sz="1200" b="1" i="0" u="none" strike="noStrike" cap="none" normalizeH="0" baseline="0" dirty="0" smtClean="0">
                          <a:ln>
                            <a:noFill/>
                          </a:ln>
                          <a:solidFill>
                            <a:srgbClr val="FF0000"/>
                          </a:solidFill>
                          <a:effectLst/>
                          <a:latin typeface="Calibri" pitchFamily="34" charset="0"/>
                          <a:cs typeface="Calibri" pitchFamily="34" charset="0"/>
                        </a:rPr>
                        <a:t> 2 metod – 8 pkt.;</a:t>
                      </a:r>
                    </a:p>
                    <a:p>
                      <a:pPr marL="47625" marR="0" lvl="0" indent="0" algn="l" defTabSz="914400" rtl="0" eaLnBrk="1" fontAlgn="base" latinLnBrk="0" hangingPunct="1">
                        <a:lnSpc>
                          <a:spcPct val="115000"/>
                        </a:lnSpc>
                        <a:spcBef>
                          <a:spcPct val="0"/>
                        </a:spcBef>
                        <a:spcAft>
                          <a:spcPct val="0"/>
                        </a:spcAft>
                        <a:buClrTx/>
                        <a:buSzTx/>
                        <a:buFontTx/>
                        <a:buChar char="-"/>
                        <a:tabLst/>
                      </a:pPr>
                      <a:r>
                        <a:rPr kumimoji="0" lang="pl-PL" sz="1200" b="1" i="0" u="none" strike="noStrike" cap="none" normalizeH="0" baseline="0" dirty="0" smtClean="0">
                          <a:ln>
                            <a:noFill/>
                          </a:ln>
                          <a:solidFill>
                            <a:srgbClr val="FF0000"/>
                          </a:solidFill>
                          <a:effectLst/>
                          <a:latin typeface="Calibri" pitchFamily="34" charset="0"/>
                          <a:cs typeface="Calibri" pitchFamily="34" charset="0"/>
                        </a:rPr>
                        <a:t>1 metody – 4 pkt.;</a:t>
                      </a:r>
                    </a:p>
                    <a:p>
                      <a:pPr marL="47625" marR="0" lvl="0" indent="0" algn="l" defTabSz="914400" rtl="0" eaLnBrk="1" fontAlgn="base" latinLnBrk="0" hangingPunct="1">
                        <a:lnSpc>
                          <a:spcPct val="115000"/>
                        </a:lnSpc>
                        <a:spcBef>
                          <a:spcPct val="0"/>
                        </a:spcBef>
                        <a:spcAft>
                          <a:spcPct val="0"/>
                        </a:spcAft>
                        <a:buClrTx/>
                        <a:buSzTx/>
                        <a:buFontTx/>
                        <a:buNone/>
                        <a:tabLst/>
                      </a:pPr>
                      <a:endParaRPr kumimoji="0" lang="pl-PL" sz="1200" b="0" i="0" u="none" strike="noStrike" cap="none" normalizeH="0" baseline="0" dirty="0" smtClean="0">
                        <a:ln>
                          <a:noFill/>
                        </a:ln>
                        <a:solidFill>
                          <a:srgbClr val="0D0D0D"/>
                        </a:solidFill>
                        <a:effectLst/>
                        <a:latin typeface="Calibri" pitchFamily="34" charset="0"/>
                        <a:cs typeface="Calibri" pitchFamily="34" charset="0"/>
                      </a:endParaRPr>
                    </a:p>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Brak </a:t>
                      </a:r>
                      <a:r>
                        <a:rPr kumimoji="0" lang="pl-PL" sz="1200" b="0" i="0" u="none" strike="noStrike" cap="none" normalizeH="0" baseline="0" dirty="0" smtClean="0">
                          <a:ln>
                            <a:noFill/>
                          </a:ln>
                          <a:solidFill>
                            <a:srgbClr val="0D0D0D"/>
                          </a:solidFill>
                          <a:effectLst/>
                          <a:latin typeface="Calibri" pitchFamily="34" charset="0"/>
                          <a:cs typeface="Calibri" pitchFamily="34" charset="0"/>
                        </a:rPr>
                        <a:t>informacji w tym zakresie – 0 pkt</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16</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E3F3"/>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xmlns="" val="998331552"/>
              </p:ext>
            </p:extLst>
          </p:nvPr>
        </p:nvGraphicFramePr>
        <p:xfrm>
          <a:off x="114300" y="1352959"/>
          <a:ext cx="8839199" cy="5285586"/>
        </p:xfrm>
        <a:graphic>
          <a:graphicData uri="http://schemas.openxmlformats.org/drawingml/2006/table">
            <a:tbl>
              <a:tblPr/>
              <a:tblGrid>
                <a:gridCol w="257175"/>
                <a:gridCol w="1847850"/>
                <a:gridCol w="4067175"/>
                <a:gridCol w="2189105"/>
                <a:gridCol w="477894"/>
              </a:tblGrid>
              <a:tr h="255153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Analiza</a:t>
                      </a:r>
                      <a:endParaRPr kumimoji="0" lang="pl-PL" sz="1200" b="1"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procesów biznesowych</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związanych ze</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0D0D0D"/>
                          </a:solidFill>
                          <a:effectLst/>
                          <a:latin typeface="Calibri" pitchFamily="34" charset="0"/>
                          <a:cs typeface="Calibri" pitchFamily="34" charset="0"/>
                        </a:rPr>
                        <a:t>świadczeniem usług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82550"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W ramach kryterium wnioskodawca powinien przedstawić analizę procesów biznesowych związanych ze świadczeniem usług, z uwzględnieniem stanu aktualnego i docelowego. Należy przedstawić analizę uwzględniającą mapę procesów biznesowych, modele kluczowych procesów biznesowych, zakres zmian w procesach biznesowych, właścicieli procesów biznesowych. Dla kluczowych procesów biznesowych usługi należy wskazać cel, czas, koszt realizacji procesu oraz korzyści dla jego uczestników. Należy wykazać, że przenoszone w całości lub części do sfery elektronicznej procesy biznesowe są lub w ramach projektu zostaną zoptymalizowane pod kątem świadczenia usług drogą elektroniczną.</a:t>
                      </a: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Przygotowanie przez Wnioskodawcę analiz procesów biznesowych związanych ze świadczeniem usług  zawierających wszystkie cechy wymienione w opisie kryterium – 10 pkt</a:t>
                      </a:r>
                      <a:r>
                        <a:rPr kumimoji="0" lang="pl-PL" sz="1200" b="0" i="0" u="none" strike="noStrike" cap="none" normalizeH="0" baseline="0" dirty="0" smtClean="0">
                          <a:ln>
                            <a:noFill/>
                          </a:ln>
                          <a:solidFill>
                            <a:srgbClr val="0D0D0D"/>
                          </a:solidFill>
                          <a:effectLst/>
                          <a:latin typeface="Calibri" pitchFamily="34" charset="0"/>
                          <a:cs typeface="Calibri" pitchFamily="34" charset="0"/>
                        </a:rPr>
                        <a:t>.</a:t>
                      </a:r>
                    </a:p>
                    <a:p>
                      <a:pPr marL="47625" marR="0" lvl="0" indent="0" algn="l" defTabSz="914400" rtl="0" eaLnBrk="1" fontAlgn="base" latinLnBrk="0" hangingPunct="1">
                        <a:lnSpc>
                          <a:spcPct val="115000"/>
                        </a:lnSpc>
                        <a:spcBef>
                          <a:spcPct val="0"/>
                        </a:spcBef>
                        <a:spcAft>
                          <a:spcPct val="0"/>
                        </a:spcAft>
                        <a:buClrTx/>
                        <a:buSzTx/>
                        <a:buFontTx/>
                        <a:buNone/>
                        <a:tabLst/>
                      </a:pP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Calibri" pitchFamily="34" charset="0"/>
                      </a:endParaRPr>
                    </a:p>
                    <a:p>
                      <a:pPr marL="47625" marR="0" lvl="0" indent="0" algn="l" defTabSz="914400" rtl="0" eaLnBrk="1" fontAlgn="base" latinLnBrk="0" hangingPunct="1">
                        <a:lnSpc>
                          <a:spcPct val="115000"/>
                        </a:lnSpc>
                        <a:spcBef>
                          <a:spcPct val="0"/>
                        </a:spcBef>
                        <a:spcAft>
                          <a:spcPct val="0"/>
                        </a:spcAft>
                        <a:buClrTx/>
                        <a:buSzTx/>
                        <a:buFontTx/>
                        <a:buNone/>
                        <a:tabLst/>
                        <a:defRPr/>
                      </a:pPr>
                      <a:r>
                        <a:rPr kumimoji="0" lang="pl-PL" sz="1200" b="1" i="0" u="none" strike="noStrike" cap="none" normalizeH="0" baseline="0" dirty="0" smtClean="0">
                          <a:ln>
                            <a:noFill/>
                          </a:ln>
                          <a:solidFill>
                            <a:srgbClr val="FF0000"/>
                          </a:solidFill>
                          <a:effectLst/>
                          <a:latin typeface="Calibri" pitchFamily="34" charset="0"/>
                          <a:cs typeface="Calibri" pitchFamily="34" charset="0"/>
                        </a:rPr>
                        <a:t>Brak spełnienia ww. warunku lub brak informacji w tym zakresie – 0 pkt.</a:t>
                      </a:r>
                    </a:p>
                    <a:p>
                      <a:pPr marL="47625" marR="0" lvl="0" indent="0" algn="l" defTabSz="914400" rtl="0" eaLnBrk="1" fontAlgn="base" latinLnBrk="0" hangingPunct="1">
                        <a:lnSpc>
                          <a:spcPct val="115000"/>
                        </a:lnSpc>
                        <a:spcBef>
                          <a:spcPct val="0"/>
                        </a:spcBef>
                        <a:spcAft>
                          <a:spcPct val="0"/>
                        </a:spcAft>
                        <a:buClrTx/>
                        <a:buSzTx/>
                        <a:buFontTx/>
                        <a:buNone/>
                        <a:tabLst/>
                      </a:pPr>
                      <a:endPar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cs typeface="Calibri" pitchFamily="34" charset="0"/>
                        </a:rPr>
                        <a:t>10</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r>
              <a:tr h="255153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rPr>
                        <a:t>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Calibri" pitchFamily="34" charset="0"/>
                          <a:cs typeface="Calibri" pitchFamily="34" charset="0"/>
                        </a:rPr>
                        <a:t>Usługi realizowane w ramach projektu będą powszechnie</a:t>
                      </a:r>
                      <a:endParaRPr kumimoji="0" lang="pl-PL"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Calibri" pitchFamily="34" charset="0"/>
                          <a:cs typeface="Calibri" pitchFamily="34" charset="0"/>
                        </a:rPr>
                        <a:t>wykorzystywane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82550" marR="0" lvl="0" indent="0" algn="l" defTabSz="914400" rtl="0" eaLnBrk="1" fontAlgn="base" latinLnBrk="0" hangingPunct="1">
                        <a:lnSpc>
                          <a:spcPct val="115000"/>
                        </a:lnSpc>
                        <a:spcBef>
                          <a:spcPct val="0"/>
                        </a:spcBef>
                        <a:spcAft>
                          <a:spcPct val="0"/>
                        </a:spcAft>
                        <a:buClrTx/>
                        <a:buSzTx/>
                        <a:buFontTx/>
                        <a:buNone/>
                        <a:tabLst/>
                        <a:defRPr/>
                      </a:pPr>
                      <a:r>
                        <a:rPr kumimoji="0" lang="pl-PL" sz="1200" b="0" i="0" u="none" strike="noStrike" cap="none" normalizeH="0" baseline="0" dirty="0" smtClean="0">
                          <a:ln>
                            <a:noFill/>
                          </a:ln>
                          <a:solidFill>
                            <a:schemeClr val="tx1"/>
                          </a:solidFill>
                          <a:effectLst/>
                          <a:latin typeface="Calibri" pitchFamily="34" charset="0"/>
                          <a:cs typeface="Calibri" pitchFamily="34" charset="0"/>
                        </a:rPr>
                        <a:t>W ramach kryterium wnioskodawca powinien wiarygodnie wykazać, że co najmniej jedna z usług objętych projektem będzie powszechnie wykorzystywana, tzn. że jest skierowana do licznej lub często korzystającej grupy odbiorców oraz że istnieje znaczne prawdopodobieństwo, że będzie wykorzystywana przez znaczny odsetek danej grupy odbiorców.</a:t>
                      </a:r>
                      <a:endPar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47625" marR="0" lvl="0" indent="0" algn="l"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Calibri" pitchFamily="34" charset="0"/>
                          <a:cs typeface="Calibri" pitchFamily="34" charset="0"/>
                        </a:rPr>
                        <a:t>W ramach kryterium w przypadku wykazania skierowania usługi do licznej lub często korzystającej grupy odbiorców Wnioskodawca otrzyma - 2 pkt.</a:t>
                      </a:r>
                    </a:p>
                    <a:p>
                      <a:pPr marL="47625" marR="0" lvl="0" indent="0" algn="just" defTabSz="914400" rtl="0" eaLnBrk="1" fontAlgn="base" latinLnBrk="0" hangingPunct="1">
                        <a:lnSpc>
                          <a:spcPct val="115000"/>
                        </a:lnSpc>
                        <a:spcBef>
                          <a:spcPct val="0"/>
                        </a:spcBef>
                        <a:spcAft>
                          <a:spcPct val="0"/>
                        </a:spcAft>
                        <a:buClrTx/>
                        <a:buSzTx/>
                        <a:buFontTx/>
                        <a:buNone/>
                        <a:tabLst/>
                      </a:pPr>
                      <a:r>
                        <a:rPr kumimoji="0" lang="pl-PL" sz="12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Za każdą dodatkową usługę wnioskodawca otrzyma 2 pkt, jednakże </a:t>
                      </a:r>
                      <a:r>
                        <a:rPr kumimoji="0" lang="pl-PL" sz="1200" b="1" i="0" u="none" strike="noStrike" cap="none" normalizeH="0" baseline="0" dirty="0" smtClean="0">
                          <a:ln>
                            <a:noFill/>
                          </a:ln>
                          <a:solidFill>
                            <a:srgbClr val="FF0000"/>
                          </a:solidFill>
                          <a:effectLst/>
                          <a:latin typeface="Calibri" pitchFamily="34" charset="0"/>
                          <a:ea typeface="+mn-ea"/>
                          <a:cs typeface="Calibri" pitchFamily="34" charset="0"/>
                        </a:rPr>
                        <a:t>m</a:t>
                      </a:r>
                      <a:r>
                        <a:rPr kumimoji="0" lang="pl-PL" sz="1200" b="1" i="0" u="none" strike="noStrike" cap="none" normalizeH="0" baseline="0" dirty="0" smtClean="0">
                          <a:ln>
                            <a:noFill/>
                          </a:ln>
                          <a:solidFill>
                            <a:srgbClr val="FF0000"/>
                          </a:solidFill>
                          <a:effectLst/>
                          <a:latin typeface="Calibri" pitchFamily="34" charset="0"/>
                          <a:cs typeface="Calibri" pitchFamily="34" charset="0"/>
                        </a:rPr>
                        <a:t>aksymalnie w ramach kryterium może otrzymać 8 pkt.</a:t>
                      </a:r>
                    </a:p>
                    <a:p>
                      <a:pPr marL="47625" marR="0" lvl="0" indent="0" algn="l" defTabSz="914400" rtl="0" eaLnBrk="1" fontAlgn="base" latinLnBrk="0" hangingPunct="1">
                        <a:lnSpc>
                          <a:spcPct val="115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cs typeface="Calibri" pitchFamily="34" charset="0"/>
                      </a:endParaRPr>
                    </a:p>
                    <a:p>
                      <a:pPr marL="47625" marR="0" lvl="0" indent="0" algn="l" defTabSz="914400" rtl="0" eaLnBrk="1" fontAlgn="base" latinLnBrk="0" hangingPunct="1">
                        <a:lnSpc>
                          <a:spcPct val="115000"/>
                        </a:lnSpc>
                        <a:spcBef>
                          <a:spcPct val="0"/>
                        </a:spcBef>
                        <a:spcAft>
                          <a:spcPct val="0"/>
                        </a:spcAft>
                        <a:buClrTx/>
                        <a:buSzTx/>
                        <a:buFontTx/>
                        <a:buNone/>
                        <a:tabLst/>
                        <a:defRPr/>
                      </a:pPr>
                      <a:r>
                        <a:rPr kumimoji="0" lang="pl-PL" sz="1200" b="1" i="0" u="none" strike="noStrike" cap="none" normalizeH="0" baseline="0" dirty="0" smtClean="0">
                          <a:ln>
                            <a:noFill/>
                          </a:ln>
                          <a:solidFill>
                            <a:srgbClr val="FF0000"/>
                          </a:solidFill>
                          <a:effectLst/>
                          <a:latin typeface="Calibri" pitchFamily="34" charset="0"/>
                          <a:cs typeface="Calibri" pitchFamily="34" charset="0"/>
                        </a:rPr>
                        <a:t>Brak spełnienia ww. warunku lub brak informacji w tym zakresie – 0 pkt.</a:t>
                      </a:r>
                      <a:endParaRPr kumimoji="0" lang="pl-PL" sz="1200" b="0" i="0" u="none" strike="noStrike" cap="none" normalizeH="0" baseline="0" dirty="0" smtClean="0">
                        <a:ln>
                          <a:noFill/>
                        </a:ln>
                        <a:solidFill>
                          <a:schemeClr val="tx1"/>
                        </a:solidFill>
                        <a:effectLst/>
                        <a:latin typeface="Calibri" pitchFamily="34" charset="0"/>
                        <a:cs typeface="Calibri"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sz="12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3F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err="1">
                <a:latin typeface="+mn-lt"/>
              </a:rPr>
              <a:t>dsrr@mazovia.pl</a:t>
            </a:r>
            <a:endParaRPr lang="pl-PL" altLang="pl-PL" dirty="0">
              <a:latin typeface="+mn-lt"/>
            </a:endParaRP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3063</TotalTime>
  <Words>485</Words>
  <Application>Microsoft Office PowerPoint</Application>
  <PresentationFormat>Pokaz na ekranie (4:3)</PresentationFormat>
  <Paragraphs>70</Paragraphs>
  <Slides>5</Slides>
  <Notes>0</Notes>
  <HiddenSlides>0</HiddenSlides>
  <MMClips>0</MMClips>
  <ScaleCrop>false</ScaleCrop>
  <HeadingPairs>
    <vt:vector size="4" baseType="variant">
      <vt:variant>
        <vt:lpstr>Motyw</vt:lpstr>
      </vt:variant>
      <vt:variant>
        <vt:i4>1</vt:i4>
      </vt:variant>
      <vt:variant>
        <vt:lpstr>Tytuły slajdów</vt:lpstr>
      </vt:variant>
      <vt:variant>
        <vt:i4>5</vt:i4>
      </vt:variant>
    </vt:vector>
  </HeadingPairs>
  <TitlesOfParts>
    <vt:vector size="6" baseType="lpstr">
      <vt:lpstr>Programy Regionalne</vt:lpstr>
      <vt:lpstr>Slajd 1</vt:lpstr>
      <vt:lpstr>Slajd 2</vt:lpstr>
      <vt:lpstr>Slajd 3</vt:lpstr>
      <vt:lpstr>Slajd 4</vt:lpstr>
      <vt:lpstr>Slajd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kciborowski</cp:lastModifiedBy>
  <cp:revision>438</cp:revision>
  <dcterms:created xsi:type="dcterms:W3CDTF">2015-04-20T12:46:14Z</dcterms:created>
  <dcterms:modified xsi:type="dcterms:W3CDTF">2015-08-04T07:04:22Z</dcterms:modified>
</cp:coreProperties>
</file>