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1"/>
  </p:notesMasterIdLst>
  <p:handoutMasterIdLst>
    <p:handoutMasterId r:id="rId32"/>
  </p:handoutMasterIdLst>
  <p:sldIdLst>
    <p:sldId id="258" r:id="rId2"/>
    <p:sldId id="382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70" r:id="rId21"/>
    <p:sldId id="471" r:id="rId22"/>
    <p:sldId id="472" r:id="rId23"/>
    <p:sldId id="473" r:id="rId24"/>
    <p:sldId id="468" r:id="rId25"/>
    <p:sldId id="469" r:id="rId26"/>
    <p:sldId id="474" r:id="rId27"/>
    <p:sldId id="475" r:id="rId28"/>
    <p:sldId id="476" r:id="rId29"/>
    <p:sldId id="324" r:id="rId3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36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54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685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79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20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72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46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936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3868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33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631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33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633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719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25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316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17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0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02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72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440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76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00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Kryteria ogólne wyboru projektów konkursowych i pozakonkursowych w ramach Regionalnego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15 </a:t>
            </a:r>
            <a:r>
              <a:rPr lang="pl-PL" dirty="0" smtClean="0">
                <a:latin typeface="+mj-lt"/>
              </a:rPr>
              <a:t>września 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93745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0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 formularzem projektu pozakonkursowego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weryfikacji podlega spójność informacji zawartych we wniosku o dofinansowanie z informacjami zawartymi w formularzu projektu pozakonkursowego (kryterium dotyczy wyłącznie projektów pozakonkursowych)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5615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Specyficzne kryteria dotyczące danego działania/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poddzia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-łania/typu projektów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 w szczególności: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kategoria interwencji jest zgodna  z Regulaminem konkursu;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okres realizacji projektu jest zgodny z Regulaminem konkursu;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Wnioskodawca uwzględnił limity dotyczące: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maksymalnego poziomu dofinansowania;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minimalnego wkładu własnego;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minimalnej/maksymalnej wartości projektu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minimalnej/maksymalnej kwoty dofinansowania określone w SZOOP lub Regulaminie konkursu;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lphaLcParenR" startAt="4"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wnioskodawca wybrał wszystkie wskaźniki i określił ich wartości docelowe zgodnie z  Regulaminem konkursu.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08494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prawodawstwem krajowym i unijnym w zakresie pomocy publicznej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jeżeli: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konkursach zorientowanych wyłącznie na wsparcie projektów, których dofinansowanie nie stanowi pomocy publicznej, dokonana ocena potwierdzi brak spełnienia przesłanek z art. 107 ust. 1 TFUE;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konkursach, w których dotacja dla projektu stanowi pomoc publiczną/pomoc de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ocena dokonywana w oparciu o kryteria szczegółowe zawarte w tabeli nr 1.1 zakończy się wynikiem pozytywnym.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19947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dokumentacji środowiskowej z obowiązującymi przepisami krajowymi i unijnymi w zakresie ochrony środowiska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 zgodność projektu z Dyrektywą OOŚ, Dyrektywą Siedliskową i  Dyrektywą Ptasią oraz przepisami krajowymi w zakresie OOŚ.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 zostanie przeprowadzona na podstawie załączonych do wniosku dokumentów.  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dotyczy przedsięwzięć, o których mowa w art. 59 ustawy z dnia 3 października 2008 r. o udostępnianiu informacji o środowisku i jego ochronie, udziale społeczeństwa w ochronie środowiska oraz o ocenach oddziaływania na środowisko będą to: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decyzja o środowiskowych uwarunkowaniach;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postanowienie w sprawie potrzeby/braku potrzeby przeprowadzenia OOŚ wraz z niezbędnymi opiniami organów współpracujących;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postanowienie uzgadniające RDOŚ oraz opiniujące właściwego organu Państwowej Inspekcji Sanitarnej, wydane przed decyzją o środowiskowych uwarunkowaniach (jeżeli dotyczy);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streszczenie niespecjalistyczne raportu oceny oddziaływania na środowisko przedsięwzięcia (dla każdego z rozdziałów) lub całego raportu (jeśli dotyczy);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potwierdzające udział społeczeństwa w procedurze oceny oddziaływania na środowisko (obwieszczenia, ogłoszenia, protokoły). 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formularz  do wniosku o dofinansowanie w zakresie OOŚ;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organu odpowiedzialnego za monitorowanie obszarów Natura 2000 (za wyjątkiem projektów, które miały przeprowadzoną ocenę oddziaływania na obszary Natura 2000);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właściwego organu odpowiedzialnego za gospodarkę wodną – załącznik wymagany jedynie w przypadku, gdy projekt dotyczy jednolitej części wód (powierzchniowych i/lub podziemnych).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nie dotyczy przedsięwzięć, o których mowa w art. 59 ustawy z dnia 3 października 2008 r. o udostępnianiu informacji o środowisku i jego ochronie, udziale społeczeństwa w ochronie środowiska oraz o ocenach oddziaływania na środowisko będą to: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formularz  do wniosku o dofinansowanie w zakresie OOŚ;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 organu odpowiedzialnego za monitorowanie obszarów Natura 2000 – załącznik wymagany za wyjątkiem projektów nieinfrastrukturalnych (np. zakup sprzętu komputerowego lub oprogramowania);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deklaracja właściwego organu odpowiedzialnego za gospodarkę wodną – w przypadku gdy projekt dotyczy jednolitej części wód (powierzchniowych i/lub podziemnych).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weryfikacji podlega również spójność informacji zawartych we wniosku o dofinansowanie i w dokumentacji środowiskowej (w tym:  deklaracji organu odpowiedzialnego za monitorowanie obszarów Natura 2000, deklaracji właściwego organu odpowiedzialnego za gospodarkę wodną) oraz zezwoleniu na inwestycję.</a:t>
                      </a:r>
                      <a:endParaRPr lang="pl-PL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59988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równości szans kobiet i mężczyzn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jeśli  wnioskodawca  wykaże pozytywny wpływ projektu na zasadę równości szans kobiet i mężczyzn.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Dopuszcza się, w uzasadnionych przypadkach, neutralny wpływ projektu na zasadę równości szans kobiet i mężczyzn.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9939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równości szans i niedyskryminacji w tym dostępności dla osób z niepełnosprawno-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ściami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jeśli wnioskodawca wykaże pozytywny wpływ projektu na zasadę równości szans i niedyskryminacji w tym dostępności dla osób z niepełnosprawnościami. 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Dopuszcza się, w uzasadnionych przypadkach, neutralny wpływ projektu na zasadę równości szans i niedyskryminacji, w tym dostępności dla osób z niepełnosprawnościami.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szczególności weryfikowane będzie czy wnioskodawca zapewnił, że w ramach  projektu zastosowano zasady projektowania uniwersalnego.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05782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zasadą zrównoważonego rozwoju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uważa się za spełnione jeśli wnioskodawca wykaże pozytywny wpływ projektu na  zasadę zrównoważonego rozwoju. 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Dopuszcza się, w uzasadnionych przypadkach, neutralny wpływ projektu na zasadę zrównoważonego rozwoju.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TAK</a:t>
                      </a:r>
                      <a:endParaRPr lang="pl-P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4390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Poprawność zaklasyfikowania projektu jako „duży projekt”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kryterium podlega ocenie  czy prawidłowo zaklasyfikowano projekt jako spełniający lub nie spełniający definicji dużego projektu w rozumieniu art. 100 rozporządzenia PE i Rady (UE) nr 1303/2013, tzn. czy ww. status projektu, zadeklarowany we Wniosku o dofinansowanie projektu, jest zgodny z oświadczeniem Wnioskodawcy i dokumentacją techniczną (jeśli dotyczy).</a:t>
                      </a: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oznaczonego jako niebędący „dużym projektem”, ocenie podlega także, czy z treści Wniosku o dofinansowanie projektu lub załączników nie wynika, że jest on częścią niepodzielnego zadania o sprecyzowanym charakterze gospodarczym lub technicznym, które posiada jasno określone cele i której całkowite koszty kwalifikowane przekraczają kwotę 50 mln EUR, a w przypadku operacji przyczyniających się do osiągnięcia celu tematycznego na mocy art. 9 pkt 7 rozporządzenia PE i Rady (UE) nr 1303/2013, której całkowite koszty kwalifikowalne przekraczają kwotę 75 mln EUR.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53841"/>
              </p:ext>
            </p:extLst>
          </p:nvPr>
        </p:nvGraphicFramePr>
        <p:xfrm>
          <a:off x="77724" y="1373474"/>
          <a:ext cx="8971223" cy="527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45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Poprawne oszacowanie wielkości wskaźnika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wybrać wskaźnik: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usług publicznych udostępnionych on-line o stopniu dojrzałości 3 - dwustronna interakcja [szt.]” lub „Liczba usług publicznych udostępnionych on-line o stopniu dojrzałości 4 –transakcja [szt.]” </a:t>
                      </a:r>
                    </a:p>
                    <a:p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(zł)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------------------------------------------------------------              </a:t>
                      </a: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 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2 053 715 zł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 wartości docelowych wskaźników: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usług publicznych udostępnionych on-line </a:t>
                      </a:r>
                    </a:p>
                    <a:p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stopniu dojrzałości 3 - dwustronna interakcja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[szt.]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usług publicznych udostępnionych on-line </a:t>
                      </a:r>
                    </a:p>
                    <a:p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stopniu dojrzałości 4 –transakcja [szt.]”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„……………………………………………”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przekraczające ww. wartość dofinansowania UE jednostki wskaźnika nie będą podlegały dofinansowaniu.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5676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DODATKOWE KRYTERIUM FORMALNE DLA DZIAŁANIA 2.1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83693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szczegółowe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Wnioskodawcy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potwierdzić, iż podmiot może aplikować o daną kategorię pomocy, nie jest wykluczony na mocy przepisów prawa polskiego i unijnego oraz należy do kręgu podmiotów uprawnionych do aplikowania wskazanych w Regulaminie konkursu ( w szczególności na podstawie Rozporządzenia Komisji (UE) nr 651/2014 lub rozporządzenia nr KE 1407/13 dotyczącego stosowania pomocy de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75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1.1 KRYTERIA DOTYCZĄCE POMOCY PUBLICZNEJ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b="1" dirty="0"/>
              <a:t>Systematyka i Kryteria formalne wyboru projektów dla EFRR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16297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szczegółowe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 i przedmiot projektu zgodny z przeznaczeniem pomocy/kategorią pomocy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weryfikowana jest zgodność projektu z celem, przeznaczeniem oraz warunkami dopuszczalności danego rodzaju pomocy określonymi we właściwych podstawach prawnych udzielenia pomocy, w szczególności na podstawie Rozporządzenia Komisji (UE) nr 651/2014.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75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1.1 KRYTERIA DOTYCZACE POMOCY PUBLICZNEJ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593937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szczegółowe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Potencjalna kwalifikowalność wydatków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czy wydatki ujęte jako kwalifikowalne w projekcie spełniają warunki kwalifikowalności wskazane we właściwej podstawie prawnej udzielenia pomocy,(…)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75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1.1 KRYTERIA DOTYCZĄCE POMOCY PUBLICZNEJ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10080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szczegółowe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Intensywność i maksymalna wartość pomocy oraz procentowy poziom dofinansowania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weryfikowane będzie w szczególności: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weryfikacja 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dopuszczalnej intensywności pomocy oraz zasad kumulacji pomocy;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weryfikacja </a:t>
                      </a:r>
                      <a:r>
                        <a:rPr lang="pl-P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dopuszczalnego pułapu wsparcia oraz zasad kumulacji w ramach pomocy de </a:t>
                      </a:r>
                      <a:r>
                        <a:rPr lang="pl-PL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minimis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właściwy poziom procentowy dofinansowania wynikający z danego programu pomocowego przy uwzględnieniu rodzaju pomocy oraz wielkości przedsiębiorstwa. 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75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1.1 KRYTERIA DOTYCZĄCE POMOCY PUBLICZNEJ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5975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 szczegółowe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Dodatkowe obowiązki warunkujące zgodność wsparcia w świetle postanowień podstaw prawnych udzielania pomocy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sprawdzić, czy Beneficjent spełnia dodatkowe szczegółowe warunki otrzymania pomocy określone we właściwym rozporządzeniu MR, rozporządzeniu Komisji Europejskiej lub innym akcie unijnym i każdorazowo zdefiniowane w Regulaminie konkursu.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75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1.1 KRYTERIA DOTYCZĄCE POMOCY PUBLICZNEJ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4427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 realizacji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Weryfikacji podlega, czy projekt będzie realizowany na obszarze ZIT WOF.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5224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1.2 DODATKOWE KRYTERIA FORMALNE DLA ZIT WOF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52527"/>
              </p:ext>
            </p:extLst>
          </p:nvPr>
        </p:nvGraphicFramePr>
        <p:xfrm>
          <a:off x="77724" y="1808703"/>
          <a:ext cx="8971223" cy="48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669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6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 realizacji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Weryfikacji podlega, czy obszar realizacji projektu jest zgodny z Planem inwestycyjnym dla subregionów objętych OSI problemowymi (RIT)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43466"/>
            <a:ext cx="8971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1.3 DODATKOWE KRYTERIA FORMALNE DLA INWESTYCJI ZNAJDUJĄCYCH SIĘ W PLANIE </a:t>
            </a:r>
          </a:p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INWESTYCYJNYM DLA SUBREGIONÓW OBJĘTYCH OSI PROBLEMOWYMI (RIT)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77099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 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Wykonalność finansowa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będzie: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założenia do analizy finansowej i ekonomicznej są poprawne i rzetelne;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harmonogram rzeczowo-finansowy projektu umożliwia prawidłową i terminową realizację przedsięwzięcia;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na wykonalność finansową korekty finansowej będącej wynikiem przeprowadzonej i zakończonej do dnia przeprowadzania oceny kontroli prawidłowości realizacji zamówień w ramach projektu (jeśli dotyczy).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3827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3. KRYTERIA MERYTORYCZNE OGÓLNE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72107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 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Wykonalność organizacyjna (kadrowa) techniczna i technologiczna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będzie podlegać, czy przyjęte założenia potwierdzają, że projekt jest wykonalny: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technicznie; 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technologicznie;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organizacyjnie. 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przedstawiono rzetelną analizę alternatywnych rozwiązań realizacji projektu i czy wybrano najkorzystniejsze rozwiązania (jeśli dotyczy).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3827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3. KRYTERIA MERYTORYCZNE OGÓLNE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08369"/>
              </p:ext>
            </p:extLst>
          </p:nvPr>
        </p:nvGraphicFramePr>
        <p:xfrm>
          <a:off x="77724" y="1373474"/>
          <a:ext cx="8965791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 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będzie podlegać czy przyjęte założenia pozwolą na osiągnięcie wskaźników na zaplanowanym poziomie.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Jednoczenie w ramach kryterium ocenie podlegać będzie realizacja koncepcji uniwersalnego projektowania w odniesieniu do zapisów Wytycznych zakresie realizacji zasady równości szans i niedyskryminacji, w tym dostępności dla osób z niepełnosprawnościami oraz zasady równości szans kobiet i mężczyzn w ramach funduszy unijnych na lata 2014-2020. 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3827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3. KRYTERIA MERYTORYCZNE OGÓLNE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435" y="1165608"/>
            <a:ext cx="8912887" cy="726691"/>
          </a:xfrm>
        </p:spPr>
        <p:txBody>
          <a:bodyPr/>
          <a:lstStyle/>
          <a:p>
            <a:r>
              <a:rPr lang="pl-PL" sz="2000" b="1" dirty="0"/>
              <a:t>SYSTEMATYKA KRYTERIÓW OBOWIĄZUJĄCYCH W RAMACH RPO WM NA LATA 2014-2020 (EFRR)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436" y="1892299"/>
            <a:ext cx="8912886" cy="4739613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pl-PL" sz="1800" dirty="0" smtClean="0"/>
              <a:t>kryteria </a:t>
            </a:r>
            <a:r>
              <a:rPr lang="pl-PL" sz="1800" dirty="0"/>
              <a:t>formalne – 0/1 – wspólne dla wszystkich </a:t>
            </a:r>
            <a:r>
              <a:rPr lang="pl-PL" sz="1800" dirty="0" smtClean="0"/>
              <a:t>działań;</a:t>
            </a:r>
          </a:p>
          <a:p>
            <a:pPr marL="0" lvl="0" indent="0">
              <a:buNone/>
            </a:pPr>
            <a:r>
              <a:rPr lang="pl-PL" sz="1800" dirty="0" smtClean="0"/>
              <a:t>1.1. kryteria </a:t>
            </a:r>
            <a:r>
              <a:rPr lang="pl-PL" sz="1800" dirty="0"/>
              <a:t>dotyczące pomocy publicznej  – </a:t>
            </a:r>
            <a:r>
              <a:rPr lang="pl-PL" sz="1800" dirty="0" smtClean="0"/>
              <a:t>0/1;</a:t>
            </a:r>
          </a:p>
          <a:p>
            <a:pPr marL="0" lvl="0" indent="0">
              <a:buNone/>
            </a:pPr>
            <a:r>
              <a:rPr lang="pl-PL" sz="1800" dirty="0" smtClean="0"/>
              <a:t>1.2. dodatkowe </a:t>
            </a:r>
            <a:r>
              <a:rPr lang="pl-PL" sz="1800" dirty="0"/>
              <a:t>kryteria formalne dla ZIT WOF – 0/1; </a:t>
            </a: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1.3. dodatkowe </a:t>
            </a:r>
            <a:r>
              <a:rPr lang="pl-PL" sz="1800" dirty="0"/>
              <a:t>kryteria formalne dla inwestycji znajdujących się w Planie inwestycyjnym dla subregionów objętych OSI problemowymi (RIT) – 0/1;</a:t>
            </a:r>
          </a:p>
          <a:p>
            <a:pPr marL="0" lvl="0" indent="0">
              <a:buNone/>
            </a:pPr>
            <a:r>
              <a:rPr lang="pl-PL" sz="1800" dirty="0" smtClean="0"/>
              <a:t>2. kryteria </a:t>
            </a:r>
            <a:r>
              <a:rPr lang="pl-PL" sz="1800" dirty="0"/>
              <a:t>dostępu – 0/1 – dla danego typu operacji (dla projektów konkursowych i pozakonkursowych);</a:t>
            </a:r>
          </a:p>
          <a:p>
            <a:pPr marL="0" indent="0">
              <a:buNone/>
            </a:pPr>
            <a:r>
              <a:rPr lang="pl-PL" sz="1800" dirty="0"/>
              <a:t>W przypadku projektów konkursowych Regulamin konkursu wskazuje, które kryteria oceniane są w ramach oceny formalnej, a które w ramach oceny merytorycznej. </a:t>
            </a:r>
          </a:p>
          <a:p>
            <a:pPr marL="0" lvl="0" indent="0">
              <a:buNone/>
            </a:pPr>
            <a:r>
              <a:rPr lang="pl-PL" sz="1800" dirty="0" smtClean="0"/>
              <a:t>3. kryteria </a:t>
            </a:r>
            <a:r>
              <a:rPr lang="pl-PL" sz="1800" dirty="0"/>
              <a:t>merytoryczne ogólne – 0/1 – wspólne dla wszystkich działań;</a:t>
            </a:r>
          </a:p>
          <a:p>
            <a:pPr marL="0" indent="0">
              <a:buNone/>
            </a:pPr>
            <a:r>
              <a:rPr lang="pl-PL" sz="1800" dirty="0"/>
              <a:t>W przypadku projektów konkursowych w Regulaminie konkursu wskazane jest, które kryteria podlegają ocenie w ramach danego konkursu.</a:t>
            </a:r>
          </a:p>
          <a:p>
            <a:pPr marL="0" indent="0">
              <a:buNone/>
            </a:pPr>
            <a:r>
              <a:rPr lang="pl-PL" sz="1800" dirty="0"/>
              <a:t>W przypadku projektów pozakonkursowych określenie kryteriów wyboru projektów znajduje się w Wezwaniu do złożenia wniosku w trybie pozakonkursowym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100" dirty="0"/>
          </a:p>
          <a:p>
            <a:pPr marL="0" lvl="0" indent="0">
              <a:buNone/>
            </a:pPr>
            <a:r>
              <a:rPr lang="pl-PL" sz="1800" dirty="0"/>
              <a:t>	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44497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435" y="1165608"/>
            <a:ext cx="8912887" cy="726691"/>
          </a:xfrm>
        </p:spPr>
        <p:txBody>
          <a:bodyPr/>
          <a:lstStyle/>
          <a:p>
            <a:r>
              <a:rPr lang="pl-PL" sz="2000" b="1" dirty="0"/>
              <a:t>SYSTEMATYKA KRYTERIÓW OBOWIĄZUJĄCYCH W RAMACH RPO WM NA LATA 2014-2020 (EFRR)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436" y="1892299"/>
            <a:ext cx="8912886" cy="4739613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dirty="0" smtClean="0"/>
              <a:t>4. kryteria </a:t>
            </a:r>
            <a:r>
              <a:rPr lang="pl-PL" sz="1800" dirty="0"/>
              <a:t>merytoryczne szczegółowe – punktowe dla projektów konkursowych;</a:t>
            </a:r>
          </a:p>
          <a:p>
            <a:pPr marL="0" indent="0">
              <a:buNone/>
            </a:pPr>
            <a:r>
              <a:rPr lang="pl-PL" sz="1800" dirty="0"/>
              <a:t>W przypadku projektów konkursowych przyjmuje się, że projekt spełnia kryteria merytoryczne punktowe w sytuacji, gdy suma punktów uzyskanych podczas oceny kryteriów merytorycznych stanowi, co najmniej 60% maksymalnej możliwej do uzyskania liczby punktów.</a:t>
            </a:r>
          </a:p>
          <a:p>
            <a:pPr marL="0" indent="0">
              <a:buNone/>
            </a:pPr>
            <a:r>
              <a:rPr lang="pl-PL" sz="1800" dirty="0"/>
              <a:t>W uzasadnionych przypadkach, jeżeli wynika to z Regulaminu konkursu, dopuszcza się odstąpienie od wymogu 60% limitu punktów dopuszczającego projekt do dalszej oceny.</a:t>
            </a:r>
          </a:p>
          <a:p>
            <a:pPr marL="0" lvl="0" indent="0">
              <a:buNone/>
            </a:pPr>
            <a:r>
              <a:rPr lang="pl-PL" sz="1800" dirty="0" smtClean="0"/>
              <a:t>5. kryteria </a:t>
            </a:r>
            <a:r>
              <a:rPr lang="pl-PL" sz="1800" dirty="0"/>
              <a:t>merytoryczne szczegółowe zgodności ze strategią ZIT WOF – punktowe dla projektów konkursowych, 0/1 dla projektów pozakonkursowych;</a:t>
            </a:r>
          </a:p>
          <a:p>
            <a:pPr marL="0" indent="0">
              <a:buNone/>
            </a:pPr>
            <a:r>
              <a:rPr lang="pl-PL" sz="1800" dirty="0"/>
              <a:t>W przypadku stosowania kryteriów punktowych kryteria:</a:t>
            </a:r>
          </a:p>
          <a:p>
            <a:pPr marL="0" indent="0">
              <a:buNone/>
            </a:pPr>
            <a:r>
              <a:rPr lang="pl-PL" sz="1800" dirty="0" smtClean="0"/>
              <a:t>- </a:t>
            </a:r>
            <a:r>
              <a:rPr lang="pl-PL" sz="1800" dirty="0"/>
              <a:t>stanowią minimum 30 % ogólnej liczby punktów możliwych do uzyskania na etapie oceny merytorycznej </a:t>
            </a:r>
          </a:p>
          <a:p>
            <a:pPr marL="0" indent="0">
              <a:buNone/>
            </a:pPr>
            <a:r>
              <a:rPr lang="pl-PL" sz="1800" dirty="0" smtClean="0"/>
              <a:t>oraz</a:t>
            </a:r>
          </a:p>
          <a:p>
            <a:pPr marL="0" indent="0">
              <a:buNone/>
            </a:pPr>
            <a:r>
              <a:rPr lang="pl-PL" sz="1800" dirty="0"/>
              <a:t>- przyjmuje się, że projekt spełnia ww. kryteria w sytuacji, gdy projekt uzyska przynajmniej 50% maksymalnej liczby punktów. 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3755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435" y="1165608"/>
            <a:ext cx="8912887" cy="726691"/>
          </a:xfrm>
        </p:spPr>
        <p:txBody>
          <a:bodyPr/>
          <a:lstStyle/>
          <a:p>
            <a:r>
              <a:rPr lang="pl-PL" sz="2000" b="1" dirty="0"/>
              <a:t>SYSTEMATYKA KRYTERIÓW OBOWIĄZUJĄCYCH W RAMACH RPO WM NA LATA 2014-2020 (EFRR)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436" y="1892299"/>
            <a:ext cx="8912886" cy="4739613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W </a:t>
            </a:r>
            <a:r>
              <a:rPr lang="pl-PL" sz="1800" dirty="0"/>
              <a:t>przypadku kryteriów 0/1 uzyskanie przez projekt pozytywnej oceny oznacza spełnienie wszystkich 0/1 kryteriów.</a:t>
            </a:r>
          </a:p>
          <a:p>
            <a:pPr marL="0" indent="0">
              <a:buNone/>
            </a:pPr>
            <a:r>
              <a:rPr lang="pl-PL" sz="1800" dirty="0"/>
              <a:t>W zależności od specyfiki konkursu stosowane są wybrane pozycje kryteriów.</a:t>
            </a:r>
          </a:p>
          <a:p>
            <a:pPr marL="0" indent="0">
              <a:buNone/>
            </a:pPr>
            <a:r>
              <a:rPr lang="pl-PL" sz="1800" dirty="0"/>
              <a:t>W przypadku, gdy ocenie podlega projekt pozakonkursowy, zapis dotyczący Regulaminu konkursu odnosi się do Wezwania do złożenia wniosku w trybie pozakonkursowym. </a:t>
            </a:r>
          </a:p>
          <a:p>
            <a:pPr marL="0" indent="0">
              <a:buNone/>
            </a:pPr>
            <a:r>
              <a:rPr lang="pl-PL" sz="1800" dirty="0"/>
              <a:t>Kryteria wymienione w pkt. 1-5 nie dotyczą oceny projektów wdrażanych w ramach instrumentów finansowych RPO WM 2014-2020.</a:t>
            </a:r>
          </a:p>
          <a:p>
            <a:pPr marL="0" lvl="0" indent="0">
              <a:buNone/>
            </a:pPr>
            <a:r>
              <a:rPr lang="pl-PL" sz="1800" dirty="0" smtClean="0"/>
              <a:t>6. Kryteria </a:t>
            </a:r>
            <a:r>
              <a:rPr lang="pl-PL" sz="1800" dirty="0"/>
              <a:t>wyboru projektu dla działań/poddziałań, w ramach których realizowane będą instrumenty finansowe RPO WM 2014-2020</a:t>
            </a:r>
          </a:p>
          <a:p>
            <a:pPr marL="0" indent="0">
              <a:buNone/>
            </a:pPr>
            <a:r>
              <a:rPr lang="pl-PL" sz="1800" dirty="0"/>
              <a:t>Zgodnie z rozporządzeniem ogólnym niniejsze kryteria nie znajdują zastosowania w przypadku powierzenia EBI roli Funduszu Funduszy.</a:t>
            </a:r>
          </a:p>
          <a:p>
            <a:pPr marL="0" lv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045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16480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(oraz Partnerzy) nie podlega/ podlegają wykluczeniu z ubiegania się o dofinansowanie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weryfikowane będzie czy wnioskodawca (oraz partnerzy – jeśli dotyczy) nie podlega/podlegają wykluczeniu z ubiegania się o dofinansowanie. Ocena w ramach kryterium odbywa się w oparciu o oświadczenia złożone przez wnioskodawcę stanowiące integralna część wniosku o dofinansowanie projektu.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73269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wnioskodawcy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kategoria wnioskodawcy jest zgodna listą podmiotów uprawnionych do ubiegania się o dofinansowanie wskazaną w Regulaminie konkursu lub Wykazem Projektów Pozakonkursowych EFRR RPO WM 2014-2020 (w przypadku projektów pozakonkursowych);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 przypadku projektów realizowanych w partnerstwie, partnerstwo jest zgodne z zapisami  Regulaminu konkursu.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39247"/>
              </p:ext>
            </p:extLst>
          </p:nvPr>
        </p:nvGraphicFramePr>
        <p:xfrm>
          <a:off x="77724" y="1373475"/>
          <a:ext cx="8971223" cy="527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3017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 czy:</a:t>
                      </a:r>
                    </a:p>
                    <a:p>
                      <a:pPr marL="228600" lvl="0" indent="-228600">
                        <a:buFont typeface="+mj-lt"/>
                        <a:buAutoNum type="alphaLcParenR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będzie na terenie województwa mazowieckiego lub zgodnie z zapisami Regulaminu konkursu /formularzu projektu pozakonkursowego EFRR RPO 2014-2020 w przypadku projektów pozakonkursowych;</a:t>
                      </a:r>
                      <a:endParaRPr lang="pl-PL" sz="1200" dirty="0" smtClean="0">
                        <a:effectLst/>
                      </a:endParaRPr>
                    </a:p>
                    <a:p>
                      <a:pPr lvl="0"/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 projekt jest zgodny z celami działania/poddziałania;</a:t>
                      </a:r>
                    </a:p>
                    <a:p>
                      <a:pPr marL="228600" lvl="0" indent="-228600">
                        <a:buFont typeface="+mj-lt"/>
                        <a:buAutoNum type="alphaLcParenR" startAt="3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projektu jest zgodny z typem działania/poddziałania; </a:t>
                      </a:r>
                      <a:endParaRPr lang="pl-PL" sz="1200" dirty="0" smtClean="0">
                        <a:effectLst/>
                      </a:endParaRPr>
                    </a:p>
                    <a:p>
                      <a:pPr marL="228600" lvl="0" indent="-228600">
                        <a:buFont typeface="+mj-lt"/>
                        <a:buAutoNum type="alphaLcParenR" startAt="4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przepisami art. 65 ust. 6 i art. 125 ust. 3 lit. e) i f) Rozporządzenia Parlamentu Europejskiego i Rady (UE) nr 1303/2013 z dnia 17 grudnia 2013 r. tj.:</a:t>
                      </a:r>
                      <a:endParaRPr lang="pl-PL" sz="1200" dirty="0" smtClean="0">
                        <a:effectLst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został zakończony w rozumieniu art. 65 ust. 6,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rozpoczął realizacji projektu przed dniem złożenia wniosku o dofinansowanie albo, że realizując projekt przed dniem złożenia wniosku, przestrzegał obowiązujących przepisów prawa dotyczących danej operacji (art. 125 ust. 3 lit. e),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obejmuje przedsięwzięć będących częścią operacji, które zostały objęte lub powinny zostać objęte procedurą odzyskiwania zgodnie z art. 71 (trwałość operacji) w następstwie przeniesienia działalności produkcyjnej poza obszar objęty programem (art. 125 ust. 3 lit. f).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„d” weryfikowane na podstawie złożonych oświadczeń stanowiących integralną część wniosku o dofinansowanie oraz załącznika w postaci harmonogramu realizacji zamówień publicznych w ramach projektu.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58750"/>
              </p:ext>
            </p:extLst>
          </p:nvPr>
        </p:nvGraphicFramePr>
        <p:xfrm>
          <a:off x="77724" y="1373474"/>
          <a:ext cx="8971223" cy="520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0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5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Nazwa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wydatków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weryfikowana jest potencjalna kwalifikowalność wydatków planowanych do poniesienia, tj. czy kategorie oraz limity wydatków zawarte we wniosku o dofinansowanie projektu są prawidłowo określone - zgodnie z wytycznymi horyzontalnymi oraz zapisami Regulaminu konkursu</a:t>
                      </a:r>
                      <a:endParaRPr lang="pl-P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2490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1. KRYTERIA FORMALNE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</TotalTime>
  <Words>2320</Words>
  <Application>Microsoft Office PowerPoint</Application>
  <PresentationFormat>Pokaz na ekranie (4:3)</PresentationFormat>
  <Paragraphs>373</Paragraphs>
  <Slides>29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SYSTEMATYKA KRYTERIÓW OBOWIĄZUJĄCYCH W RAMACH RPO WM NA LATA 2014-2020 (EFRR)</vt:lpstr>
      <vt:lpstr>SYSTEMATYKA KRYTERIÓW OBOWIĄZUJĄCYCH W RAMACH RPO WM NA LATA 2014-2020 (EFRR)</vt:lpstr>
      <vt:lpstr>SYSTEMATYKA KRYTERIÓW OBOWIĄZUJĄCYCH W RAMACH RPO WM NA LATA 2014-2020 (EFRR)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Buła-Kopańska Agnieszka</cp:lastModifiedBy>
  <cp:revision>684</cp:revision>
  <cp:lastPrinted>2017-09-13T08:40:40Z</cp:lastPrinted>
  <dcterms:created xsi:type="dcterms:W3CDTF">2015-04-20T12:46:14Z</dcterms:created>
  <dcterms:modified xsi:type="dcterms:W3CDTF">2017-09-13T11:27:58Z</dcterms:modified>
</cp:coreProperties>
</file>