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notesSlides/notesSlide2.xml" ContentType="application/vnd.openxmlformats-officedocument.presentationml.notesSl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drawings/drawing2.xml" ContentType="application/vnd.openxmlformats-officedocument.drawingml.chartshapes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35"/>
  </p:notesMasterIdLst>
  <p:handoutMasterIdLst>
    <p:handoutMasterId r:id="rId36"/>
  </p:handoutMasterIdLst>
  <p:sldIdLst>
    <p:sldId id="272" r:id="rId2"/>
    <p:sldId id="365" r:id="rId3"/>
    <p:sldId id="375" r:id="rId4"/>
    <p:sldId id="296" r:id="rId5"/>
    <p:sldId id="280" r:id="rId6"/>
    <p:sldId id="356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425" r:id="rId28"/>
    <p:sldId id="426" r:id="rId29"/>
    <p:sldId id="427" r:id="rId30"/>
    <p:sldId id="428" r:id="rId31"/>
    <p:sldId id="421" r:id="rId32"/>
    <p:sldId id="422" r:id="rId33"/>
    <p:sldId id="343" r:id="rId34"/>
  </p:sldIdLst>
  <p:sldSz cx="9144000" cy="6858000" type="screen4x3"/>
  <p:notesSz cx="6797675" cy="987425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5" autoAdjust="0"/>
    <p:restoredTop sz="94690" autoAdjust="0"/>
  </p:normalViewPr>
  <p:slideViewPr>
    <p:cSldViewPr snapToGrid="0">
      <p:cViewPr varScale="1">
        <p:scale>
          <a:sx n="101" d="100"/>
          <a:sy n="101" d="100"/>
        </p:scale>
        <p:origin x="12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Arkusz_programu_Microsoft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Arkusz_programu_Microsoft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6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44459742805739E-2"/>
          <c:y val="0.20186003321253229"/>
          <c:w val="0.92638462427097967"/>
          <c:h val="0.634477630817463"/>
        </c:manualLayout>
      </c:layout>
      <c:lineChart>
        <c:grouping val="standard"/>
        <c:varyColors val="0"/>
        <c:ser>
          <c:idx val="0"/>
          <c:order val="0"/>
          <c:tx>
            <c:strRef>
              <c:f>'dane do wykresu 2'!$C$3</c:f>
              <c:strCache>
                <c:ptCount val="1"/>
                <c:pt idx="0">
                  <c:v>Nabory</c:v>
                </c:pt>
              </c:strCache>
            </c:strRef>
          </c:tx>
          <c:spPr>
            <a:ln w="38100" cap="rnd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137343641465049E-2"/>
                  <c:y val="-2.257285978737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'dane do wykresu 2'!$A$14:$A$26</c:f>
              <c:numCache>
                <c:formatCode>[$-415]mmm\ yy;@</c:formatCode>
                <c:ptCount val="13"/>
                <c:pt idx="0">
                  <c:v>42674</c:v>
                </c:pt>
                <c:pt idx="1">
                  <c:v>42704</c:v>
                </c:pt>
                <c:pt idx="2">
                  <c:v>42735</c:v>
                </c:pt>
                <c:pt idx="3">
                  <c:v>42766</c:v>
                </c:pt>
                <c:pt idx="4">
                  <c:v>42794</c:v>
                </c:pt>
                <c:pt idx="5">
                  <c:v>42825</c:v>
                </c:pt>
                <c:pt idx="6">
                  <c:v>42855</c:v>
                </c:pt>
                <c:pt idx="7">
                  <c:v>42886</c:v>
                </c:pt>
                <c:pt idx="8">
                  <c:v>42916</c:v>
                </c:pt>
                <c:pt idx="9">
                  <c:v>42947</c:v>
                </c:pt>
                <c:pt idx="10">
                  <c:v>42978</c:v>
                </c:pt>
                <c:pt idx="11">
                  <c:v>43008</c:v>
                </c:pt>
                <c:pt idx="12">
                  <c:v>43039</c:v>
                </c:pt>
              </c:numCache>
            </c:numRef>
          </c:cat>
          <c:val>
            <c:numRef>
              <c:f>'dane do wykresu 2'!$D$14:$D$26</c:f>
              <c:numCache>
                <c:formatCode>0.00%</c:formatCode>
                <c:ptCount val="13"/>
                <c:pt idx="0">
                  <c:v>0.40327957554447025</c:v>
                </c:pt>
                <c:pt idx="1">
                  <c:v>0.50184916938752788</c:v>
                </c:pt>
                <c:pt idx="2">
                  <c:v>0.54356261978777509</c:v>
                </c:pt>
                <c:pt idx="3">
                  <c:v>0.56281823203708392</c:v>
                </c:pt>
                <c:pt idx="4">
                  <c:v>0.59700642126814485</c:v>
                </c:pt>
                <c:pt idx="5">
                  <c:v>0.62598476105505185</c:v>
                </c:pt>
                <c:pt idx="6">
                  <c:v>0.6553689008990401</c:v>
                </c:pt>
                <c:pt idx="7">
                  <c:v>0.72929415972170275</c:v>
                </c:pt>
                <c:pt idx="8">
                  <c:v>0.73568288076754551</c:v>
                </c:pt>
                <c:pt idx="9">
                  <c:v>0.74495435461405413</c:v>
                </c:pt>
                <c:pt idx="10">
                  <c:v>0.76356450260503117</c:v>
                </c:pt>
                <c:pt idx="11">
                  <c:v>0.78677148728017543</c:v>
                </c:pt>
                <c:pt idx="12">
                  <c:v>0.83581372055820513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'dane do wykresu 2'!$E$3</c:f>
              <c:strCache>
                <c:ptCount val="1"/>
                <c:pt idx="0">
                  <c:v>Kontraktacja </c:v>
                </c:pt>
              </c:strCache>
            </c:strRef>
          </c:tx>
          <c:spPr>
            <a:ln w="38100" cap="rnd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800028161765561E-2"/>
                  <c:y val="-1.7678309303615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'dane do wykresu 2'!$A$14:$A$26</c:f>
              <c:numCache>
                <c:formatCode>[$-415]mmm\ yy;@</c:formatCode>
                <c:ptCount val="13"/>
                <c:pt idx="0">
                  <c:v>42674</c:v>
                </c:pt>
                <c:pt idx="1">
                  <c:v>42704</c:v>
                </c:pt>
                <c:pt idx="2">
                  <c:v>42735</c:v>
                </c:pt>
                <c:pt idx="3">
                  <c:v>42766</c:v>
                </c:pt>
                <c:pt idx="4">
                  <c:v>42794</c:v>
                </c:pt>
                <c:pt idx="5">
                  <c:v>42825</c:v>
                </c:pt>
                <c:pt idx="6">
                  <c:v>42855</c:v>
                </c:pt>
                <c:pt idx="7">
                  <c:v>42886</c:v>
                </c:pt>
                <c:pt idx="8">
                  <c:v>42916</c:v>
                </c:pt>
                <c:pt idx="9">
                  <c:v>42947</c:v>
                </c:pt>
                <c:pt idx="10">
                  <c:v>42978</c:v>
                </c:pt>
                <c:pt idx="11">
                  <c:v>43008</c:v>
                </c:pt>
                <c:pt idx="12">
                  <c:v>43039</c:v>
                </c:pt>
              </c:numCache>
            </c:numRef>
          </c:cat>
          <c:val>
            <c:numRef>
              <c:f>'dane do wykresu 2'!$F$14:$F$26</c:f>
              <c:numCache>
                <c:formatCode>0.00%</c:formatCode>
                <c:ptCount val="13"/>
                <c:pt idx="0">
                  <c:v>7.0857994141160036E-2</c:v>
                </c:pt>
                <c:pt idx="1">
                  <c:v>9.5095732355554241E-2</c:v>
                </c:pt>
                <c:pt idx="2">
                  <c:v>0.17676496290373592</c:v>
                </c:pt>
                <c:pt idx="3">
                  <c:v>0.17780193187992963</c:v>
                </c:pt>
                <c:pt idx="4">
                  <c:v>0.18197965550233172</c:v>
                </c:pt>
                <c:pt idx="5">
                  <c:v>0.20171506531859568</c:v>
                </c:pt>
                <c:pt idx="6">
                  <c:v>0.23101573413477841</c:v>
                </c:pt>
                <c:pt idx="7">
                  <c:v>0.26531279967414573</c:v>
                </c:pt>
                <c:pt idx="8">
                  <c:v>0.31778321238698704</c:v>
                </c:pt>
                <c:pt idx="9">
                  <c:v>0.34227787247620212</c:v>
                </c:pt>
                <c:pt idx="10">
                  <c:v>0.35764848421759748</c:v>
                </c:pt>
                <c:pt idx="11">
                  <c:v>0.39406328349609954</c:v>
                </c:pt>
                <c:pt idx="12">
                  <c:v>0.42707402034618447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'dane do wykresu 2'!$G$3</c:f>
              <c:strCache>
                <c:ptCount val="1"/>
                <c:pt idx="0">
                  <c:v>wnioski o płatność </c:v>
                </c:pt>
              </c:strCache>
            </c:strRef>
          </c:tx>
          <c:spPr>
            <a:ln w="38100" cap="rnd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'dane do wykresu 2'!$A$14:$A$26</c:f>
              <c:numCache>
                <c:formatCode>[$-415]mmm\ yy;@</c:formatCode>
                <c:ptCount val="13"/>
                <c:pt idx="0">
                  <c:v>42674</c:v>
                </c:pt>
                <c:pt idx="1">
                  <c:v>42704</c:v>
                </c:pt>
                <c:pt idx="2">
                  <c:v>42735</c:v>
                </c:pt>
                <c:pt idx="3">
                  <c:v>42766</c:v>
                </c:pt>
                <c:pt idx="4">
                  <c:v>42794</c:v>
                </c:pt>
                <c:pt idx="5">
                  <c:v>42825</c:v>
                </c:pt>
                <c:pt idx="6">
                  <c:v>42855</c:v>
                </c:pt>
                <c:pt idx="7">
                  <c:v>42886</c:v>
                </c:pt>
                <c:pt idx="8">
                  <c:v>42916</c:v>
                </c:pt>
                <c:pt idx="9">
                  <c:v>42947</c:v>
                </c:pt>
                <c:pt idx="10">
                  <c:v>42978</c:v>
                </c:pt>
                <c:pt idx="11">
                  <c:v>43008</c:v>
                </c:pt>
                <c:pt idx="12">
                  <c:v>43039</c:v>
                </c:pt>
              </c:numCache>
            </c:numRef>
          </c:cat>
          <c:val>
            <c:numRef>
              <c:f>'dane do wykresu 2'!$H$14:$H$26</c:f>
              <c:numCache>
                <c:formatCode>0.00%</c:formatCode>
                <c:ptCount val="13"/>
                <c:pt idx="0">
                  <c:v>9.4827088227563746E-3</c:v>
                </c:pt>
                <c:pt idx="1">
                  <c:v>1.7545098673791604E-2</c:v>
                </c:pt>
                <c:pt idx="2">
                  <c:v>1.8439078150392831E-2</c:v>
                </c:pt>
                <c:pt idx="3">
                  <c:v>2.0726980950665001E-2</c:v>
                </c:pt>
                <c:pt idx="4">
                  <c:v>2.2922798205892908E-2</c:v>
                </c:pt>
                <c:pt idx="5">
                  <c:v>2.5596774322828024E-2</c:v>
                </c:pt>
                <c:pt idx="6">
                  <c:v>2.8420158340425241E-2</c:v>
                </c:pt>
                <c:pt idx="7">
                  <c:v>3.1758816066220732E-2</c:v>
                </c:pt>
                <c:pt idx="8">
                  <c:v>4.3175298421992685E-2</c:v>
                </c:pt>
                <c:pt idx="9">
                  <c:v>4.6236978143708453E-2</c:v>
                </c:pt>
                <c:pt idx="10">
                  <c:v>5.1462424721609452E-2</c:v>
                </c:pt>
                <c:pt idx="11">
                  <c:v>5.5552079000842053E-2</c:v>
                </c:pt>
                <c:pt idx="12">
                  <c:v>6.157861554504878E-2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'dane do wykresu 2'!$B$3</c:f>
              <c:strCache>
                <c:ptCount val="1"/>
                <c:pt idx="0">
                  <c:v>Alokacja UE</c:v>
                </c:pt>
              </c:strCache>
            </c:strRef>
          </c:tx>
          <c:spPr>
            <a:ln w="44450" cap="rnd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7.8431980431436718E-3"/>
                  <c:y val="-3.2577829179803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b="1">
                        <a:solidFill>
                          <a:schemeClr val="tx1"/>
                        </a:solidFill>
                      </a:rPr>
                      <a:t>Alokacja RPO WM 2014-2020</a:t>
                    </a:r>
                    <a:br>
                      <a:rPr lang="pl-PL" b="1">
                        <a:solidFill>
                          <a:schemeClr val="tx1"/>
                        </a:solidFill>
                      </a:rPr>
                    </a:br>
                    <a:r>
                      <a:rPr lang="pl-PL" b="1">
                        <a:solidFill>
                          <a:schemeClr val="tx1"/>
                        </a:solidFill>
                      </a:rPr>
                      <a:t>8 031 715 289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49868636271462"/>
                      <c:h val="9.729695102821422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'dane do wykresu 2'!$A$14:$A$26</c:f>
              <c:numCache>
                <c:formatCode>[$-415]mmm\ yy;@</c:formatCode>
                <c:ptCount val="13"/>
                <c:pt idx="0">
                  <c:v>42674</c:v>
                </c:pt>
                <c:pt idx="1">
                  <c:v>42704</c:v>
                </c:pt>
                <c:pt idx="2">
                  <c:v>42735</c:v>
                </c:pt>
                <c:pt idx="3">
                  <c:v>42766</c:v>
                </c:pt>
                <c:pt idx="4">
                  <c:v>42794</c:v>
                </c:pt>
                <c:pt idx="5">
                  <c:v>42825</c:v>
                </c:pt>
                <c:pt idx="6">
                  <c:v>42855</c:v>
                </c:pt>
                <c:pt idx="7">
                  <c:v>42886</c:v>
                </c:pt>
                <c:pt idx="8">
                  <c:v>42916</c:v>
                </c:pt>
                <c:pt idx="9">
                  <c:v>42947</c:v>
                </c:pt>
                <c:pt idx="10">
                  <c:v>42978</c:v>
                </c:pt>
                <c:pt idx="11">
                  <c:v>43008</c:v>
                </c:pt>
                <c:pt idx="12">
                  <c:v>43039</c:v>
                </c:pt>
              </c:numCache>
            </c:numRef>
          </c:cat>
          <c:val>
            <c:numRef>
              <c:f>'dane do wykresu 2'!$I$11:$I$24</c:f>
              <c:numCache>
                <c:formatCode>0%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65000"/>
                  <a:lumOff val="35000"/>
                  <a:alpha val="33000"/>
                </a:schemeClr>
              </a:solidFill>
              <a:round/>
            </a:ln>
            <a:effectLst/>
          </c:spPr>
        </c:dropLines>
        <c:smooth val="0"/>
        <c:axId val="383481856"/>
        <c:axId val="383482248"/>
      </c:lineChart>
      <c:dateAx>
        <c:axId val="383481856"/>
        <c:scaling>
          <c:orientation val="minMax"/>
        </c:scaling>
        <c:delete val="0"/>
        <c:axPos val="b"/>
        <c:numFmt formatCode="[$-415]mmm\ 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3482248"/>
        <c:crosses val="autoZero"/>
        <c:auto val="1"/>
        <c:lblOffset val="100"/>
        <c:baseTimeUnit val="months"/>
      </c:dateAx>
      <c:valAx>
        <c:axId val="38348224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348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/>
              <a:t>Osi Priorytetowej IV  - zaangażowanie % alokacji w nabory, kontraktację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wydatkowanie w ramach RPO WM 2014-2020 </a:t>
            </a:r>
          </a:p>
        </c:rich>
      </c:tx>
      <c:layout>
        <c:manualLayout>
          <c:xMode val="edge"/>
          <c:yMode val="edge"/>
          <c:x val="0.17809929078014194"/>
          <c:y val="2.56102408698609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29336429616648E-2"/>
          <c:y val="0.18906763843590593"/>
          <c:w val="0.95799700474881488"/>
          <c:h val="0.5896524640707167"/>
        </c:manualLayout>
      </c:layout>
      <c:bar3DChart>
        <c:barDir val="col"/>
        <c:grouping val="clustered"/>
        <c:varyColors val="0"/>
        <c:ser>
          <c:idx val="0"/>
          <c:order val="0"/>
          <c:tx>
            <c:v>Zaangażowanie alokacji w nabory</c:v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wykresu'!$B$20:$B$24</c:f>
              <c:strCache>
                <c:ptCount val="5"/>
                <c:pt idx="0">
                  <c:v>Działanie 4.1 - Odnawialne źródła energii</c:v>
                </c:pt>
                <c:pt idx="1">
                  <c:v>Działanie 4.2 - Efektywność energetyczna </c:v>
                </c:pt>
                <c:pt idx="2">
                  <c:v>Działanie 4.3 - Redukcja emisji zanieczyszczeń powietrza </c:v>
                </c:pt>
                <c:pt idx="3">
                  <c:v>Poddziałanie 4.3.1 - Ograniczanie zanieczyszczeń powietrza i rozwój mobilności miejskiej</c:v>
                </c:pt>
                <c:pt idx="4">
                  <c:v>Poddziałanie 4.3.2 - Mobilność miejska w ramach ZIT</c:v>
                </c:pt>
              </c:strCache>
            </c:strRef>
          </c:cat>
          <c:val>
            <c:numRef>
              <c:f>'dane do wykresu'!$G$20:$G$24</c:f>
              <c:numCache>
                <c:formatCode>0.00%</c:formatCode>
                <c:ptCount val="5"/>
                <c:pt idx="0">
                  <c:v>0.90947872449194367</c:v>
                </c:pt>
                <c:pt idx="1">
                  <c:v>1.0367469775633045</c:v>
                </c:pt>
                <c:pt idx="2">
                  <c:v>0.99065031519525804</c:v>
                </c:pt>
                <c:pt idx="3">
                  <c:v>0.92874560247891902</c:v>
                </c:pt>
                <c:pt idx="4">
                  <c:v>1.0447080031044189</c:v>
                </c:pt>
              </c:numCache>
            </c:numRef>
          </c:val>
        </c:ser>
        <c:ser>
          <c:idx val="1"/>
          <c:order val="1"/>
          <c:tx>
            <c:v>Kontraktacja</c:v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wykresu'!$B$20:$B$24</c:f>
              <c:strCache>
                <c:ptCount val="5"/>
                <c:pt idx="0">
                  <c:v>Działanie 4.1 - Odnawialne źródła energii</c:v>
                </c:pt>
                <c:pt idx="1">
                  <c:v>Działanie 4.2 - Efektywność energetyczna </c:v>
                </c:pt>
                <c:pt idx="2">
                  <c:v>Działanie 4.3 - Redukcja emisji zanieczyszczeń powietrza </c:v>
                </c:pt>
                <c:pt idx="3">
                  <c:v>Poddziałanie 4.3.1 - Ograniczanie zanieczyszczeń powietrza i rozwój mobilności miejskiej</c:v>
                </c:pt>
                <c:pt idx="4">
                  <c:v>Poddziałanie 4.3.2 - Mobilność miejska w ramach ZIT</c:v>
                </c:pt>
              </c:strCache>
            </c:strRef>
          </c:cat>
          <c:val>
            <c:numRef>
              <c:f>'dane do wykresu'!$J$20:$J$24</c:f>
              <c:numCache>
                <c:formatCode>0.00%</c:formatCode>
                <c:ptCount val="5"/>
                <c:pt idx="0">
                  <c:v>0.6941642629562258</c:v>
                </c:pt>
                <c:pt idx="1">
                  <c:v>0.63902819937247712</c:v>
                </c:pt>
                <c:pt idx="2">
                  <c:v>0.60600239120927368</c:v>
                </c:pt>
                <c:pt idx="3">
                  <c:v>0.41760093152975652</c:v>
                </c:pt>
                <c:pt idx="4">
                  <c:v>0.7705221323096566</c:v>
                </c:pt>
              </c:numCache>
            </c:numRef>
          </c:val>
        </c:ser>
        <c:ser>
          <c:idx val="2"/>
          <c:order val="2"/>
          <c:tx>
            <c:v>wnioski o płatność</c:v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293396455478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'dane do wykresu'!$O$20:$O$24</c:f>
              <c:numCache>
                <c:formatCode>0.00%</c:formatCode>
                <c:ptCount val="5"/>
                <c:pt idx="0">
                  <c:v>0</c:v>
                </c:pt>
                <c:pt idx="1">
                  <c:v>2.2075425086332111E-2</c:v>
                </c:pt>
                <c:pt idx="2">
                  <c:v>2.5190099593546838E-3</c:v>
                </c:pt>
                <c:pt idx="3">
                  <c:v>6.765255553447193E-4</c:v>
                </c:pt>
                <c:pt idx="4">
                  <c:v>4.1279415336898714E-3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25952392"/>
        <c:axId val="425952784"/>
        <c:axId val="0"/>
      </c:bar3DChart>
      <c:catAx>
        <c:axId val="425952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952784"/>
        <c:crosses val="autoZero"/>
        <c:auto val="1"/>
        <c:lblAlgn val="ctr"/>
        <c:lblOffset val="100"/>
        <c:noMultiLvlLbl val="0"/>
      </c:catAx>
      <c:valAx>
        <c:axId val="425952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95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Oś Priorytetowa V - Gospodarka przyjazna środowisku </a:t>
            </a:r>
            <a:br>
              <a:rPr lang="pl-PL" sz="1400"/>
            </a:br>
            <a:r>
              <a:rPr lang="pl-PL" sz="1400"/>
              <a:t>RPO WM 2014-2020 - w PLN</a:t>
            </a:r>
          </a:p>
        </c:rich>
      </c:tx>
      <c:layout>
        <c:manualLayout>
          <c:xMode val="edge"/>
          <c:yMode val="edge"/>
          <c:x val="0.22531585058864412"/>
          <c:y val="1.371874068508122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6.3573902212252634E-17"/>
                  <c:y val="0.17897089200501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wykresu'!$B$26:$B$29</c:f>
              <c:strCache>
                <c:ptCount val="4"/>
                <c:pt idx="0">
                  <c:v>Działanie 5.1 - Dostosowanie do zmian klimatu</c:v>
                </c:pt>
                <c:pt idx="1">
                  <c:v>Działanie 5.2 - Gospodarka odpadami</c:v>
                </c:pt>
                <c:pt idx="2">
                  <c:v>Działanie 5.3 - Dziedzictwo kulturowe</c:v>
                </c:pt>
                <c:pt idx="3">
                  <c:v>Działanie 5.4 - Ochrona bioróżnorodności</c:v>
                </c:pt>
              </c:strCache>
            </c:strRef>
          </c:cat>
          <c:val>
            <c:numRef>
              <c:f>'dane do wykresu'!$C$26:$C$29</c:f>
              <c:numCache>
                <c:formatCode>#,##0</c:formatCode>
                <c:ptCount val="4"/>
                <c:pt idx="0">
                  <c:v>101854065.9642</c:v>
                </c:pt>
                <c:pt idx="1">
                  <c:v>49450252.799999997</c:v>
                </c:pt>
                <c:pt idx="2">
                  <c:v>199274711.64019999</c:v>
                </c:pt>
                <c:pt idx="3">
                  <c:v>14172606.536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wykresu'!$B$26:$B$29</c:f>
              <c:strCache>
                <c:ptCount val="4"/>
                <c:pt idx="0">
                  <c:v>Działanie 5.1 - Dostosowanie do zmian klimatu</c:v>
                </c:pt>
                <c:pt idx="1">
                  <c:v>Działanie 5.2 - Gospodarka odpadami</c:v>
                </c:pt>
                <c:pt idx="2">
                  <c:v>Działanie 5.3 - Dziedzictwo kulturowe</c:v>
                </c:pt>
                <c:pt idx="3">
                  <c:v>Działanie 5.4 - Ochrona bioróżnorodności</c:v>
                </c:pt>
              </c:strCache>
            </c:strRef>
          </c:cat>
          <c:val>
            <c:numRef>
              <c:f>'dane do wykresu'!$E$26:$E$29</c:f>
              <c:numCache>
                <c:formatCode>#,##0</c:formatCode>
                <c:ptCount val="4"/>
                <c:pt idx="0">
                  <c:v>98532863.881200001</c:v>
                </c:pt>
                <c:pt idx="1">
                  <c:v>91467769.790000007</c:v>
                </c:pt>
                <c:pt idx="2">
                  <c:v>197227073.69403398</c:v>
                </c:pt>
                <c:pt idx="3">
                  <c:v>14562510</c:v>
                </c:pt>
              </c:numCache>
            </c:numRef>
          </c:val>
        </c:ser>
        <c:ser>
          <c:idx val="2"/>
          <c:order val="2"/>
          <c:tx>
            <c:v>Kontraktacja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540167211922943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080334423845886E-3"/>
                  <c:y val="-9.5391822642853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wykresu'!$B$26:$B$29</c:f>
              <c:strCache>
                <c:ptCount val="4"/>
                <c:pt idx="0">
                  <c:v>Działanie 5.1 - Dostosowanie do zmian klimatu</c:v>
                </c:pt>
                <c:pt idx="1">
                  <c:v>Działanie 5.2 - Gospodarka odpadami</c:v>
                </c:pt>
                <c:pt idx="2">
                  <c:v>Działanie 5.3 - Dziedzictwo kulturowe</c:v>
                </c:pt>
                <c:pt idx="3">
                  <c:v>Działanie 5.4 - Ochrona bioróżnorodności</c:v>
                </c:pt>
              </c:strCache>
            </c:strRef>
          </c:cat>
          <c:val>
            <c:numRef>
              <c:f>'dane do wykresu'!$I$26:$I$29</c:f>
              <c:numCache>
                <c:formatCode>#,##0</c:formatCode>
                <c:ptCount val="4"/>
                <c:pt idx="0">
                  <c:v>22897533.280000001</c:v>
                </c:pt>
                <c:pt idx="1">
                  <c:v>2502975.29</c:v>
                </c:pt>
                <c:pt idx="2">
                  <c:v>131848039.27</c:v>
                </c:pt>
                <c:pt idx="3">
                  <c:v>13213849.710000001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4.352230963872889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522309638728369E-3"/>
                  <c:y val="2.601625216836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do wykresu'!$B$26:$B$29</c:f>
              <c:strCache>
                <c:ptCount val="4"/>
                <c:pt idx="0">
                  <c:v>Działanie 5.1 - Dostosowanie do zmian klimatu</c:v>
                </c:pt>
                <c:pt idx="1">
                  <c:v>Działanie 5.2 - Gospodarka odpadami</c:v>
                </c:pt>
                <c:pt idx="2">
                  <c:v>Działanie 5.3 - Dziedzictwo kulturowe</c:v>
                </c:pt>
                <c:pt idx="3">
                  <c:v>Działanie 5.4 - Ochrona bioróżnorodności</c:v>
                </c:pt>
              </c:strCache>
            </c:strRef>
          </c:cat>
          <c:val>
            <c:numRef>
              <c:f>'dane do wykresu'!$L$26:$L$29</c:f>
              <c:numCache>
                <c:formatCode>#,##0</c:formatCode>
                <c:ptCount val="4"/>
                <c:pt idx="0">
                  <c:v>2280835.7400000002</c:v>
                </c:pt>
                <c:pt idx="1">
                  <c:v>0</c:v>
                </c:pt>
                <c:pt idx="2">
                  <c:v>5182531.1500000004</c:v>
                </c:pt>
                <c:pt idx="3">
                  <c:v>999623.01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5953176"/>
        <c:axId val="425953960"/>
        <c:axId val="0"/>
      </c:bar3DChart>
      <c:catAx>
        <c:axId val="425953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953960"/>
        <c:crosses val="autoZero"/>
        <c:auto val="1"/>
        <c:lblAlgn val="ctr"/>
        <c:lblOffset val="100"/>
        <c:noMultiLvlLbl val="0"/>
      </c:catAx>
      <c:valAx>
        <c:axId val="42595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95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/>
              <a:t>Osi Priorytetowej V  - zaangażowanie % alokacji w nabory, kontraktację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wydatkowanie w ramach RPO WM 2014-2020 </a:t>
            </a:r>
          </a:p>
        </c:rich>
      </c:tx>
      <c:layout>
        <c:manualLayout>
          <c:xMode val="edge"/>
          <c:yMode val="edge"/>
          <c:x val="0.17809929078014194"/>
          <c:y val="2.56102408698609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29336429616648E-2"/>
          <c:y val="0.18906763843590593"/>
          <c:w val="0.95799700474881488"/>
          <c:h val="0.5896524640707167"/>
        </c:manualLayout>
      </c:layout>
      <c:bar3DChart>
        <c:barDir val="col"/>
        <c:grouping val="clustered"/>
        <c:varyColors val="0"/>
        <c:ser>
          <c:idx val="0"/>
          <c:order val="0"/>
          <c:tx>
            <c:v>Zaangażowanie alokacji w nabory</c:v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wykresu'!$B$26:$B$29</c:f>
              <c:strCache>
                <c:ptCount val="4"/>
                <c:pt idx="0">
                  <c:v>Działanie 5.1 - Dostosowanie do zmian klimatu</c:v>
                </c:pt>
                <c:pt idx="1">
                  <c:v>Działanie 5.2 - Gospodarka odpadami</c:v>
                </c:pt>
                <c:pt idx="2">
                  <c:v>Działanie 5.3 - Dziedzictwo kulturowe</c:v>
                </c:pt>
                <c:pt idx="3">
                  <c:v>Działanie 5.4 - Ochrona bioróżnorodności</c:v>
                </c:pt>
              </c:strCache>
            </c:strRef>
          </c:cat>
          <c:val>
            <c:numRef>
              <c:f>'dane do wykresu'!$G$26:$G$29</c:f>
              <c:numCache>
                <c:formatCode>0.00%</c:formatCode>
                <c:ptCount val="4"/>
                <c:pt idx="0">
                  <c:v>0.96739254293326538</c:v>
                </c:pt>
                <c:pt idx="1">
                  <c:v>1.8496926630474175</c:v>
                </c:pt>
                <c:pt idx="2">
                  <c:v>0.98972454693667744</c:v>
                </c:pt>
                <c:pt idx="3">
                  <c:v>1.0275110624859021</c:v>
                </c:pt>
              </c:numCache>
            </c:numRef>
          </c:val>
        </c:ser>
        <c:ser>
          <c:idx val="1"/>
          <c:order val="1"/>
          <c:tx>
            <c:v>Kontraktacja</c:v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wykresu'!$B$26:$B$29</c:f>
              <c:strCache>
                <c:ptCount val="4"/>
                <c:pt idx="0">
                  <c:v>Działanie 5.1 - Dostosowanie do zmian klimatu</c:v>
                </c:pt>
                <c:pt idx="1">
                  <c:v>Działanie 5.2 - Gospodarka odpadami</c:v>
                </c:pt>
                <c:pt idx="2">
                  <c:v>Działanie 5.3 - Dziedzictwo kulturowe</c:v>
                </c:pt>
                <c:pt idx="3">
                  <c:v>Działanie 5.4 - Ochrona bioróżnorodności</c:v>
                </c:pt>
              </c:strCache>
            </c:strRef>
          </c:cat>
          <c:val>
            <c:numRef>
              <c:f>'dane do wykresu'!$J$26:$J$29</c:f>
              <c:numCache>
                <c:formatCode>0.00%</c:formatCode>
                <c:ptCount val="4"/>
                <c:pt idx="0">
                  <c:v>0.22480725794538334</c:v>
                </c:pt>
                <c:pt idx="1">
                  <c:v>5.0616026173277727E-2</c:v>
                </c:pt>
                <c:pt idx="2">
                  <c:v>0.66163959382893467</c:v>
                </c:pt>
                <c:pt idx="3">
                  <c:v>0.93235141160769186</c:v>
                </c:pt>
              </c:numCache>
            </c:numRef>
          </c:val>
        </c:ser>
        <c:ser>
          <c:idx val="2"/>
          <c:order val="2"/>
          <c:tx>
            <c:v>wnioski o płatność</c:v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293396455478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'dane do wykresu'!$O$26:$O$29</c:f>
              <c:numCache>
                <c:formatCode>0.00%</c:formatCode>
                <c:ptCount val="4"/>
                <c:pt idx="0">
                  <c:v>2.2393173197441874E-2</c:v>
                </c:pt>
                <c:pt idx="1">
                  <c:v>0</c:v>
                </c:pt>
                <c:pt idx="2">
                  <c:v>2.6006968507661463E-2</c:v>
                </c:pt>
                <c:pt idx="3">
                  <c:v>7.053205121166993E-2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27642760"/>
        <c:axId val="427643152"/>
        <c:axId val="0"/>
      </c:bar3DChart>
      <c:catAx>
        <c:axId val="427642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643152"/>
        <c:crosses val="autoZero"/>
        <c:auto val="1"/>
        <c:lblAlgn val="ctr"/>
        <c:lblOffset val="100"/>
        <c:noMultiLvlLbl val="0"/>
      </c:catAx>
      <c:valAx>
        <c:axId val="427643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64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Oś Priorytetowa VI - Jakość życia</a:t>
            </a:r>
            <a:br>
              <a:rPr lang="pl-PL" sz="1400"/>
            </a:br>
            <a:r>
              <a:rPr lang="pl-PL" sz="1400"/>
              <a:t>RPO WM 2014-2020 - w PLN</a:t>
            </a:r>
          </a:p>
        </c:rich>
      </c:tx>
      <c:layout>
        <c:manualLayout>
          <c:xMode val="edge"/>
          <c:yMode val="edge"/>
          <c:x val="0.32062163956851825"/>
          <c:y val="2.233620887941992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6134009335620264E-3"/>
                  <c:y val="0.21761177107462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21023510086870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wykresu'!$B$31:$B$32</c:f>
              <c:strCache>
                <c:ptCount val="2"/>
                <c:pt idx="0">
                  <c:v>Działanie 6.1 - Infrastruktura ochrony zdrowia</c:v>
                </c:pt>
                <c:pt idx="1">
                  <c:v>Działanie 6.2 - Rewitalizacja obszarów zmarginalizowanych</c:v>
                </c:pt>
              </c:strCache>
            </c:strRef>
          </c:cat>
          <c:val>
            <c:numRef>
              <c:f>'dane do wykresu'!$C$31:$C$32</c:f>
              <c:numCache>
                <c:formatCode>#,##0</c:formatCode>
                <c:ptCount val="2"/>
                <c:pt idx="0">
                  <c:v>222101851.5456</c:v>
                </c:pt>
                <c:pt idx="1">
                  <c:v>242219770.7904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3.203090301168676E-3"/>
                  <c:y val="0.22130010617758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wykresu'!$B$31:$B$32</c:f>
              <c:strCache>
                <c:ptCount val="2"/>
                <c:pt idx="0">
                  <c:v>Działanie 6.1 - Infrastruktura ochrony zdrowia</c:v>
                </c:pt>
                <c:pt idx="1">
                  <c:v>Działanie 6.2 - Rewitalizacja obszarów zmarginalizowanych</c:v>
                </c:pt>
              </c:strCache>
            </c:strRef>
          </c:cat>
          <c:val>
            <c:numRef>
              <c:f>'dane do wykresu'!$E$31:$E$32</c:f>
              <c:numCache>
                <c:formatCode>#,##0</c:formatCode>
                <c:ptCount val="2"/>
                <c:pt idx="0">
                  <c:v>219698754.74839997</c:v>
                </c:pt>
                <c:pt idx="1">
                  <c:v>257656910.51590002</c:v>
                </c:pt>
              </c:numCache>
            </c:numRef>
          </c:val>
        </c:ser>
        <c:ser>
          <c:idx val="2"/>
          <c:order val="2"/>
          <c:tx>
            <c:v>Kontraktacja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540167211922943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080334423845886E-3"/>
                  <c:y val="-9.5391822642853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wykresu'!$B$31:$B$32</c:f>
              <c:strCache>
                <c:ptCount val="2"/>
                <c:pt idx="0">
                  <c:v>Działanie 6.1 - Infrastruktura ochrony zdrowia</c:v>
                </c:pt>
                <c:pt idx="1">
                  <c:v>Działanie 6.2 - Rewitalizacja obszarów zmarginalizowanych</c:v>
                </c:pt>
              </c:strCache>
            </c:strRef>
          </c:cat>
          <c:val>
            <c:numRef>
              <c:f>'dane do wykresu'!$I$31:$I$32</c:f>
              <c:numCache>
                <c:formatCode>#,##0</c:formatCode>
                <c:ptCount val="2"/>
                <c:pt idx="0">
                  <c:v>0</c:v>
                </c:pt>
                <c:pt idx="1">
                  <c:v>134489392.78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4.352230963872889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522309638728369E-3"/>
                  <c:y val="2.601625216836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do wykresu'!$B$31:$B$32</c:f>
              <c:strCache>
                <c:ptCount val="2"/>
                <c:pt idx="0">
                  <c:v>Działanie 6.1 - Infrastruktura ochrony zdrowia</c:v>
                </c:pt>
                <c:pt idx="1">
                  <c:v>Działanie 6.2 - Rewitalizacja obszarów zmarginalizowanych</c:v>
                </c:pt>
              </c:strCache>
            </c:strRef>
          </c:cat>
          <c:val>
            <c:numRef>
              <c:f>'dane do wykresu'!$L$31:$L$32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643936"/>
        <c:axId val="427644328"/>
        <c:axId val="0"/>
      </c:bar3DChart>
      <c:catAx>
        <c:axId val="427643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644328"/>
        <c:crosses val="autoZero"/>
        <c:auto val="1"/>
        <c:lblAlgn val="ctr"/>
        <c:lblOffset val="100"/>
        <c:noMultiLvlLbl val="0"/>
      </c:catAx>
      <c:valAx>
        <c:axId val="427644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64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/>
              <a:t>Osi Priorytetowej VI  - zaangażowanie % alokacji w nabory, kontraktację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wydatkowanie w ramach RPO WM 2014-2020 </a:t>
            </a:r>
          </a:p>
        </c:rich>
      </c:tx>
      <c:layout>
        <c:manualLayout>
          <c:xMode val="edge"/>
          <c:yMode val="edge"/>
          <c:x val="0.17809929078014194"/>
          <c:y val="2.56102408698609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29336429616648E-2"/>
          <c:y val="0.18906763843590593"/>
          <c:w val="0.95799700474881488"/>
          <c:h val="0.5896524640707167"/>
        </c:manualLayout>
      </c:layout>
      <c:bar3DChart>
        <c:barDir val="col"/>
        <c:grouping val="clustered"/>
        <c:varyColors val="0"/>
        <c:ser>
          <c:idx val="0"/>
          <c:order val="0"/>
          <c:tx>
            <c:v>Zaangażowanie alokacji w nabory</c:v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wykresu'!$B$31:$B$32</c:f>
              <c:strCache>
                <c:ptCount val="2"/>
                <c:pt idx="0">
                  <c:v>Działanie 6.1 - Infrastruktura ochrony zdrowia</c:v>
                </c:pt>
                <c:pt idx="1">
                  <c:v>Działanie 6.2 - Rewitalizacja obszarów zmarginalizowanych</c:v>
                </c:pt>
              </c:strCache>
            </c:strRef>
          </c:cat>
          <c:val>
            <c:numRef>
              <c:f>'dane do wykresu'!$G$31:$G$32</c:f>
              <c:numCache>
                <c:formatCode>0.00%</c:formatCode>
                <c:ptCount val="2"/>
                <c:pt idx="0">
                  <c:v>0.98918020367467918</c:v>
                </c:pt>
                <c:pt idx="1">
                  <c:v>1.0637319557983491</c:v>
                </c:pt>
              </c:numCache>
            </c:numRef>
          </c:val>
        </c:ser>
        <c:ser>
          <c:idx val="1"/>
          <c:order val="1"/>
          <c:tx>
            <c:v>Kontraktacja</c:v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wykresu'!$B$31:$B$32</c:f>
              <c:strCache>
                <c:ptCount val="2"/>
                <c:pt idx="0">
                  <c:v>Działanie 6.1 - Infrastruktura ochrony zdrowia</c:v>
                </c:pt>
                <c:pt idx="1">
                  <c:v>Działanie 6.2 - Rewitalizacja obszarów zmarginalizowanych</c:v>
                </c:pt>
              </c:strCache>
            </c:strRef>
          </c:cat>
          <c:val>
            <c:numRef>
              <c:f>'dane do wykresu'!$J$31:$J$32</c:f>
              <c:numCache>
                <c:formatCode>0.00%</c:formatCode>
                <c:ptCount val="2"/>
                <c:pt idx="0">
                  <c:v>0</c:v>
                </c:pt>
                <c:pt idx="1">
                  <c:v>0.55523705740923057</c:v>
                </c:pt>
              </c:numCache>
            </c:numRef>
          </c:val>
        </c:ser>
        <c:ser>
          <c:idx val="2"/>
          <c:order val="2"/>
          <c:tx>
            <c:v>wnioski o płatność</c:v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293396455478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'dane do wykresu'!$O$31:$O$32</c:f>
              <c:numCache>
                <c:formatCode>0.00%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27645112"/>
        <c:axId val="427645504"/>
        <c:axId val="0"/>
      </c:bar3DChart>
      <c:catAx>
        <c:axId val="427645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645504"/>
        <c:crosses val="autoZero"/>
        <c:auto val="1"/>
        <c:lblAlgn val="ctr"/>
        <c:lblOffset val="100"/>
        <c:noMultiLvlLbl val="0"/>
      </c:catAx>
      <c:valAx>
        <c:axId val="4276455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64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Oś Priorytetowa VII - Rozwój regionalnego systemu transportowego</a:t>
            </a:r>
            <a:br>
              <a:rPr lang="pl-PL" sz="1400"/>
            </a:br>
            <a:r>
              <a:rPr lang="pl-PL" sz="1400"/>
              <a:t>RPO WM 2014-2020 - w PLN</a:t>
            </a:r>
          </a:p>
        </c:rich>
      </c:tx>
      <c:layout>
        <c:manualLayout>
          <c:xMode val="edge"/>
          <c:yMode val="edge"/>
          <c:x val="0.16905892700087952"/>
          <c:y val="2.93575310013413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20348056042464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wykresu'!$B$34:$B$35</c:f>
              <c:strCache>
                <c:ptCount val="2"/>
                <c:pt idx="0">
                  <c:v>Działanie 7.1 - Infrastruktura drogowa</c:v>
                </c:pt>
                <c:pt idx="1">
                  <c:v>Działanie 7.2 - Infrastruktura kolejowa</c:v>
                </c:pt>
              </c:strCache>
            </c:strRef>
          </c:cat>
          <c:val>
            <c:numRef>
              <c:f>'dane do wykresu'!$C$34:$C$35</c:f>
              <c:numCache>
                <c:formatCode>#,##0</c:formatCode>
                <c:ptCount val="2"/>
                <c:pt idx="0">
                  <c:v>926398384.23259997</c:v>
                </c:pt>
                <c:pt idx="1">
                  <c:v>541134842.59930003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wykresu'!$B$34:$B$35</c:f>
              <c:strCache>
                <c:ptCount val="2"/>
                <c:pt idx="0">
                  <c:v>Działanie 7.1 - Infrastruktura drogowa</c:v>
                </c:pt>
                <c:pt idx="1">
                  <c:v>Działanie 7.2 - Infrastruktura kolejowa</c:v>
                </c:pt>
              </c:strCache>
            </c:strRef>
          </c:cat>
          <c:val>
            <c:numRef>
              <c:f>'dane do wykresu'!$E$34:$E$35</c:f>
              <c:numCache>
                <c:formatCode>#,##0</c:formatCode>
                <c:ptCount val="2"/>
                <c:pt idx="0">
                  <c:v>728639646.69032001</c:v>
                </c:pt>
                <c:pt idx="1">
                  <c:v>414949960.38</c:v>
                </c:pt>
              </c:numCache>
            </c:numRef>
          </c:val>
        </c:ser>
        <c:ser>
          <c:idx val="2"/>
          <c:order val="2"/>
          <c:tx>
            <c:v>Kontraktacja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540167211922943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080334423845886E-3"/>
                  <c:y val="-9.5391822642853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wykresu'!$B$34:$B$35</c:f>
              <c:strCache>
                <c:ptCount val="2"/>
                <c:pt idx="0">
                  <c:v>Działanie 7.1 - Infrastruktura drogowa</c:v>
                </c:pt>
                <c:pt idx="1">
                  <c:v>Działanie 7.2 - Infrastruktura kolejowa</c:v>
                </c:pt>
              </c:strCache>
            </c:strRef>
          </c:cat>
          <c:val>
            <c:numRef>
              <c:f>'dane do wykresu'!$I$34:$I$35</c:f>
              <c:numCache>
                <c:formatCode>#,##0</c:formatCode>
                <c:ptCount val="2"/>
                <c:pt idx="0">
                  <c:v>455525465.75</c:v>
                </c:pt>
                <c:pt idx="1">
                  <c:v>128349960.38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4.352230963872889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522309638728369E-3"/>
                  <c:y val="2.601625216836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do wykresu'!$B$34:$B$35</c:f>
              <c:strCache>
                <c:ptCount val="2"/>
                <c:pt idx="0">
                  <c:v>Działanie 7.1 - Infrastruktura drogowa</c:v>
                </c:pt>
                <c:pt idx="1">
                  <c:v>Działanie 7.2 - Infrastruktura kolejowa</c:v>
                </c:pt>
              </c:strCache>
            </c:strRef>
          </c:cat>
          <c:val>
            <c:numRef>
              <c:f>'dane do wykresu'!$L$34:$L$35</c:f>
              <c:numCache>
                <c:formatCode>#,##0</c:formatCode>
                <c:ptCount val="2"/>
                <c:pt idx="0">
                  <c:v>33727394.159999996</c:v>
                </c:pt>
                <c:pt idx="1">
                  <c:v>121767556.25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646288"/>
        <c:axId val="463597112"/>
        <c:axId val="0"/>
      </c:bar3DChart>
      <c:catAx>
        <c:axId val="427646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3597112"/>
        <c:crosses val="autoZero"/>
        <c:auto val="1"/>
        <c:lblAlgn val="ctr"/>
        <c:lblOffset val="100"/>
        <c:noMultiLvlLbl val="0"/>
      </c:catAx>
      <c:valAx>
        <c:axId val="46359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64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/>
              <a:t>Osi Priorytetowej VII  - zaangażowanie % alokacji w nabory, kontraktację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wydatkowanie w ramach RPO WM 2014-2020 </a:t>
            </a:r>
          </a:p>
        </c:rich>
      </c:tx>
      <c:layout>
        <c:manualLayout>
          <c:xMode val="edge"/>
          <c:yMode val="edge"/>
          <c:x val="0.17809929078014194"/>
          <c:y val="2.56102408698609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29336429616648E-2"/>
          <c:y val="0.18906763843590593"/>
          <c:w val="0.95799700474881488"/>
          <c:h val="0.5896524640707167"/>
        </c:manualLayout>
      </c:layout>
      <c:bar3DChart>
        <c:barDir val="col"/>
        <c:grouping val="clustered"/>
        <c:varyColors val="0"/>
        <c:ser>
          <c:idx val="0"/>
          <c:order val="0"/>
          <c:tx>
            <c:v>Zaangażowanie alokacji w nabory</c:v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wykresu'!$B$34:$B$35</c:f>
              <c:strCache>
                <c:ptCount val="2"/>
                <c:pt idx="0">
                  <c:v>Działanie 7.1 - Infrastruktura drogowa</c:v>
                </c:pt>
                <c:pt idx="1">
                  <c:v>Działanie 7.2 - Infrastruktura kolejowa</c:v>
                </c:pt>
              </c:strCache>
            </c:strRef>
          </c:cat>
          <c:val>
            <c:numRef>
              <c:f>'dane do wykresu'!$G$34:$G$35</c:f>
              <c:numCache>
                <c:formatCode>0.00%</c:formatCode>
                <c:ptCount val="2"/>
                <c:pt idx="0">
                  <c:v>0.78652948784437138</c:v>
                </c:pt>
                <c:pt idx="1">
                  <c:v>0.76681434591574149</c:v>
                </c:pt>
              </c:numCache>
            </c:numRef>
          </c:val>
        </c:ser>
        <c:ser>
          <c:idx val="1"/>
          <c:order val="1"/>
          <c:tx>
            <c:v>Kontraktacja</c:v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wykresu'!$B$34:$B$35</c:f>
              <c:strCache>
                <c:ptCount val="2"/>
                <c:pt idx="0">
                  <c:v>Działanie 7.1 - Infrastruktura drogowa</c:v>
                </c:pt>
                <c:pt idx="1">
                  <c:v>Działanie 7.2 - Infrastruktura kolejowa</c:v>
                </c:pt>
              </c:strCache>
            </c:strRef>
          </c:cat>
          <c:val>
            <c:numRef>
              <c:f>'dane do wykresu'!$J$34:$J$35</c:f>
              <c:numCache>
                <c:formatCode>0.00%</c:formatCode>
                <c:ptCount val="2"/>
                <c:pt idx="0">
                  <c:v>0.49171660216931762</c:v>
                </c:pt>
                <c:pt idx="1">
                  <c:v>0.23718664975162332</c:v>
                </c:pt>
              </c:numCache>
            </c:numRef>
          </c:val>
        </c:ser>
        <c:ser>
          <c:idx val="2"/>
          <c:order val="2"/>
          <c:tx>
            <c:v>wnioski o płatność</c:v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293396455478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'dane do wykresu'!$O$34:$O$35</c:f>
              <c:numCache>
                <c:formatCode>0.00%</c:formatCode>
                <c:ptCount val="2"/>
                <c:pt idx="0">
                  <c:v>3.6407008835554845E-2</c:v>
                </c:pt>
                <c:pt idx="1">
                  <c:v>0.22502257600914924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63597896"/>
        <c:axId val="463598288"/>
        <c:axId val="0"/>
      </c:bar3DChart>
      <c:catAx>
        <c:axId val="463597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3598288"/>
        <c:crosses val="autoZero"/>
        <c:auto val="1"/>
        <c:lblAlgn val="ctr"/>
        <c:lblOffset val="100"/>
        <c:noMultiLvlLbl val="0"/>
      </c:catAx>
      <c:valAx>
        <c:axId val="4635982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359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Oś Priorytetowa VIII - Rozwój rynku pracy</a:t>
            </a:r>
            <a:br>
              <a:rPr lang="pl-PL" sz="1400"/>
            </a:br>
            <a:r>
              <a:rPr lang="pl-PL" sz="1400"/>
              <a:t> RPO WM 2014-2020 - w PLN</a:t>
            </a:r>
          </a:p>
        </c:rich>
      </c:tx>
      <c:layout>
        <c:manualLayout>
          <c:xMode val="edge"/>
          <c:yMode val="edge"/>
          <c:x val="0.35577062949943339"/>
          <c:y val="1.864802575620518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5491013056057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wykresu'!$B$37:$B$41</c:f>
              <c:strCache>
                <c:ptCount val="5"/>
                <c:pt idx="0">
                  <c:v>Działanie 8.1 - Aktywizacja zawodowa osób bezrobotnych przez PUP</c:v>
                </c:pt>
                <c:pt idx="1">
                  <c:v>Działanie 8.2 - Aktywizacja zawodowa osób nieaktywnych zawodowo</c:v>
                </c:pt>
                <c:pt idx="2">
                  <c:v>Działanie 8.3 - Ułatwianie powrotu do aktywności zawodowej osób sprawujących opiekę nad dziećmi do lat 3</c:v>
                </c:pt>
                <c:pt idx="3">
                  <c:v>Poddziałanie 8.3.1 - Ułatwianie powrotu do aktywności zawodowej </c:v>
                </c:pt>
                <c:pt idx="4">
                  <c:v>Poddziałanie 8.3.2 - Ułatwianie powrotu do aktywności zawodowej w ramach ZIT</c:v>
                </c:pt>
              </c:strCache>
            </c:strRef>
          </c:cat>
          <c:val>
            <c:numRef>
              <c:f>'dane do wykresu'!$C$37:$C$41</c:f>
              <c:numCache>
                <c:formatCode>#,##0</c:formatCode>
                <c:ptCount val="5"/>
                <c:pt idx="0">
                  <c:v>414687569.83969998</c:v>
                </c:pt>
                <c:pt idx="1">
                  <c:v>24692971.927299999</c:v>
                </c:pt>
                <c:pt idx="2">
                  <c:v>107511311.9808</c:v>
                </c:pt>
                <c:pt idx="3">
                  <c:v>57053625.907200001</c:v>
                </c:pt>
                <c:pt idx="4">
                  <c:v>50457686.073600002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'dane do wykresu'!$E$37:$E$41</c:f>
              <c:numCache>
                <c:formatCode>#,##0</c:formatCode>
                <c:ptCount val="5"/>
                <c:pt idx="0">
                  <c:v>190873213.81999999</c:v>
                </c:pt>
                <c:pt idx="1">
                  <c:v>20908894.713610001</c:v>
                </c:pt>
                <c:pt idx="2">
                  <c:v>63950972.790242001</c:v>
                </c:pt>
                <c:pt idx="3">
                  <c:v>34939455.200000003</c:v>
                </c:pt>
                <c:pt idx="4">
                  <c:v>29011517.590242002</c:v>
                </c:pt>
              </c:numCache>
            </c:numRef>
          </c:val>
        </c:ser>
        <c:ser>
          <c:idx val="2"/>
          <c:order val="2"/>
          <c:tx>
            <c:v>Kontraktacja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540167211922943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080334423845886E-3"/>
                  <c:y val="-9.5391822642853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'dane do wykresu'!$I$37:$I$41</c:f>
              <c:numCache>
                <c:formatCode>#,##0</c:formatCode>
                <c:ptCount val="5"/>
                <c:pt idx="0">
                  <c:v>194996267.55000001</c:v>
                </c:pt>
                <c:pt idx="1">
                  <c:v>18283775.68</c:v>
                </c:pt>
                <c:pt idx="2">
                  <c:v>38283134.149999999</c:v>
                </c:pt>
                <c:pt idx="3">
                  <c:v>15337724.27</c:v>
                </c:pt>
                <c:pt idx="4">
                  <c:v>22945409.879999999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4.352230963872889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522309638728369E-3"/>
                  <c:y val="2.601625216836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'dane do wykresu'!$L$37:$L$41</c:f>
              <c:numCache>
                <c:formatCode>#,##0</c:formatCode>
                <c:ptCount val="5"/>
                <c:pt idx="0">
                  <c:v>103543675.53</c:v>
                </c:pt>
                <c:pt idx="1">
                  <c:v>3219388.65</c:v>
                </c:pt>
                <c:pt idx="2">
                  <c:v>451047.18</c:v>
                </c:pt>
                <c:pt idx="3">
                  <c:v>33121.25</c:v>
                </c:pt>
                <c:pt idx="4">
                  <c:v>417925.93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3599072"/>
        <c:axId val="463599464"/>
        <c:axId val="0"/>
      </c:bar3DChart>
      <c:catAx>
        <c:axId val="463599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3599464"/>
        <c:crosses val="autoZero"/>
        <c:auto val="1"/>
        <c:lblAlgn val="ctr"/>
        <c:lblOffset val="100"/>
        <c:noMultiLvlLbl val="0"/>
      </c:catAx>
      <c:valAx>
        <c:axId val="463599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359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/>
              <a:t>Osi Priorytetowej VIII  - zaangażowanie % alokacji w nabory, kontraktację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wydatkowanie w ramach RPO WM 2014-2020 </a:t>
            </a:r>
          </a:p>
        </c:rich>
      </c:tx>
      <c:layout>
        <c:manualLayout>
          <c:xMode val="edge"/>
          <c:yMode val="edge"/>
          <c:x val="0.17809929078014194"/>
          <c:y val="2.56102408698609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29336429616648E-2"/>
          <c:y val="0.18906763843590593"/>
          <c:w val="0.95799700474881488"/>
          <c:h val="0.5896524640707167"/>
        </c:manualLayout>
      </c:layout>
      <c:bar3DChart>
        <c:barDir val="col"/>
        <c:grouping val="clustered"/>
        <c:varyColors val="0"/>
        <c:ser>
          <c:idx val="0"/>
          <c:order val="0"/>
          <c:tx>
            <c:v>Zaangażowanie alokacji w nabory</c:v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wykresu'!$B$37:$B$41</c:f>
              <c:strCache>
                <c:ptCount val="5"/>
                <c:pt idx="0">
                  <c:v>Działanie 8.1 - Aktywizacja zawodowa osób bezrobotnych przez PUP</c:v>
                </c:pt>
                <c:pt idx="1">
                  <c:v>Działanie 8.2 - Aktywizacja zawodowa osób nieaktywnych zawodowo</c:v>
                </c:pt>
                <c:pt idx="2">
                  <c:v>Działanie 8.3 - Ułatwianie powrotu do aktywności zawodowej osób sprawujących opiekę nad dziećmi do lat 3</c:v>
                </c:pt>
                <c:pt idx="3">
                  <c:v>Poddziałanie 8.3.1 - Ułatwianie powrotu do aktywności zawodowej </c:v>
                </c:pt>
                <c:pt idx="4">
                  <c:v>Poddziałanie 8.3.2 - Ułatwianie powrotu do aktywności zawodowej w ramach ZIT</c:v>
                </c:pt>
              </c:strCache>
            </c:strRef>
          </c:cat>
          <c:val>
            <c:numRef>
              <c:f>'dane do wykresu'!$G$37:$G$41</c:f>
              <c:numCache>
                <c:formatCode>0.00%</c:formatCode>
                <c:ptCount val="5"/>
                <c:pt idx="0">
                  <c:v>0.46028197540086191</c:v>
                </c:pt>
                <c:pt idx="1">
                  <c:v>0.84675488941424637</c:v>
                </c:pt>
                <c:pt idx="2">
                  <c:v>0.59483017751343914</c:v>
                </c:pt>
                <c:pt idx="3">
                  <c:v>0.61239675208076028</c:v>
                </c:pt>
                <c:pt idx="4">
                  <c:v>0.57496726163630274</c:v>
                </c:pt>
              </c:numCache>
            </c:numRef>
          </c:val>
        </c:ser>
        <c:ser>
          <c:idx val="1"/>
          <c:order val="1"/>
          <c:tx>
            <c:v>Kontraktacja</c:v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wykresu'!$B$37:$B$41</c:f>
              <c:strCache>
                <c:ptCount val="5"/>
                <c:pt idx="0">
                  <c:v>Działanie 8.1 - Aktywizacja zawodowa osób bezrobotnych przez PUP</c:v>
                </c:pt>
                <c:pt idx="1">
                  <c:v>Działanie 8.2 - Aktywizacja zawodowa osób nieaktywnych zawodowo</c:v>
                </c:pt>
                <c:pt idx="2">
                  <c:v>Działanie 8.3 - Ułatwianie powrotu do aktywności zawodowej osób sprawujących opiekę nad dziećmi do lat 3</c:v>
                </c:pt>
                <c:pt idx="3">
                  <c:v>Poddziałanie 8.3.1 - Ułatwianie powrotu do aktywności zawodowej </c:v>
                </c:pt>
                <c:pt idx="4">
                  <c:v>Poddziałanie 8.3.2 - Ułatwianie powrotu do aktywności zawodowej w ramach ZIT</c:v>
                </c:pt>
              </c:strCache>
            </c:strRef>
          </c:cat>
          <c:val>
            <c:numRef>
              <c:f>'dane do wykresu'!$J$37:$J$41</c:f>
              <c:numCache>
                <c:formatCode>0.00%</c:formatCode>
                <c:ptCount val="5"/>
                <c:pt idx="0">
                  <c:v>0.47022452981982799</c:v>
                </c:pt>
                <c:pt idx="1">
                  <c:v>0.74044451732380845</c:v>
                </c:pt>
                <c:pt idx="2">
                  <c:v>0.3560847081545877</c:v>
                </c:pt>
                <c:pt idx="3">
                  <c:v>0.26882996524966563</c:v>
                </c:pt>
                <c:pt idx="4">
                  <c:v>0.45474558319084873</c:v>
                </c:pt>
              </c:numCache>
            </c:numRef>
          </c:val>
        </c:ser>
        <c:ser>
          <c:idx val="2"/>
          <c:order val="2"/>
          <c:tx>
            <c:v>wnioski o płatność</c:v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293396455478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wykresu'!$B$37:$B$41</c:f>
              <c:strCache>
                <c:ptCount val="5"/>
                <c:pt idx="0">
                  <c:v>Działanie 8.1 - Aktywizacja zawodowa osób bezrobotnych przez PUP</c:v>
                </c:pt>
                <c:pt idx="1">
                  <c:v>Działanie 8.2 - Aktywizacja zawodowa osób nieaktywnych zawodowo</c:v>
                </c:pt>
                <c:pt idx="2">
                  <c:v>Działanie 8.3 - Ułatwianie powrotu do aktywności zawodowej osób sprawujących opiekę nad dziećmi do lat 3</c:v>
                </c:pt>
                <c:pt idx="3">
                  <c:v>Poddziałanie 8.3.1 - Ułatwianie powrotu do aktywności zawodowej </c:v>
                </c:pt>
                <c:pt idx="4">
                  <c:v>Poddziałanie 8.3.2 - Ułatwianie powrotu do aktywności zawodowej w ramach ZIT</c:v>
                </c:pt>
              </c:strCache>
            </c:strRef>
          </c:cat>
          <c:val>
            <c:numRef>
              <c:f>'dane do wykresu'!$O$37:$O$41</c:f>
              <c:numCache>
                <c:formatCode>0.00%</c:formatCode>
                <c:ptCount val="5"/>
                <c:pt idx="0">
                  <c:v>0.24969081077116789</c:v>
                </c:pt>
                <c:pt idx="1">
                  <c:v>0.13037671850429294</c:v>
                </c:pt>
                <c:pt idx="2">
                  <c:v>4.1953462541741713E-3</c:v>
                </c:pt>
                <c:pt idx="3">
                  <c:v>5.8052839715871929E-4</c:v>
                </c:pt>
                <c:pt idx="4">
                  <c:v>8.2827010614476681E-3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63600248"/>
        <c:axId val="463600640"/>
        <c:axId val="0"/>
      </c:bar3DChart>
      <c:catAx>
        <c:axId val="463600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3600640"/>
        <c:crosses val="autoZero"/>
        <c:auto val="1"/>
        <c:lblAlgn val="ctr"/>
        <c:lblOffset val="100"/>
        <c:noMultiLvlLbl val="0"/>
      </c:catAx>
      <c:valAx>
        <c:axId val="4636006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360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/>
              <a:t>Oś Priorytetowa IX - </a:t>
            </a:r>
            <a:r>
              <a:rPr lang="pl-PL" sz="1200" b="1" i="0" u="none" strike="noStrike" baseline="0">
                <a:effectLst/>
              </a:rPr>
              <a:t>Wspieranie włączenia społecznego i walka z ubóstwem</a:t>
            </a:r>
            <a:br>
              <a:rPr lang="pl-PL" sz="1200" b="1" i="0" u="none" strike="noStrike" baseline="0">
                <a:effectLst/>
              </a:rPr>
            </a:br>
            <a:r>
              <a:rPr lang="pl-PL" sz="1200"/>
              <a:t>RPO WM 2014-2020 - w PLN</a:t>
            </a:r>
          </a:p>
        </c:rich>
      </c:tx>
      <c:layout>
        <c:manualLayout>
          <c:xMode val="edge"/>
          <c:yMode val="edge"/>
          <c:x val="0.2125237155437924"/>
          <c:y val="1.864801590984110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1940309614766631E-17"/>
                  <c:y val="0.19485788842013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984663678353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wykresu'!$B$43:$B$47</c:f>
              <c:strCache>
                <c:ptCount val="5"/>
                <c:pt idx="0">
                  <c:v>Działanie 9.1 - Aktywizacja społeczno-zawodowa osób wykluczonych i przeciwdziałanie wykluczeniu społecznemu </c:v>
                </c:pt>
                <c:pt idx="1">
                  <c:v>Działanie 9.2 - Usługi społeczne i usługi opieki zdrowotnej</c:v>
                </c:pt>
                <c:pt idx="2">
                  <c:v>Poddziałanie 9.2.1 - Zwiększenie dostępności usług społecznych</c:v>
                </c:pt>
                <c:pt idx="3">
                  <c:v>Poddziałanie 9.2.2 - Zwiększenie dostępności usług zdrowotnych</c:v>
                </c:pt>
                <c:pt idx="4">
                  <c:v>Działanie 9.3 - Rozwój ekonomii społeczn</c:v>
                </c:pt>
              </c:strCache>
            </c:strRef>
          </c:cat>
          <c:val>
            <c:numRef>
              <c:f>'dane do wykresu'!$C$43:$C$47</c:f>
              <c:numCache>
                <c:formatCode>#,##0</c:formatCode>
                <c:ptCount val="5"/>
                <c:pt idx="0">
                  <c:v>332752046.64679998</c:v>
                </c:pt>
                <c:pt idx="1">
                  <c:v>314282467.42570001</c:v>
                </c:pt>
                <c:pt idx="2">
                  <c:v>101309393.9281</c:v>
                </c:pt>
                <c:pt idx="3">
                  <c:v>212973073.49759999</c:v>
                </c:pt>
                <c:pt idx="4">
                  <c:v>33845062.8389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wykresu'!$B$43:$B$47</c:f>
              <c:strCache>
                <c:ptCount val="5"/>
                <c:pt idx="0">
                  <c:v>Działanie 9.1 - Aktywizacja społeczno-zawodowa osób wykluczonych i przeciwdziałanie wykluczeniu społecznemu </c:v>
                </c:pt>
                <c:pt idx="1">
                  <c:v>Działanie 9.2 - Usługi społeczne i usługi opieki zdrowotnej</c:v>
                </c:pt>
                <c:pt idx="2">
                  <c:v>Poddziałanie 9.2.1 - Zwiększenie dostępności usług społecznych</c:v>
                </c:pt>
                <c:pt idx="3">
                  <c:v>Poddziałanie 9.2.2 - Zwiększenie dostępności usług zdrowotnych</c:v>
                </c:pt>
                <c:pt idx="4">
                  <c:v>Działanie 9.3 - Rozwój ekonomii społeczn</c:v>
                </c:pt>
              </c:strCache>
            </c:strRef>
          </c:cat>
          <c:val>
            <c:numRef>
              <c:f>'dane do wykresu'!$E$43:$E$47</c:f>
              <c:numCache>
                <c:formatCode>#,##0</c:formatCode>
                <c:ptCount val="5"/>
                <c:pt idx="0">
                  <c:v>294068164.27848899</c:v>
                </c:pt>
                <c:pt idx="1">
                  <c:v>249202150.58522901</c:v>
                </c:pt>
                <c:pt idx="2">
                  <c:v>102006956.72914401</c:v>
                </c:pt>
                <c:pt idx="3">
                  <c:v>147195193.856085</c:v>
                </c:pt>
                <c:pt idx="4">
                  <c:v>27999713.910842001</c:v>
                </c:pt>
              </c:numCache>
            </c:numRef>
          </c:val>
        </c:ser>
        <c:ser>
          <c:idx val="2"/>
          <c:order val="2"/>
          <c:tx>
            <c:v>Kontraktacja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540167211922943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080334423845886E-3"/>
                  <c:y val="-9.5391822642853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wykresu'!$B$43:$B$47</c:f>
              <c:strCache>
                <c:ptCount val="5"/>
                <c:pt idx="0">
                  <c:v>Działanie 9.1 - Aktywizacja społeczno-zawodowa osób wykluczonych i przeciwdziałanie wykluczeniu społecznemu </c:v>
                </c:pt>
                <c:pt idx="1">
                  <c:v>Działanie 9.2 - Usługi społeczne i usługi opieki zdrowotnej</c:v>
                </c:pt>
                <c:pt idx="2">
                  <c:v>Poddziałanie 9.2.1 - Zwiększenie dostępności usług społecznych</c:v>
                </c:pt>
                <c:pt idx="3">
                  <c:v>Poddziałanie 9.2.2 - Zwiększenie dostępności usług zdrowotnych</c:v>
                </c:pt>
                <c:pt idx="4">
                  <c:v>Działanie 9.3 - Rozwój ekonomii społeczn</c:v>
                </c:pt>
              </c:strCache>
            </c:strRef>
          </c:cat>
          <c:val>
            <c:numRef>
              <c:f>'dane do wykresu'!$I$43:$I$47</c:f>
              <c:numCache>
                <c:formatCode>#,##0</c:formatCode>
                <c:ptCount val="5"/>
                <c:pt idx="0">
                  <c:v>114236634.55</c:v>
                </c:pt>
                <c:pt idx="1">
                  <c:v>44191678.340000004</c:v>
                </c:pt>
                <c:pt idx="2">
                  <c:v>22346494.300000001</c:v>
                </c:pt>
                <c:pt idx="3">
                  <c:v>21845184.039999999</c:v>
                </c:pt>
                <c:pt idx="4">
                  <c:v>18486048.829999998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4.352230963872889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522309638728369E-3"/>
                  <c:y val="2.601625216836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do wykresu'!$B$43:$B$47</c:f>
              <c:strCache>
                <c:ptCount val="5"/>
                <c:pt idx="0">
                  <c:v>Działanie 9.1 - Aktywizacja społeczno-zawodowa osób wykluczonych i przeciwdziałanie wykluczeniu społecznemu </c:v>
                </c:pt>
                <c:pt idx="1">
                  <c:v>Działanie 9.2 - Usługi społeczne i usługi opieki zdrowotnej</c:v>
                </c:pt>
                <c:pt idx="2">
                  <c:v>Poddziałanie 9.2.1 - Zwiększenie dostępności usług społecznych</c:v>
                </c:pt>
                <c:pt idx="3">
                  <c:v>Poddziałanie 9.2.2 - Zwiększenie dostępności usług zdrowotnych</c:v>
                </c:pt>
                <c:pt idx="4">
                  <c:v>Działanie 9.3 - Rozwój ekonomii społeczn</c:v>
                </c:pt>
              </c:strCache>
            </c:strRef>
          </c:cat>
          <c:val>
            <c:numRef>
              <c:f>'dane do wykresu'!$L$43:$L$47</c:f>
              <c:numCache>
                <c:formatCode>#,##0</c:formatCode>
                <c:ptCount val="5"/>
                <c:pt idx="0">
                  <c:v>8210109.1500000004</c:v>
                </c:pt>
                <c:pt idx="1">
                  <c:v>1054077.6200000001</c:v>
                </c:pt>
                <c:pt idx="2">
                  <c:v>1054077.6200000001</c:v>
                </c:pt>
                <c:pt idx="3">
                  <c:v>0</c:v>
                </c:pt>
                <c:pt idx="4">
                  <c:v>3445525.07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5493888"/>
        <c:axId val="465494280"/>
        <c:axId val="0"/>
      </c:bar3DChart>
      <c:catAx>
        <c:axId val="46549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5494280"/>
        <c:crosses val="autoZero"/>
        <c:auto val="1"/>
        <c:lblAlgn val="ctr"/>
        <c:lblOffset val="100"/>
        <c:noMultiLvlLbl val="0"/>
      </c:catAx>
      <c:valAx>
        <c:axId val="46549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54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600" b="1"/>
              <a:t>Realizacja Osi Priorytetowych RPO WM 2014-2020 - w PLN</a:t>
            </a:r>
          </a:p>
          <a:p>
            <a:pPr>
              <a:defRPr sz="16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600" b="1"/>
              <a:t>Alokacja </a:t>
            </a:r>
            <a:r>
              <a:rPr lang="pl-PL" sz="1600" b="1">
                <a:solidFill>
                  <a:srgbClr val="FF0000"/>
                </a:solidFill>
              </a:rPr>
              <a:t>bez Rezerwy Wykonania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 UE</c:v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bg1">
                  <a:lumMod val="65000"/>
                </a:schemeClr>
              </a:contourClr>
            </a:sp3d>
          </c:spPr>
          <c:invertIfNegative val="0"/>
          <c:dLbls>
            <c:dLbl>
              <c:idx val="6"/>
              <c:layout>
                <c:manualLayout>
                  <c:x val="4.1710110136585852E-3"/>
                  <c:y val="8.308206828556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('dane do wykresu'!$A$7,'dane do wykresu'!$A$11,'dane do wykresu'!$A$19,'dane do wykresu'!$A$25,'dane do wykresu'!$A$30,'dane do wykresu'!$A$33,'dane do wykresu'!$A$36,'dane do wykresu'!$A$42,'dane do wykresu'!$A$48,'dane do wykresu'!$A$60)</c:f>
              <c:strCache>
                <c:ptCount val="10"/>
                <c:pt idx="0">
                  <c:v>OP I</c:v>
                </c:pt>
                <c:pt idx="1">
                  <c:v>OP II</c:v>
                </c:pt>
                <c:pt idx="2">
                  <c:v>OP III</c:v>
                </c:pt>
                <c:pt idx="3">
                  <c:v>OP IV</c:v>
                </c:pt>
                <c:pt idx="4">
                  <c:v>OP V</c:v>
                </c:pt>
                <c:pt idx="5">
                  <c:v>OP VI</c:v>
                </c:pt>
                <c:pt idx="6">
                  <c:v>OP VII</c:v>
                </c:pt>
                <c:pt idx="7">
                  <c:v>OP VIII</c:v>
                </c:pt>
                <c:pt idx="8">
                  <c:v>OP IX</c:v>
                </c:pt>
                <c:pt idx="9">
                  <c:v>OP X</c:v>
                </c:pt>
              </c:strCache>
            </c:strRef>
          </c:cat>
          <c:val>
            <c:numRef>
              <c:f>('dane do wykresu'!$C$7,'dane do wykresu'!$C$11,'dane do wykresu'!$C$19,'dane do wykresu'!$C$25,'dane do wykresu'!$C$30,'dane do wykresu'!$C$33,'dane do wykresu'!$C$36,'dane do wykresu'!$C$42,'dane do wykresu'!$C$48,'dane do wykresu'!$C$60)</c:f>
              <c:numCache>
                <c:formatCode>#,##0</c:formatCode>
                <c:ptCount val="10"/>
                <c:pt idx="0">
                  <c:v>1109824843.4802001</c:v>
                </c:pt>
                <c:pt idx="1">
                  <c:v>612973761.49370003</c:v>
                </c:pt>
                <c:pt idx="2">
                  <c:v>851126170.28919995</c:v>
                </c:pt>
                <c:pt idx="3">
                  <c:v>1293775053.7908001</c:v>
                </c:pt>
                <c:pt idx="4">
                  <c:v>364751636.9404</c:v>
                </c:pt>
                <c:pt idx="5">
                  <c:v>464321622.33599997</c:v>
                </c:pt>
                <c:pt idx="6">
                  <c:v>1467533226.8319001</c:v>
                </c:pt>
                <c:pt idx="7">
                  <c:v>546891853.74779999</c:v>
                </c:pt>
                <c:pt idx="8">
                  <c:v>680879576.91139996</c:v>
                </c:pt>
                <c:pt idx="9">
                  <c:v>639637542.87619996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56134801821144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80674009105723E-3"/>
                  <c:y val="-9.8267977825875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71011013658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613480182114461E-3"/>
                  <c:y val="2.6800667188892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7101101365858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613480182114461E-3"/>
                  <c:y val="-9.8267977825875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710110136584811E-3"/>
                  <c:y val="-4.91339889129375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17101101365858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710110136583796E-3"/>
                  <c:y val="-9.8267977825874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1710110136584811E-3"/>
                  <c:y val="5.3601334377785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90000" tIns="36000" rIns="108000" bIns="46800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('dane do wykresu'!$E$7,'dane do wykresu'!$E$11,'dane do wykresu'!$E$19,'dane do wykresu'!$E$25,'dane do wykresu'!$E$30,'dane do wykresu'!$E$33,'dane do wykresu'!$E$36,'dane do wykresu'!$E$42,'dane do wykresu'!$E$48,'dane do wykresu'!$E$60)</c:f>
              <c:numCache>
                <c:formatCode>#,##0</c:formatCode>
                <c:ptCount val="10"/>
                <c:pt idx="0">
                  <c:v>900441671.72585201</c:v>
                </c:pt>
                <c:pt idx="1">
                  <c:v>526743912.55301398</c:v>
                </c:pt>
                <c:pt idx="2">
                  <c:v>747386398.52486598</c:v>
                </c:pt>
                <c:pt idx="3">
                  <c:v>1286430078.6045928</c:v>
                </c:pt>
                <c:pt idx="4">
                  <c:v>401790217.36523402</c:v>
                </c:pt>
                <c:pt idx="5">
                  <c:v>477355665.26429999</c:v>
                </c:pt>
                <c:pt idx="6">
                  <c:v>1143589607.0703201</c:v>
                </c:pt>
                <c:pt idx="7">
                  <c:v>275733081.323852</c:v>
                </c:pt>
                <c:pt idx="8">
                  <c:v>571270028.77455997</c:v>
                </c:pt>
                <c:pt idx="9">
                  <c:v>382277176.703969</c:v>
                </c:pt>
              </c:numCache>
            </c:numRef>
          </c:val>
        </c:ser>
        <c:ser>
          <c:idx val="2"/>
          <c:order val="2"/>
          <c:tx>
            <c:v>Kotraktacja</c:v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1710110136585852E-3"/>
                  <c:y val="-9.8267977825875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7101101365858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710110136585852E-3"/>
                  <c:y val="-9.8267977825875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71011013658534E-3"/>
                  <c:y val="-9.8267977825875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7101101365858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80674009105723E-3"/>
                  <c:y val="-9.8267977825875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6134801821144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1710110136584811E-3"/>
                  <c:y val="-9.8267977825875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7101101365848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780674009105723E-3"/>
                  <c:y val="5.3601334377785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('dane do wykresu'!$I$7,'dane do wykresu'!$I$11,'dane do wykresu'!$I$19,'dane do wykresu'!$I$25,'dane do wykresu'!$I$30,'dane do wykresu'!$I$33,'dane do wykresu'!$I$36,'dane do wykresu'!$I$42,'dane do wykresu'!$I$48,'dane do wykresu'!$I$60)</c:f>
              <c:numCache>
                <c:formatCode>#,##0</c:formatCode>
                <c:ptCount val="10"/>
                <c:pt idx="0">
                  <c:v>246928190.94</c:v>
                </c:pt>
                <c:pt idx="1">
                  <c:v>458461128.52000004</c:v>
                </c:pt>
                <c:pt idx="2">
                  <c:v>338822054.73000002</c:v>
                </c:pt>
                <c:pt idx="3">
                  <c:v>812165191</c:v>
                </c:pt>
                <c:pt idx="4">
                  <c:v>170462397.55000001</c:v>
                </c:pt>
                <c:pt idx="5">
                  <c:v>134489392.78</c:v>
                </c:pt>
                <c:pt idx="6">
                  <c:v>583875426.13</c:v>
                </c:pt>
                <c:pt idx="7">
                  <c:v>251563177.38000003</c:v>
                </c:pt>
                <c:pt idx="8">
                  <c:v>176914361.71999997</c:v>
                </c:pt>
                <c:pt idx="9">
                  <c:v>256455617.87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9516850227643052E-3"/>
                  <c:y val="-9.8267977825874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71011013658534E-3"/>
                  <c:y val="-1.965359556517500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7101101365853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710110136585323E-3"/>
                  <c:y val="9.8267977825874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516850227643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710110136585835E-3"/>
                  <c:y val="-9.8267977825874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710110136585852E-3"/>
                  <c:y val="-9.8267977825875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17101101365858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710110136585852E-3"/>
                  <c:y val="-9.8267977825875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5613480182112431E-3"/>
                  <c:y val="-9.82679778258750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('dane do wykresu'!$L$7,'dane do wykresu'!$L$11,'dane do wykresu'!$L$19,'dane do wykresu'!$L$25,'dane do wykresu'!$L$30,'dane do wykresu'!$L$33,'dane do wykresu'!$L$36,'dane do wykresu'!$L$42,'dane do wykresu'!$L$48,'dane do wykresu'!$L$60)</c:f>
              <c:numCache>
                <c:formatCode>#,##0</c:formatCode>
                <c:ptCount val="10"/>
                <c:pt idx="0">
                  <c:v>28475767.34</c:v>
                </c:pt>
                <c:pt idx="1">
                  <c:v>59992041.909999996</c:v>
                </c:pt>
                <c:pt idx="2">
                  <c:v>56867280.700000003</c:v>
                </c:pt>
                <c:pt idx="3">
                  <c:v>10669520.550000001</c:v>
                </c:pt>
                <c:pt idx="4">
                  <c:v>8462989.9000000004</c:v>
                </c:pt>
                <c:pt idx="5">
                  <c:v>0</c:v>
                </c:pt>
                <c:pt idx="6">
                  <c:v>155494950.41</c:v>
                </c:pt>
                <c:pt idx="7">
                  <c:v>107214111.36000001</c:v>
                </c:pt>
                <c:pt idx="8">
                  <c:v>12709711.84</c:v>
                </c:pt>
                <c:pt idx="9">
                  <c:v>54695533.920000002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3483032"/>
        <c:axId val="383483424"/>
        <c:axId val="0"/>
      </c:bar3DChart>
      <c:catAx>
        <c:axId val="38348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3483424"/>
        <c:crosses val="autoZero"/>
        <c:auto val="1"/>
        <c:lblAlgn val="ctr"/>
        <c:lblOffset val="100"/>
        <c:noMultiLvlLbl val="0"/>
      </c:catAx>
      <c:valAx>
        <c:axId val="38348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3483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Osi Priorytetowej IX  - zaangażowanie %</a:t>
            </a:r>
            <a:r>
              <a:rPr lang="pl-PL" sz="1400" baseline="0"/>
              <a:t> alokacji</a:t>
            </a:r>
            <a:r>
              <a:rPr lang="pl-PL" sz="1400"/>
              <a:t> w nabory, kontraktację</a:t>
            </a:r>
            <a:br>
              <a:rPr lang="pl-PL" sz="1400"/>
            </a:br>
            <a:r>
              <a:rPr lang="pl-PL" sz="1400"/>
              <a:t> i wydatkowanie w ramach RPO WM 2014-2020 </a:t>
            </a:r>
          </a:p>
        </c:rich>
      </c:tx>
      <c:layout>
        <c:manualLayout>
          <c:xMode val="edge"/>
          <c:yMode val="edge"/>
          <c:x val="0.17809929078014194"/>
          <c:y val="2.56102408698609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29336429616648E-2"/>
          <c:y val="0.18906763843590593"/>
          <c:w val="0.95799700474881488"/>
          <c:h val="0.5896524640707167"/>
        </c:manualLayout>
      </c:layout>
      <c:bar3DChart>
        <c:barDir val="col"/>
        <c:grouping val="clustered"/>
        <c:varyColors val="0"/>
        <c:ser>
          <c:idx val="0"/>
          <c:order val="0"/>
          <c:tx>
            <c:v>Zaangażowanie alokacji w nabory</c:v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wykresu'!$B$43:$B$47</c:f>
              <c:strCache>
                <c:ptCount val="5"/>
                <c:pt idx="0">
                  <c:v>Działanie 9.1 - Aktywizacja społeczno-zawodowa osób wykluczonych i przeciwdziałanie wykluczeniu społecznemu </c:v>
                </c:pt>
                <c:pt idx="1">
                  <c:v>Działanie 9.2 - Usługi społeczne i usługi opieki zdrowotnej</c:v>
                </c:pt>
                <c:pt idx="2">
                  <c:v>Poddziałanie 9.2.1 - Zwiększenie dostępności usług społecznych</c:v>
                </c:pt>
                <c:pt idx="3">
                  <c:v>Poddziałanie 9.2.2 - Zwiększenie dostępności usług zdrowotnych</c:v>
                </c:pt>
                <c:pt idx="4">
                  <c:v>Działanie 9.3 - Rozwój ekonomii społeczn</c:v>
                </c:pt>
              </c:strCache>
            </c:strRef>
          </c:cat>
          <c:val>
            <c:numRef>
              <c:f>'dane do wykresu'!$G$43:$G$47</c:f>
              <c:numCache>
                <c:formatCode>0.00%</c:formatCode>
                <c:ptCount val="5"/>
                <c:pt idx="0">
                  <c:v>0.88374562152769554</c:v>
                </c:pt>
                <c:pt idx="1">
                  <c:v>0.79292412531457312</c:v>
                </c:pt>
                <c:pt idx="2">
                  <c:v>1.0068854700832488</c:v>
                </c:pt>
                <c:pt idx="3">
                  <c:v>0.69114461954620643</c:v>
                </c:pt>
                <c:pt idx="4">
                  <c:v>0.82729094178724305</c:v>
                </c:pt>
              </c:numCache>
            </c:numRef>
          </c:val>
        </c:ser>
        <c:ser>
          <c:idx val="1"/>
          <c:order val="1"/>
          <c:tx>
            <c:v>Kontraktacja</c:v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wykresu'!$B$43:$B$47</c:f>
              <c:strCache>
                <c:ptCount val="5"/>
                <c:pt idx="0">
                  <c:v>Działanie 9.1 - Aktywizacja społeczno-zawodowa osób wykluczonych i przeciwdziałanie wykluczeniu społecznemu </c:v>
                </c:pt>
                <c:pt idx="1">
                  <c:v>Działanie 9.2 - Usługi społeczne i usługi opieki zdrowotnej</c:v>
                </c:pt>
                <c:pt idx="2">
                  <c:v>Poddziałanie 9.2.1 - Zwiększenie dostępności usług społecznych</c:v>
                </c:pt>
                <c:pt idx="3">
                  <c:v>Poddziałanie 9.2.2 - Zwiększenie dostępności usług zdrowotnych</c:v>
                </c:pt>
                <c:pt idx="4">
                  <c:v>Działanie 9.3 - Rozwój ekonomii społeczn</c:v>
                </c:pt>
              </c:strCache>
            </c:strRef>
          </c:cat>
          <c:val>
            <c:numRef>
              <c:f>'dane do wykresu'!$J$43:$J$47</c:f>
              <c:numCache>
                <c:formatCode>0.00%</c:formatCode>
                <c:ptCount val="5"/>
                <c:pt idx="0">
                  <c:v>0.34330858578086099</c:v>
                </c:pt>
                <c:pt idx="1">
                  <c:v>0.14061133827151023</c:v>
                </c:pt>
                <c:pt idx="2">
                  <c:v>0.22057672475920118</c:v>
                </c:pt>
                <c:pt idx="3">
                  <c:v>0.1025725162399282</c:v>
                </c:pt>
                <c:pt idx="4">
                  <c:v>0.54619632169076549</c:v>
                </c:pt>
              </c:numCache>
            </c:numRef>
          </c:val>
        </c:ser>
        <c:ser>
          <c:idx val="2"/>
          <c:order val="2"/>
          <c:tx>
            <c:v>wnioski o płatność</c:v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293396455478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'dane do wykresu'!$O$43:$O$47</c:f>
              <c:numCache>
                <c:formatCode>0.00%</c:formatCode>
                <c:ptCount val="5"/>
                <c:pt idx="0">
                  <c:v>2.4673354327147474E-2</c:v>
                </c:pt>
                <c:pt idx="1">
                  <c:v>3.3539179854160848E-3</c:v>
                </c:pt>
                <c:pt idx="2">
                  <c:v>1.0404539787772163E-2</c:v>
                </c:pt>
                <c:pt idx="3">
                  <c:v>0</c:v>
                </c:pt>
                <c:pt idx="4">
                  <c:v>0.10180288588620576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65495064"/>
        <c:axId val="465495456"/>
        <c:axId val="0"/>
      </c:bar3DChart>
      <c:catAx>
        <c:axId val="465495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5495456"/>
        <c:crosses val="autoZero"/>
        <c:auto val="1"/>
        <c:lblAlgn val="ctr"/>
        <c:lblOffset val="100"/>
        <c:noMultiLvlLbl val="0"/>
      </c:catAx>
      <c:valAx>
        <c:axId val="4654954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549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Oś Priorytetowa X -  Edukacja dla rozwoju regionu</a:t>
            </a:r>
            <a:br>
              <a:rPr lang="pl-PL" sz="1400"/>
            </a:br>
            <a:r>
              <a:rPr lang="pl-PL" sz="1400"/>
              <a:t>RPO WM 2014-2020 - w PLN</a:t>
            </a:r>
          </a:p>
        </c:rich>
      </c:tx>
      <c:layout>
        <c:manualLayout>
          <c:xMode val="edge"/>
          <c:yMode val="edge"/>
          <c:x val="0.2125237155437924"/>
          <c:y val="1.864801590984110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4457906488309982E-3"/>
                  <c:y val="0.13268288605864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'dane do wykresu'!$B$49:$B$59</c:f>
              <c:strCache>
                <c:ptCount val="11"/>
                <c:pt idx="0">
                  <c:v>Działanie 10.1 - Kształcenie i rozwój dzieci i młodzieży</c:v>
                </c:pt>
                <c:pt idx="1">
                  <c:v>Poddziałanie 10.1.1 - Edukacja ogólna (w tym w szkołach zawodowych)</c:v>
                </c:pt>
                <c:pt idx="2">
                  <c:v>Poddziałanie 10.1.2 - Edukacja ogólna w ramach ZIT</c:v>
                </c:pt>
                <c:pt idx="3">
                  <c:v>Poddziałanie 10.1.3 - Programy stypendialne</c:v>
                </c:pt>
                <c:pt idx="4">
                  <c:v>Poddziałanie 10.1.4 - Edukacja przedszkolna</c:v>
                </c:pt>
                <c:pt idx="5">
                  <c:v>Działanie 10.2 - Upowszechnianie kompetencji kluczowych wśród osób dorosłych</c:v>
                </c:pt>
                <c:pt idx="6">
                  <c:v>Działanie 10.3 - Doskonalenie zawodowe</c:v>
                </c:pt>
                <c:pt idx="7">
                  <c:v>Poddziałanie 10.3.1 - Doskonalenie zawodowe uczniów</c:v>
                </c:pt>
                <c:pt idx="8">
                  <c:v>Poddziałanie 10.3.2 - Programy stypendialne</c:v>
                </c:pt>
                <c:pt idx="9">
                  <c:v>Poddziałanie 10.3.3 - Doradztwo edukacyjno -zawodowe w ramach ZIT</c:v>
                </c:pt>
                <c:pt idx="10">
                  <c:v>Poddziałanie 10.3.4 - Kształcenie oraz doskonalenie zawodowe osób dorosłych</c:v>
                </c:pt>
              </c:strCache>
            </c:strRef>
          </c:cat>
          <c:val>
            <c:numRef>
              <c:f>'dane do wykresu'!$C$49:$C$59</c:f>
              <c:numCache>
                <c:formatCode>#,##0</c:formatCode>
                <c:ptCount val="11"/>
                <c:pt idx="0">
                  <c:v>310950556.4077</c:v>
                </c:pt>
                <c:pt idx="1">
                  <c:v>200836032.53</c:v>
                </c:pt>
                <c:pt idx="2">
                  <c:v>33266991.4716</c:v>
                </c:pt>
                <c:pt idx="3">
                  <c:v>15862984.6196</c:v>
                </c:pt>
                <c:pt idx="4">
                  <c:v>60984547.786499999</c:v>
                </c:pt>
                <c:pt idx="5">
                  <c:v>77183432.8539</c:v>
                </c:pt>
                <c:pt idx="6">
                  <c:v>251503553.6146</c:v>
                </c:pt>
                <c:pt idx="7">
                  <c:v>183082179.64469999</c:v>
                </c:pt>
                <c:pt idx="8">
                  <c:v>7971148.4665999999</c:v>
                </c:pt>
                <c:pt idx="9">
                  <c:v>9873677.7208999991</c:v>
                </c:pt>
                <c:pt idx="10">
                  <c:v>50576547.782399997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'dane do wykresu'!$B$49:$B$59</c:f>
              <c:strCache>
                <c:ptCount val="11"/>
                <c:pt idx="0">
                  <c:v>Działanie 10.1 - Kształcenie i rozwój dzieci i młodzieży</c:v>
                </c:pt>
                <c:pt idx="1">
                  <c:v>Poddziałanie 10.1.1 - Edukacja ogólna (w tym w szkołach zawodowych)</c:v>
                </c:pt>
                <c:pt idx="2">
                  <c:v>Poddziałanie 10.1.2 - Edukacja ogólna w ramach ZIT</c:v>
                </c:pt>
                <c:pt idx="3">
                  <c:v>Poddziałanie 10.1.3 - Programy stypendialne</c:v>
                </c:pt>
                <c:pt idx="4">
                  <c:v>Poddziałanie 10.1.4 - Edukacja przedszkolna</c:v>
                </c:pt>
                <c:pt idx="5">
                  <c:v>Działanie 10.2 - Upowszechnianie kompetencji kluczowych wśród osób dorosłych</c:v>
                </c:pt>
                <c:pt idx="6">
                  <c:v>Działanie 10.3 - Doskonalenie zawodowe</c:v>
                </c:pt>
                <c:pt idx="7">
                  <c:v>Poddziałanie 10.3.1 - Doskonalenie zawodowe uczniów</c:v>
                </c:pt>
                <c:pt idx="8">
                  <c:v>Poddziałanie 10.3.2 - Programy stypendialne</c:v>
                </c:pt>
                <c:pt idx="9">
                  <c:v>Poddziałanie 10.3.3 - Doradztwo edukacyjno -zawodowe w ramach ZIT</c:v>
                </c:pt>
                <c:pt idx="10">
                  <c:v>Poddziałanie 10.3.4 - Kształcenie oraz doskonalenie zawodowe osób dorosłych</c:v>
                </c:pt>
              </c:strCache>
            </c:strRef>
          </c:cat>
          <c:val>
            <c:numRef>
              <c:f>'dane do wykresu'!$E$49:$E$59</c:f>
              <c:numCache>
                <c:formatCode>#,##0</c:formatCode>
                <c:ptCount val="11"/>
                <c:pt idx="0">
                  <c:v>170862799.48239499</c:v>
                </c:pt>
                <c:pt idx="1">
                  <c:v>88423105.043386996</c:v>
                </c:pt>
                <c:pt idx="2">
                  <c:v>33457593.101500001</c:v>
                </c:pt>
                <c:pt idx="3">
                  <c:v>8392385.540000001</c:v>
                </c:pt>
                <c:pt idx="4">
                  <c:v>40589715.797508001</c:v>
                </c:pt>
                <c:pt idx="5">
                  <c:v>45242215.883135997</c:v>
                </c:pt>
                <c:pt idx="6">
                  <c:v>166172161.338438</c:v>
                </c:pt>
                <c:pt idx="7">
                  <c:v>107263184.23480001</c:v>
                </c:pt>
                <c:pt idx="8">
                  <c:v>6306048.5399999991</c:v>
                </c:pt>
                <c:pt idx="9">
                  <c:v>9875894.6500000004</c:v>
                </c:pt>
                <c:pt idx="10">
                  <c:v>42727033.913637996</c:v>
                </c:pt>
              </c:numCache>
            </c:numRef>
          </c:val>
        </c:ser>
        <c:ser>
          <c:idx val="2"/>
          <c:order val="2"/>
          <c:tx>
            <c:v>Kontraktacja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540167211922943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9080334423845886E-3"/>
                  <c:y val="-9.5391822642853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'dane do wykresu'!$B$49:$B$59</c:f>
              <c:strCache>
                <c:ptCount val="11"/>
                <c:pt idx="0">
                  <c:v>Działanie 10.1 - Kształcenie i rozwój dzieci i młodzieży</c:v>
                </c:pt>
                <c:pt idx="1">
                  <c:v>Poddziałanie 10.1.1 - Edukacja ogólna (w tym w szkołach zawodowych)</c:v>
                </c:pt>
                <c:pt idx="2">
                  <c:v>Poddziałanie 10.1.2 - Edukacja ogólna w ramach ZIT</c:v>
                </c:pt>
                <c:pt idx="3">
                  <c:v>Poddziałanie 10.1.3 - Programy stypendialne</c:v>
                </c:pt>
                <c:pt idx="4">
                  <c:v>Poddziałanie 10.1.4 - Edukacja przedszkolna</c:v>
                </c:pt>
                <c:pt idx="5">
                  <c:v>Działanie 10.2 - Upowszechnianie kompetencji kluczowych wśród osób dorosłych</c:v>
                </c:pt>
                <c:pt idx="6">
                  <c:v>Działanie 10.3 - Doskonalenie zawodowe</c:v>
                </c:pt>
                <c:pt idx="7">
                  <c:v>Poddziałanie 10.3.1 - Doskonalenie zawodowe uczniów</c:v>
                </c:pt>
                <c:pt idx="8">
                  <c:v>Poddziałanie 10.3.2 - Programy stypendialne</c:v>
                </c:pt>
                <c:pt idx="9">
                  <c:v>Poddziałanie 10.3.3 - Doradztwo edukacyjno -zawodowe w ramach ZIT</c:v>
                </c:pt>
                <c:pt idx="10">
                  <c:v>Poddziałanie 10.3.4 - Kształcenie oraz doskonalenie zawodowe osób dorosłych</c:v>
                </c:pt>
              </c:strCache>
            </c:strRef>
          </c:cat>
          <c:val>
            <c:numRef>
              <c:f>'dane do wykresu'!$I$49:$I$59</c:f>
              <c:numCache>
                <c:formatCode>#,##0</c:formatCode>
                <c:ptCount val="11"/>
                <c:pt idx="0">
                  <c:v>132076500.72</c:v>
                </c:pt>
                <c:pt idx="1">
                  <c:v>78303515.099999994</c:v>
                </c:pt>
                <c:pt idx="2">
                  <c:v>22696611.949999999</c:v>
                </c:pt>
                <c:pt idx="3">
                  <c:v>8392385.5399999991</c:v>
                </c:pt>
                <c:pt idx="4">
                  <c:v>22683988.129999999</c:v>
                </c:pt>
                <c:pt idx="5">
                  <c:v>34739404.990000002</c:v>
                </c:pt>
                <c:pt idx="6">
                  <c:v>89639712.159999996</c:v>
                </c:pt>
                <c:pt idx="7">
                  <c:v>47618182.780000001</c:v>
                </c:pt>
                <c:pt idx="8">
                  <c:v>6307570.9000000004</c:v>
                </c:pt>
                <c:pt idx="9">
                  <c:v>2800336.8</c:v>
                </c:pt>
                <c:pt idx="10">
                  <c:v>32913621.68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4.352230963872889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3522309638728369E-3"/>
                  <c:y val="2.601625216836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do wykresu'!$B$49:$B$59</c:f>
              <c:strCache>
                <c:ptCount val="11"/>
                <c:pt idx="0">
                  <c:v>Działanie 10.1 - Kształcenie i rozwój dzieci i młodzieży</c:v>
                </c:pt>
                <c:pt idx="1">
                  <c:v>Poddziałanie 10.1.1 - Edukacja ogólna (w tym w szkołach zawodowych)</c:v>
                </c:pt>
                <c:pt idx="2">
                  <c:v>Poddziałanie 10.1.2 - Edukacja ogólna w ramach ZIT</c:v>
                </c:pt>
                <c:pt idx="3">
                  <c:v>Poddziałanie 10.1.3 - Programy stypendialne</c:v>
                </c:pt>
                <c:pt idx="4">
                  <c:v>Poddziałanie 10.1.4 - Edukacja przedszkolna</c:v>
                </c:pt>
                <c:pt idx="5">
                  <c:v>Działanie 10.2 - Upowszechnianie kompetencji kluczowych wśród osób dorosłych</c:v>
                </c:pt>
                <c:pt idx="6">
                  <c:v>Działanie 10.3 - Doskonalenie zawodowe</c:v>
                </c:pt>
                <c:pt idx="7">
                  <c:v>Poddziałanie 10.3.1 - Doskonalenie zawodowe uczniów</c:v>
                </c:pt>
                <c:pt idx="8">
                  <c:v>Poddziałanie 10.3.2 - Programy stypendialne</c:v>
                </c:pt>
                <c:pt idx="9">
                  <c:v>Poddziałanie 10.3.3 - Doradztwo edukacyjno -zawodowe w ramach ZIT</c:v>
                </c:pt>
                <c:pt idx="10">
                  <c:v>Poddziałanie 10.3.4 - Kształcenie oraz doskonalenie zawodowe osób dorosłych</c:v>
                </c:pt>
              </c:strCache>
            </c:strRef>
          </c:cat>
          <c:val>
            <c:numRef>
              <c:f>'dane do wykresu'!$L$49:$L$59</c:f>
              <c:numCache>
                <c:formatCode>#,##0</c:formatCode>
                <c:ptCount val="11"/>
                <c:pt idx="0">
                  <c:v>29378659.969999999</c:v>
                </c:pt>
                <c:pt idx="1">
                  <c:v>15713126.42</c:v>
                </c:pt>
                <c:pt idx="2">
                  <c:v>1476357.49</c:v>
                </c:pt>
                <c:pt idx="3">
                  <c:v>5027640.84</c:v>
                </c:pt>
                <c:pt idx="4">
                  <c:v>7161535.2199999997</c:v>
                </c:pt>
                <c:pt idx="5">
                  <c:v>8228421.8700000001</c:v>
                </c:pt>
                <c:pt idx="6">
                  <c:v>17088452.080000002</c:v>
                </c:pt>
                <c:pt idx="7">
                  <c:v>5191835.9400000004</c:v>
                </c:pt>
                <c:pt idx="8">
                  <c:v>3779140.84</c:v>
                </c:pt>
                <c:pt idx="9">
                  <c:v>43223.59</c:v>
                </c:pt>
                <c:pt idx="10">
                  <c:v>8074251.71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528440"/>
        <c:axId val="427528832"/>
        <c:axId val="0"/>
      </c:bar3DChart>
      <c:catAx>
        <c:axId val="427528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528832"/>
        <c:crosses val="autoZero"/>
        <c:auto val="1"/>
        <c:lblAlgn val="ctr"/>
        <c:lblOffset val="100"/>
        <c:noMultiLvlLbl val="0"/>
      </c:catAx>
      <c:valAx>
        <c:axId val="42752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52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/>
              <a:t>Osi Priorytetowej X  - zaangażowanie % alokacji w nabory, kontraktację</a:t>
            </a:r>
            <a:br>
              <a:rPr lang="pl-PL" sz="1600"/>
            </a:br>
            <a:r>
              <a:rPr lang="pl-PL" sz="1600"/>
              <a:t> i wydatkowanie w ramach RPO WM 2014-2020 </a:t>
            </a:r>
          </a:p>
        </c:rich>
      </c:tx>
      <c:layout>
        <c:manualLayout>
          <c:xMode val="edge"/>
          <c:yMode val="edge"/>
          <c:x val="0.17809929078014194"/>
          <c:y val="2.56102408698609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29336429616648E-2"/>
          <c:y val="0.18906763843590593"/>
          <c:w val="0.95799700474881488"/>
          <c:h val="0.5896524640707167"/>
        </c:manualLayout>
      </c:layout>
      <c:bar3DChart>
        <c:barDir val="col"/>
        <c:grouping val="clustered"/>
        <c:varyColors val="0"/>
        <c:ser>
          <c:idx val="0"/>
          <c:order val="0"/>
          <c:tx>
            <c:v>Zaangażowanie alokacji w nabory</c:v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'dane do wykresu'!$B$49:$B$59</c:f>
              <c:strCache>
                <c:ptCount val="11"/>
                <c:pt idx="0">
                  <c:v>Działanie 10.1 - Kształcenie i rozwój dzieci i młodzieży</c:v>
                </c:pt>
                <c:pt idx="1">
                  <c:v>Poddziałanie 10.1.1 - Edukacja ogólna (w tym w szkołach zawodowych)</c:v>
                </c:pt>
                <c:pt idx="2">
                  <c:v>Poddziałanie 10.1.2 - Edukacja ogólna w ramach ZIT</c:v>
                </c:pt>
                <c:pt idx="3">
                  <c:v>Poddziałanie 10.1.3 - Programy stypendialne</c:v>
                </c:pt>
                <c:pt idx="4">
                  <c:v>Poddziałanie 10.1.4 - Edukacja przedszkolna</c:v>
                </c:pt>
                <c:pt idx="5">
                  <c:v>Działanie 10.2 - Upowszechnianie kompetencji kluczowych wśród osób dorosłych</c:v>
                </c:pt>
                <c:pt idx="6">
                  <c:v>Działanie 10.3 - Doskonalenie zawodowe</c:v>
                </c:pt>
                <c:pt idx="7">
                  <c:v>Poddziałanie 10.3.1 - Doskonalenie zawodowe uczniów</c:v>
                </c:pt>
                <c:pt idx="8">
                  <c:v>Poddziałanie 10.3.2 - Programy stypendialne</c:v>
                </c:pt>
                <c:pt idx="9">
                  <c:v>Poddziałanie 10.3.3 - Doradztwo edukacyjno -zawodowe w ramach ZIT</c:v>
                </c:pt>
                <c:pt idx="10">
                  <c:v>Poddziałanie 10.3.4 - Kształcenie oraz doskonalenie zawodowe osób dorosłych</c:v>
                </c:pt>
              </c:strCache>
            </c:strRef>
          </c:cat>
          <c:val>
            <c:numRef>
              <c:f>'dane do wykresu'!$G$49:$G$59</c:f>
              <c:numCache>
                <c:formatCode>0.00%</c:formatCode>
                <c:ptCount val="11"/>
                <c:pt idx="0">
                  <c:v>0.54948542770372077</c:v>
                </c:pt>
                <c:pt idx="1">
                  <c:v>0.4402751036728369</c:v>
                </c:pt>
                <c:pt idx="2">
                  <c:v>1.0057294519723168</c:v>
                </c:pt>
                <c:pt idx="3">
                  <c:v>0.5290546351302976</c:v>
                </c:pt>
                <c:pt idx="4">
                  <c:v>0.66557377681323482</c:v>
                </c:pt>
                <c:pt idx="5">
                  <c:v>0.58616485702021937</c:v>
                </c:pt>
                <c:pt idx="6">
                  <c:v>0.66071496386519268</c:v>
                </c:pt>
                <c:pt idx="7">
                  <c:v>0.58587452062762868</c:v>
                </c:pt>
                <c:pt idx="8">
                  <c:v>0.79110915653158953</c:v>
                </c:pt>
                <c:pt idx="9">
                  <c:v>1.0002245292142065</c:v>
                </c:pt>
                <c:pt idx="10">
                  <c:v>0.84479933461386758</c:v>
                </c:pt>
              </c:numCache>
            </c:numRef>
          </c:val>
        </c:ser>
        <c:ser>
          <c:idx val="1"/>
          <c:order val="1"/>
          <c:tx>
            <c:v>Kontraktacja</c:v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3"/>
              <c:layout>
                <c:manualLayout>
                  <c:x val="1.42146410803127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53672044261224E-2"/>
                  <c:y val="-9.46530672232372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wykresu'!$B$49:$B$59</c:f>
              <c:strCache>
                <c:ptCount val="11"/>
                <c:pt idx="0">
                  <c:v>Działanie 10.1 - Kształcenie i rozwój dzieci i młodzieży</c:v>
                </c:pt>
                <c:pt idx="1">
                  <c:v>Poddziałanie 10.1.1 - Edukacja ogólna (w tym w szkołach zawodowych)</c:v>
                </c:pt>
                <c:pt idx="2">
                  <c:v>Poddziałanie 10.1.2 - Edukacja ogólna w ramach ZIT</c:v>
                </c:pt>
                <c:pt idx="3">
                  <c:v>Poddziałanie 10.1.3 - Programy stypendialne</c:v>
                </c:pt>
                <c:pt idx="4">
                  <c:v>Poddziałanie 10.1.4 - Edukacja przedszkolna</c:v>
                </c:pt>
                <c:pt idx="5">
                  <c:v>Działanie 10.2 - Upowszechnianie kompetencji kluczowych wśród osób dorosłych</c:v>
                </c:pt>
                <c:pt idx="6">
                  <c:v>Działanie 10.3 - Doskonalenie zawodowe</c:v>
                </c:pt>
                <c:pt idx="7">
                  <c:v>Poddziałanie 10.3.1 - Doskonalenie zawodowe uczniów</c:v>
                </c:pt>
                <c:pt idx="8">
                  <c:v>Poddziałanie 10.3.2 - Programy stypendialne</c:v>
                </c:pt>
                <c:pt idx="9">
                  <c:v>Poddziałanie 10.3.3 - Doradztwo edukacyjno -zawodowe w ramach ZIT</c:v>
                </c:pt>
                <c:pt idx="10">
                  <c:v>Poddziałanie 10.3.4 - Kształcenie oraz doskonalenie zawodowe osób dorosłych</c:v>
                </c:pt>
              </c:strCache>
            </c:strRef>
          </c:cat>
          <c:val>
            <c:numRef>
              <c:f>'dane do wykresu'!$J$49:$J$59</c:f>
              <c:numCache>
                <c:formatCode>0.00%</c:formatCode>
                <c:ptCount val="11"/>
                <c:pt idx="0">
                  <c:v>0.42475081005106513</c:v>
                </c:pt>
                <c:pt idx="1">
                  <c:v>0.38988778115950562</c:v>
                </c:pt>
                <c:pt idx="2">
                  <c:v>0.68225622294027022</c:v>
                </c:pt>
                <c:pt idx="3">
                  <c:v>0.52905463513029749</c:v>
                </c:pt>
                <c:pt idx="4">
                  <c:v>0.3719628816370677</c:v>
                </c:pt>
                <c:pt idx="5">
                  <c:v>0.45008888184279117</c:v>
                </c:pt>
                <c:pt idx="6">
                  <c:v>0.35641529064580313</c:v>
                </c:pt>
                <c:pt idx="7">
                  <c:v>0.26009184985895756</c:v>
                </c:pt>
                <c:pt idx="8">
                  <c:v>0.79130014030342366</c:v>
                </c:pt>
                <c:pt idx="9">
                  <c:v>0.28361638683754259</c:v>
                </c:pt>
                <c:pt idx="10">
                  <c:v>0.65076845144922146</c:v>
                </c:pt>
              </c:numCache>
            </c:numRef>
          </c:val>
        </c:ser>
        <c:ser>
          <c:idx val="2"/>
          <c:order val="2"/>
          <c:tx>
            <c:v>wnioski o płatność</c:v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293396455478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wykresu'!$B$49:$B$59</c:f>
              <c:strCache>
                <c:ptCount val="11"/>
                <c:pt idx="0">
                  <c:v>Działanie 10.1 - Kształcenie i rozwój dzieci i młodzieży</c:v>
                </c:pt>
                <c:pt idx="1">
                  <c:v>Poddziałanie 10.1.1 - Edukacja ogólna (w tym w szkołach zawodowych)</c:v>
                </c:pt>
                <c:pt idx="2">
                  <c:v>Poddziałanie 10.1.2 - Edukacja ogólna w ramach ZIT</c:v>
                </c:pt>
                <c:pt idx="3">
                  <c:v>Poddziałanie 10.1.3 - Programy stypendialne</c:v>
                </c:pt>
                <c:pt idx="4">
                  <c:v>Poddziałanie 10.1.4 - Edukacja przedszkolna</c:v>
                </c:pt>
                <c:pt idx="5">
                  <c:v>Działanie 10.2 - Upowszechnianie kompetencji kluczowych wśród osób dorosłych</c:v>
                </c:pt>
                <c:pt idx="6">
                  <c:v>Działanie 10.3 - Doskonalenie zawodowe</c:v>
                </c:pt>
                <c:pt idx="7">
                  <c:v>Poddziałanie 10.3.1 - Doskonalenie zawodowe uczniów</c:v>
                </c:pt>
                <c:pt idx="8">
                  <c:v>Poddziałanie 10.3.2 - Programy stypendialne</c:v>
                </c:pt>
                <c:pt idx="9">
                  <c:v>Poddziałanie 10.3.3 - Doradztwo edukacyjno -zawodowe w ramach ZIT</c:v>
                </c:pt>
                <c:pt idx="10">
                  <c:v>Poddziałanie 10.3.4 - Kształcenie oraz doskonalenie zawodowe osób dorosłych</c:v>
                </c:pt>
              </c:strCache>
            </c:strRef>
          </c:cat>
          <c:val>
            <c:numRef>
              <c:f>'dane do wykresu'!$O$49:$O$59</c:f>
              <c:numCache>
                <c:formatCode>0.00%</c:formatCode>
                <c:ptCount val="11"/>
                <c:pt idx="0">
                  <c:v>9.4480165301522839E-2</c:v>
                </c:pt>
                <c:pt idx="1">
                  <c:v>7.8238582101311141E-2</c:v>
                </c:pt>
                <c:pt idx="2">
                  <c:v>4.4379050364694535E-2</c:v>
                </c:pt>
                <c:pt idx="3">
                  <c:v>0.31694167021935726</c:v>
                </c:pt>
                <c:pt idx="4">
                  <c:v>0.11743196399638355</c:v>
                </c:pt>
                <c:pt idx="5">
                  <c:v>0.1066086537712766</c:v>
                </c:pt>
                <c:pt idx="6">
                  <c:v>6.794517148726284E-2</c:v>
                </c:pt>
                <c:pt idx="7">
                  <c:v>2.8357953516150954E-2</c:v>
                </c:pt>
                <c:pt idx="8">
                  <c:v>0.47410242775366951</c:v>
                </c:pt>
                <c:pt idx="9">
                  <c:v>4.3776585809061743E-3</c:v>
                </c:pt>
                <c:pt idx="10">
                  <c:v>0.15964418419261384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25206008"/>
        <c:axId val="425206400"/>
        <c:axId val="0"/>
      </c:bar3DChart>
      <c:catAx>
        <c:axId val="425206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206400"/>
        <c:crosses val="autoZero"/>
        <c:auto val="1"/>
        <c:lblAlgn val="ctr"/>
        <c:lblOffset val="100"/>
        <c:noMultiLvlLbl val="0"/>
      </c:catAx>
      <c:valAx>
        <c:axId val="425206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20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pl-PL" sz="1600" b="1" dirty="0">
                <a:solidFill>
                  <a:schemeClr val="tx1"/>
                </a:solidFill>
              </a:rPr>
              <a:t>Projekty własne Samorządu Województwa Mazowieckiego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według stanu na </a:t>
            </a:r>
            <a:r>
              <a:rPr lang="pl-PL" sz="1600" b="1" dirty="0" smtClean="0">
                <a:solidFill>
                  <a:schemeClr val="tx1"/>
                </a:solidFill>
              </a:rPr>
              <a:t>31.10.2017 </a:t>
            </a:r>
            <a:r>
              <a:rPr lang="pl-PL" sz="1600" b="1" dirty="0">
                <a:solidFill>
                  <a:schemeClr val="tx1"/>
                </a:solidFill>
              </a:rPr>
              <a:t>r.                                              </a:t>
            </a:r>
          </a:p>
        </c:rich>
      </c:tx>
      <c:layout>
        <c:manualLayout>
          <c:xMode val="edge"/>
          <c:yMode val="edge"/>
          <c:x val="0.21389775076587295"/>
          <c:y val="1.087429356845714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49060560253402"/>
          <c:y val="0.16930724014651374"/>
          <c:w val="0.57418680460521221"/>
          <c:h val="0.376194993383487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'dane do wykresu'!$C$4</c:f>
              <c:strCache>
                <c:ptCount val="1"/>
                <c:pt idx="0">
                  <c:v>Wartość zakontraktowana (dofinansowanie)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888419032460904E-3"/>
                  <c:y val="0.12591396316137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6.291353204804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4279259208941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wykresu'!$A$5:$A$16</c:f>
              <c:strCache>
                <c:ptCount val="12"/>
                <c:pt idx="0">
                  <c:v>1. UMWM_GW - projekt ASI</c:v>
                </c:pt>
                <c:pt idx="1">
                  <c:v>2. MZPK - Ochrona bioróżnorodności …</c:v>
                </c:pt>
                <c:pt idx="2">
                  <c:v>3. MZPK - Opracowanie planów ochrony ..</c:v>
                </c:pt>
                <c:pt idx="3">
                  <c:v>4. MZDW - Budowa i rozbudowa drogi ...</c:v>
                </c:pt>
                <c:pt idx="4">
                  <c:v>5. MZDW - Rozbudowa drogi wojewódzkiej nr 541 …</c:v>
                </c:pt>
                <c:pt idx="5">
                  <c:v>6. MCPS - Koordynacja ekonomii społecznej...</c:v>
                </c:pt>
                <c:pt idx="6">
                  <c:v>7. UMWM_ES - Stypendia dla uczniów szczególnie uzdolnionych I</c:v>
                </c:pt>
                <c:pt idx="7">
                  <c:v>8. UMWM_ES - Stypendia dla uczniów szczególnie uzdolnionych II</c:v>
                </c:pt>
                <c:pt idx="8">
                  <c:v>9. UMWM_ES - Stypendia dla uczniów szczególnie uzdolnionych III</c:v>
                </c:pt>
                <c:pt idx="9">
                  <c:v>10. UMWM_ES - Stypendia dla uczniów szkół zawodowych I</c:v>
                </c:pt>
                <c:pt idx="10">
                  <c:v>11. UMWM_ES - Stypendia dla uczniów szkół zawodowych II</c:v>
                </c:pt>
                <c:pt idx="11">
                  <c:v>12. UMWM_ES - Stypendia dla uczniów szkół zawodowych III</c:v>
                </c:pt>
              </c:strCache>
            </c:strRef>
          </c:cat>
          <c:val>
            <c:numRef>
              <c:f>'dane do wykresu'!$C$5:$C$16</c:f>
              <c:numCache>
                <c:formatCode>#,##0.00</c:formatCode>
                <c:ptCount val="12"/>
                <c:pt idx="0">
                  <c:v>78609814.359999999</c:v>
                </c:pt>
                <c:pt idx="1">
                  <c:v>2492773.58</c:v>
                </c:pt>
                <c:pt idx="2">
                  <c:v>688000</c:v>
                </c:pt>
                <c:pt idx="3">
                  <c:v>30893016.719999999</c:v>
                </c:pt>
                <c:pt idx="4">
                  <c:v>104000000</c:v>
                </c:pt>
                <c:pt idx="5">
                  <c:v>1499497.89</c:v>
                </c:pt>
                <c:pt idx="6">
                  <c:v>3261464</c:v>
                </c:pt>
                <c:pt idx="7">
                  <c:v>3364098.61</c:v>
                </c:pt>
                <c:pt idx="8">
                  <c:v>3340395.22</c:v>
                </c:pt>
                <c:pt idx="9">
                  <c:v>2322928.7999999998</c:v>
                </c:pt>
                <c:pt idx="10">
                  <c:v>2395155.27</c:v>
                </c:pt>
                <c:pt idx="11">
                  <c:v>2377933.2000000002</c:v>
                </c:pt>
              </c:numCache>
            </c:numRef>
          </c:val>
        </c:ser>
        <c:ser>
          <c:idx val="1"/>
          <c:order val="1"/>
          <c:tx>
            <c:strRef>
              <c:f>'dane do wykresu'!$D$4</c:f>
              <c:strCache>
                <c:ptCount val="1"/>
                <c:pt idx="0">
                  <c:v>Przekazane dofinansowanie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2785217618703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2785217618703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4279259208936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036117301991483E-3"/>
                  <c:y val="4.6425255338903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901783917354487E-17"/>
                  <c:y val="-8.51119849004122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427925920892555E-3"/>
                  <c:y val="-8.51119849004122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3283777762680841E-3"/>
                  <c:y val="2.321262766945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4427925920893613E-3"/>
                  <c:y val="-8.51119849004122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4279259208936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77117036835733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solidFill>
                      <a:sysClr val="windowText" lastClr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'dane do wykresu'!$A$5:$A$16</c:f>
              <c:strCache>
                <c:ptCount val="12"/>
                <c:pt idx="0">
                  <c:v>1. UMWM_GW - projekt ASI</c:v>
                </c:pt>
                <c:pt idx="1">
                  <c:v>2. MZPK - Ochrona bioróżnorodności …</c:v>
                </c:pt>
                <c:pt idx="2">
                  <c:v>3. MZPK - Opracowanie planów ochrony ..</c:v>
                </c:pt>
                <c:pt idx="3">
                  <c:v>4. MZDW - Budowa i rozbudowa drogi ...</c:v>
                </c:pt>
                <c:pt idx="4">
                  <c:v>5. MZDW - Rozbudowa drogi wojewódzkiej nr 541 …</c:v>
                </c:pt>
                <c:pt idx="5">
                  <c:v>6. MCPS - Koordynacja ekonomii społecznej...</c:v>
                </c:pt>
                <c:pt idx="6">
                  <c:v>7. UMWM_ES - Stypendia dla uczniów szczególnie uzdolnionych I</c:v>
                </c:pt>
                <c:pt idx="7">
                  <c:v>8. UMWM_ES - Stypendia dla uczniów szczególnie uzdolnionych II</c:v>
                </c:pt>
                <c:pt idx="8">
                  <c:v>9. UMWM_ES - Stypendia dla uczniów szczególnie uzdolnionych III</c:v>
                </c:pt>
                <c:pt idx="9">
                  <c:v>10. UMWM_ES - Stypendia dla uczniów szkół zawodowych I</c:v>
                </c:pt>
                <c:pt idx="10">
                  <c:v>11. UMWM_ES - Stypendia dla uczniów szkół zawodowych II</c:v>
                </c:pt>
                <c:pt idx="11">
                  <c:v>12. UMWM_ES - Stypendia dla uczniów szkół zawodowych III</c:v>
                </c:pt>
              </c:strCache>
            </c:strRef>
          </c:cat>
          <c:val>
            <c:numRef>
              <c:f>'dane do wykresu'!$D$5:$D$16</c:f>
              <c:numCache>
                <c:formatCode>#,##0.00</c:formatCode>
                <c:ptCount val="12"/>
                <c:pt idx="0">
                  <c:v>1990041.22</c:v>
                </c:pt>
                <c:pt idx="1">
                  <c:v>605568.88</c:v>
                </c:pt>
                <c:pt idx="2">
                  <c:v>14331.3</c:v>
                </c:pt>
                <c:pt idx="3">
                  <c:v>13818526.57</c:v>
                </c:pt>
                <c:pt idx="4">
                  <c:v>0</c:v>
                </c:pt>
                <c:pt idx="5">
                  <c:v>931653.95</c:v>
                </c:pt>
                <c:pt idx="6">
                  <c:v>2746496</c:v>
                </c:pt>
                <c:pt idx="7">
                  <c:v>2832925.14</c:v>
                </c:pt>
                <c:pt idx="8">
                  <c:v>1406482.2</c:v>
                </c:pt>
                <c:pt idx="9">
                  <c:v>2063303.24</c:v>
                </c:pt>
                <c:pt idx="10">
                  <c:v>2129026.9</c:v>
                </c:pt>
                <c:pt idx="11">
                  <c:v>1413120</c:v>
                </c:pt>
              </c:numCache>
            </c:numRef>
          </c:val>
        </c:ser>
        <c:ser>
          <c:idx val="2"/>
          <c:order val="2"/>
          <c:tx>
            <c:strRef>
              <c:f>'dane do wykresu'!$E$4</c:f>
              <c:strCache>
                <c:ptCount val="1"/>
                <c:pt idx="0">
                  <c:v>Rozliczone dofinansowanie (wnioski o płatność)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706930425814406E-3"/>
                  <c:y val="-2.0887709370590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706930425814406E-3"/>
                  <c:y val="2.32126276694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8558518417866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2139629604468071E-3"/>
                  <c:y val="-4.25559924502061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8855851841786697E-3"/>
                  <c:y val="-8.51119849004122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77117036835744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4279259208930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3283777762680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8855851841787226E-3"/>
                  <c:y val="2.321262766945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3283777762680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77117036835744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'dane do wykresu'!$A$5:$A$16</c:f>
              <c:strCache>
                <c:ptCount val="12"/>
                <c:pt idx="0">
                  <c:v>1. UMWM_GW - projekt ASI</c:v>
                </c:pt>
                <c:pt idx="1">
                  <c:v>2. MZPK - Ochrona bioróżnorodności …</c:v>
                </c:pt>
                <c:pt idx="2">
                  <c:v>3. MZPK - Opracowanie planów ochrony ..</c:v>
                </c:pt>
                <c:pt idx="3">
                  <c:v>4. MZDW - Budowa i rozbudowa drogi ...</c:v>
                </c:pt>
                <c:pt idx="4">
                  <c:v>5. MZDW - Rozbudowa drogi wojewódzkiej nr 541 …</c:v>
                </c:pt>
                <c:pt idx="5">
                  <c:v>6. MCPS - Koordynacja ekonomii społecznej...</c:v>
                </c:pt>
                <c:pt idx="6">
                  <c:v>7. UMWM_ES - Stypendia dla uczniów szczególnie uzdolnionych I</c:v>
                </c:pt>
                <c:pt idx="7">
                  <c:v>8. UMWM_ES - Stypendia dla uczniów szczególnie uzdolnionych II</c:v>
                </c:pt>
                <c:pt idx="8">
                  <c:v>9. UMWM_ES - Stypendia dla uczniów szczególnie uzdolnionych III</c:v>
                </c:pt>
                <c:pt idx="9">
                  <c:v>10. UMWM_ES - Stypendia dla uczniów szkół zawodowych I</c:v>
                </c:pt>
                <c:pt idx="10">
                  <c:v>11. UMWM_ES - Stypendia dla uczniów szkół zawodowych II</c:v>
                </c:pt>
                <c:pt idx="11">
                  <c:v>12. UMWM_ES - Stypendia dla uczniów szkół zawodowych III</c:v>
                </c:pt>
              </c:strCache>
            </c:strRef>
          </c:cat>
          <c:val>
            <c:numRef>
              <c:f>'dane do wykresu'!$E$5:$E$16</c:f>
              <c:numCache>
                <c:formatCode>#,##0.00</c:formatCode>
                <c:ptCount val="12"/>
                <c:pt idx="0">
                  <c:v>821824.96</c:v>
                </c:pt>
                <c:pt idx="1">
                  <c:v>297976.87</c:v>
                </c:pt>
                <c:pt idx="2">
                  <c:v>14331.3</c:v>
                </c:pt>
                <c:pt idx="3">
                  <c:v>13818526.57</c:v>
                </c:pt>
                <c:pt idx="4">
                  <c:v>0</c:v>
                </c:pt>
                <c:pt idx="5">
                  <c:v>523601.47</c:v>
                </c:pt>
                <c:pt idx="6">
                  <c:v>3261464</c:v>
                </c:pt>
                <c:pt idx="7">
                  <c:v>2708859.5</c:v>
                </c:pt>
                <c:pt idx="8">
                  <c:v>0</c:v>
                </c:pt>
                <c:pt idx="9">
                  <c:v>2321216.14</c:v>
                </c:pt>
                <c:pt idx="10">
                  <c:v>1930317.3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5930584"/>
        <c:axId val="425931368"/>
        <c:axId val="0"/>
      </c:bar3DChart>
      <c:catAx>
        <c:axId val="425930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beneficjent</a:t>
                </a:r>
                <a:r>
                  <a:rPr lang="pl-PL" baseline="0"/>
                  <a:t> i projekt</a:t>
                </a:r>
                <a:endParaRPr lang="pl-PL"/>
              </a:p>
            </c:rich>
          </c:tx>
          <c:layout>
            <c:manualLayout>
              <c:xMode val="edge"/>
              <c:yMode val="edge"/>
              <c:x val="0.31612426374975661"/>
              <c:y val="0.91555977160236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931368"/>
        <c:crosses val="autoZero"/>
        <c:auto val="1"/>
        <c:lblAlgn val="ctr"/>
        <c:lblOffset val="100"/>
        <c:noMultiLvlLbl val="0"/>
      </c:catAx>
      <c:valAx>
        <c:axId val="42593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kwota</a:t>
                </a:r>
                <a:r>
                  <a:rPr lang="pl-PL" baseline="0"/>
                  <a:t> w pln</a:t>
                </a:r>
                <a:endParaRPr lang="pl-PL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93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34081714773E-2"/>
          <c:y val="0.93585327425993736"/>
          <c:w val="0.9"/>
          <c:h val="6.2170779633754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tx1"/>
                </a:solidFill>
              </a:rPr>
              <a:t>Projekty pozakonkursowe </a:t>
            </a:r>
            <a:r>
              <a:rPr lang="pl-PL" dirty="0" smtClean="0">
                <a:solidFill>
                  <a:schemeClr val="tx1"/>
                </a:solidFill>
              </a:rPr>
              <a:t>według </a:t>
            </a:r>
            <a:r>
              <a:rPr lang="pl-PL" dirty="0">
                <a:solidFill>
                  <a:schemeClr val="tx1"/>
                </a:solidFill>
              </a:rPr>
              <a:t>stanu na dzień </a:t>
            </a:r>
            <a:r>
              <a:rPr lang="pl-PL" dirty="0" smtClean="0">
                <a:solidFill>
                  <a:schemeClr val="tx1"/>
                </a:solidFill>
              </a:rPr>
              <a:t>31.10.2017 </a:t>
            </a:r>
            <a:r>
              <a:rPr lang="pl-PL" dirty="0">
                <a:solidFill>
                  <a:schemeClr val="tx1"/>
                </a:solidFill>
              </a:rPr>
              <a:t>r.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96233223233911"/>
          <c:y val="0.12384081801750275"/>
          <c:w val="0.85873220965418373"/>
          <c:h val="0.6921747523122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'dane do wykresu'!$B$17</c:f>
              <c:strCache>
                <c:ptCount val="1"/>
                <c:pt idx="0">
                  <c:v>Wartości projektów ujętych w SZOOP  (UE +BP)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6"/>
            <c:invertIfNegative val="0"/>
            <c:bubble3D val="0"/>
          </c:dPt>
          <c:dLbls>
            <c:dLbl>
              <c:idx val="6"/>
              <c:layout>
                <c:manualLayout>
                  <c:x val="6.3578286941052075E-5"/>
                  <c:y val="0.12185539517665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do wykresu'!$A$18:$A$28</c:f>
              <c:strCache>
                <c:ptCount val="1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 </c:v>
                </c:pt>
                <c:pt idx="4">
                  <c:v>V </c:v>
                </c:pt>
                <c:pt idx="5">
                  <c:v>VI </c:v>
                </c:pt>
                <c:pt idx="6">
                  <c:v>VII</c:v>
                </c:pt>
                <c:pt idx="7">
                  <c:v>VIII *</c:v>
                </c:pt>
                <c:pt idx="8">
                  <c:v>IX</c:v>
                </c:pt>
                <c:pt idx="9">
                  <c:v>X</c:v>
                </c:pt>
                <c:pt idx="10">
                  <c:v>XI (PT)</c:v>
                </c:pt>
              </c:strCache>
            </c:strRef>
          </c:cat>
          <c:val>
            <c:numRef>
              <c:f>'dane do wykresu'!$B$18:$B$28</c:f>
              <c:numCache>
                <c:formatCode>#,##0.00</c:formatCode>
                <c:ptCount val="11"/>
                <c:pt idx="0" formatCode="General">
                  <c:v>0</c:v>
                </c:pt>
                <c:pt idx="1">
                  <c:v>91975860.420000002</c:v>
                </c:pt>
                <c:pt idx="2">
                  <c:v>282049835</c:v>
                </c:pt>
                <c:pt idx="3">
                  <c:v>121145981.48</c:v>
                </c:pt>
                <c:pt idx="4">
                  <c:v>0</c:v>
                </c:pt>
                <c:pt idx="5">
                  <c:v>220297809.22</c:v>
                </c:pt>
                <c:pt idx="6">
                  <c:v>706959016.72000003</c:v>
                </c:pt>
                <c:pt idx="7">
                  <c:v>251003317.59</c:v>
                </c:pt>
                <c:pt idx="8">
                  <c:v>15795710.23</c:v>
                </c:pt>
                <c:pt idx="9">
                  <c:v>17211388.379999999</c:v>
                </c:pt>
                <c:pt idx="10">
                  <c:v>119724294</c:v>
                </c:pt>
              </c:numCache>
            </c:numRef>
          </c:val>
        </c:ser>
        <c:ser>
          <c:idx val="1"/>
          <c:order val="1"/>
          <c:tx>
            <c:strRef>
              <c:f>'dane do wykresu'!$C$17</c:f>
              <c:strCache>
                <c:ptCount val="1"/>
                <c:pt idx="0">
                  <c:v>Podpisane umowy (dofinansowanie)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4.3998195727532417E-3"/>
                  <c:y val="-8.53619315558792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9791455944944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93321304850217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09177826428054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09177826428054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'dane do wykresu'!$A$18:$A$28</c:f>
              <c:strCache>
                <c:ptCount val="1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 </c:v>
                </c:pt>
                <c:pt idx="4">
                  <c:v>V </c:v>
                </c:pt>
                <c:pt idx="5">
                  <c:v>VI </c:v>
                </c:pt>
                <c:pt idx="6">
                  <c:v>VII</c:v>
                </c:pt>
                <c:pt idx="7">
                  <c:v>VIII *</c:v>
                </c:pt>
                <c:pt idx="8">
                  <c:v>IX</c:v>
                </c:pt>
                <c:pt idx="9">
                  <c:v>X</c:v>
                </c:pt>
                <c:pt idx="10">
                  <c:v>XI (PT)</c:v>
                </c:pt>
              </c:strCache>
            </c:strRef>
          </c:cat>
          <c:val>
            <c:numRef>
              <c:f>'dane do wykresu'!$C$18:$C$28</c:f>
              <c:numCache>
                <c:formatCode>#,##0.00</c:formatCode>
                <c:ptCount val="11"/>
                <c:pt idx="0">
                  <c:v>0</c:v>
                </c:pt>
                <c:pt idx="1">
                  <c:v>56474081.039999999</c:v>
                </c:pt>
                <c:pt idx="2">
                  <c:v>225736843</c:v>
                </c:pt>
                <c:pt idx="3">
                  <c:v>121145981.48</c:v>
                </c:pt>
                <c:pt idx="4">
                  <c:v>0</c:v>
                </c:pt>
                <c:pt idx="5">
                  <c:v>110747500</c:v>
                </c:pt>
                <c:pt idx="6">
                  <c:v>263242977.09999999</c:v>
                </c:pt>
                <c:pt idx="7">
                  <c:v>243745334.21000007</c:v>
                </c:pt>
                <c:pt idx="8">
                  <c:v>15395362.140000001</c:v>
                </c:pt>
                <c:pt idx="9">
                  <c:v>17061975.099999998</c:v>
                </c:pt>
                <c:pt idx="10">
                  <c:v>119694722.98</c:v>
                </c:pt>
              </c:numCache>
            </c:numRef>
          </c:val>
        </c:ser>
        <c:ser>
          <c:idx val="2"/>
          <c:order val="2"/>
          <c:tx>
            <c:strRef>
              <c:f>'dane do wykresu'!$D$17</c:f>
              <c:strCache>
                <c:ptCount val="1"/>
                <c:pt idx="0">
                  <c:v>Środki przekazane (dofinansowanie)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3"/>
              <c:layout>
                <c:manualLayout>
                  <c:x val="4.0917782642805479E-3"/>
                  <c:y val="-7.65893172470453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09177826428054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0917782642805479E-3"/>
                  <c:y val="-4.1778118568540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4557043523740635E-3"/>
                  <c:y val="4.1776473825476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2785217618703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09177826428054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'dane do wykresu'!$A$18:$A$28</c:f>
              <c:strCache>
                <c:ptCount val="1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 </c:v>
                </c:pt>
                <c:pt idx="4">
                  <c:v>V </c:v>
                </c:pt>
                <c:pt idx="5">
                  <c:v>VI </c:v>
                </c:pt>
                <c:pt idx="6">
                  <c:v>VII</c:v>
                </c:pt>
                <c:pt idx="7">
                  <c:v>VIII *</c:v>
                </c:pt>
                <c:pt idx="8">
                  <c:v>IX</c:v>
                </c:pt>
                <c:pt idx="9">
                  <c:v>X</c:v>
                </c:pt>
                <c:pt idx="10">
                  <c:v>XI (PT)</c:v>
                </c:pt>
              </c:strCache>
            </c:strRef>
          </c:cat>
          <c:val>
            <c:numRef>
              <c:f>'dane do wykresu'!$D$18:$D$28</c:f>
              <c:numCache>
                <c:formatCode>#,##0.00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56434210.75</c:v>
                </c:pt>
                <c:pt idx="3">
                  <c:v>30286495.370000001</c:v>
                </c:pt>
                <c:pt idx="4">
                  <c:v>0</c:v>
                </c:pt>
                <c:pt idx="5">
                  <c:v>27686875</c:v>
                </c:pt>
                <c:pt idx="6">
                  <c:v>135689608.00999999</c:v>
                </c:pt>
                <c:pt idx="7">
                  <c:v>129429594.48999994</c:v>
                </c:pt>
                <c:pt idx="8">
                  <c:v>9819664.5999999996</c:v>
                </c:pt>
                <c:pt idx="9">
                  <c:v>14601891.630000001</c:v>
                </c:pt>
                <c:pt idx="10">
                  <c:v>63987666.599999994</c:v>
                </c:pt>
              </c:numCache>
            </c:numRef>
          </c:val>
        </c:ser>
        <c:ser>
          <c:idx val="3"/>
          <c:order val="3"/>
          <c:tx>
            <c:strRef>
              <c:f>'dane do wykresu'!$E$17</c:f>
              <c:strCache>
                <c:ptCount val="1"/>
                <c:pt idx="0">
                  <c:v>Środki rozliczone wnioskami o płatność (dofinansowanie)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6"/>
              <c:layout>
                <c:manualLayout>
                  <c:x val="2.72785217618703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2785217618703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27852176186932E-3"/>
                  <c:y val="-2.088823691273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7278521761870318E-3"/>
                  <c:y val="-7.65893172470453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'dane do wykresu'!$A$18:$A$28</c:f>
              <c:strCache>
                <c:ptCount val="11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 </c:v>
                </c:pt>
                <c:pt idx="4">
                  <c:v>V </c:v>
                </c:pt>
                <c:pt idx="5">
                  <c:v>VI </c:v>
                </c:pt>
                <c:pt idx="6">
                  <c:v>VII</c:v>
                </c:pt>
                <c:pt idx="7">
                  <c:v>VIII *</c:v>
                </c:pt>
                <c:pt idx="8">
                  <c:v>IX</c:v>
                </c:pt>
                <c:pt idx="9">
                  <c:v>X</c:v>
                </c:pt>
                <c:pt idx="10">
                  <c:v>XI (PT)</c:v>
                </c:pt>
              </c:strCache>
            </c:strRef>
          </c:cat>
          <c:val>
            <c:numRef>
              <c:f>'dane do wykresu'!$E$18:$E$28</c:f>
              <c:numCache>
                <c:formatCode>#,##0.00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56434210.75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135586082.81999999</c:v>
                </c:pt>
                <c:pt idx="7">
                  <c:v>129429594.48999994</c:v>
                </c:pt>
                <c:pt idx="8">
                  <c:v>2009236.74</c:v>
                </c:pt>
                <c:pt idx="9">
                  <c:v>10221856.940000001</c:v>
                </c:pt>
                <c:pt idx="10">
                  <c:v>57231813.909999996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7314192"/>
        <c:axId val="467314584"/>
        <c:axId val="0"/>
      </c:bar3DChart>
      <c:catAx>
        <c:axId val="467314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Oś</a:t>
                </a:r>
                <a:r>
                  <a:rPr lang="pl-PL" baseline="0"/>
                  <a:t> priorytetowa</a:t>
                </a:r>
                <a:endParaRPr lang="pl-PL"/>
              </a:p>
            </c:rich>
          </c:tx>
          <c:layout>
            <c:manualLayout>
              <c:xMode val="edge"/>
              <c:yMode val="edge"/>
              <c:x val="0.44586305005647819"/>
              <c:y val="0.872385162296749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14584"/>
        <c:crosses val="autoZero"/>
        <c:auto val="1"/>
        <c:lblAlgn val="ctr"/>
        <c:lblOffset val="100"/>
        <c:noMultiLvlLbl val="0"/>
      </c:catAx>
      <c:valAx>
        <c:axId val="46731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Kwota</a:t>
                </a:r>
                <a:r>
                  <a:rPr lang="pl-PL" baseline="0"/>
                  <a:t> w PLN</a:t>
                </a:r>
                <a:endParaRPr lang="pl-PL"/>
              </a:p>
            </c:rich>
          </c:tx>
          <c:layout>
            <c:manualLayout>
              <c:xMode val="edge"/>
              <c:yMode val="edge"/>
              <c:x val="1.3088597122725865E-3"/>
              <c:y val="0.400635547392000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73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677330891582603"/>
          <c:y val="0.14149116718690258"/>
          <c:w val="0.2646613796288792"/>
          <c:h val="0.28364624246262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69033620988652"/>
          <c:y val="0.1270507722524086"/>
          <c:w val="0.89303727752333473"/>
          <c:h val="0.7542017974914023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Arkusz1!$A$10</c:f>
              <c:strCache>
                <c:ptCount val="1"/>
                <c:pt idx="0">
                  <c:v>Wnioski o płatność - EFRR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241287555929294E-3"/>
                  <c:y val="0.15554426334687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241287555929294E-3"/>
                  <c:y val="0.18746664993455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427224497526444E-6"/>
                  <c:y val="0.22050696518160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71564309000953E-3"/>
                  <c:y val="0.24698870671119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215496247757138E-3"/>
                  <c:y val="0.29136013475238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32922990180786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2723862667787878E-3"/>
                  <c:y val="0.52643039634768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6965150223716125E-3"/>
                  <c:y val="0.5616802335189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44349023025783E-16"/>
                  <c:y val="0.62070757372363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44349023025783E-16"/>
                  <c:y val="0.66442963103051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0.7093235250190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Arkusz1!$B$9:$L$9</c:f>
              <c:strCache>
                <c:ptCount val="11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</c:strCache>
            </c:strRef>
          </c:cat>
          <c:val>
            <c:numRef>
              <c:f>Arkusz1!$B$10:$L$10</c:f>
              <c:numCache>
                <c:formatCode>#,##0.00</c:formatCode>
                <c:ptCount val="11"/>
                <c:pt idx="0">
                  <c:v>67881618.989999995</c:v>
                </c:pt>
                <c:pt idx="1">
                  <c:v>81781264.739999995</c:v>
                </c:pt>
                <c:pt idx="2">
                  <c:v>94491952.730000004</c:v>
                </c:pt>
                <c:pt idx="3">
                  <c:v>106397934.27</c:v>
                </c:pt>
                <c:pt idx="4">
                  <c:v>122385376.52</c:v>
                </c:pt>
                <c:pt idx="5">
                  <c:v>140875164.09</c:v>
                </c:pt>
                <c:pt idx="6">
                  <c:v>223978433.33000001</c:v>
                </c:pt>
                <c:pt idx="7">
                  <c:v>237474719.49000001</c:v>
                </c:pt>
                <c:pt idx="8">
                  <c:v>261256063.84999999</c:v>
                </c:pt>
                <c:pt idx="9">
                  <c:v>281215341.95999998</c:v>
                </c:pt>
                <c:pt idx="10">
                  <c:v>319962550.81</c:v>
                </c:pt>
              </c:numCache>
            </c:numRef>
          </c:val>
        </c:ser>
        <c:ser>
          <c:idx val="0"/>
          <c:order val="1"/>
          <c:tx>
            <c:strRef>
              <c:f>Arkusz1!$A$11</c:f>
              <c:strCache>
                <c:ptCount val="1"/>
                <c:pt idx="0">
                  <c:v>Certyfikacja od IC do KE - EFRR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241287555929294E-3"/>
                  <c:y val="0.1526392395610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526392395610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41287555928771E-3"/>
                  <c:y val="0.15039454486163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41287555929294E-3"/>
                  <c:y val="0.18406496535304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44349023025783E-16"/>
                  <c:y val="0.21998008054388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482575111858587E-3"/>
                  <c:y val="0.24467172223758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44349023025783E-16"/>
                  <c:y val="0.29181031092556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8482575111858587E-3"/>
                  <c:y val="0.53872672786258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241287555928248E-3"/>
                  <c:y val="0.54321611726143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0.57688653775284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482575111859628E-3"/>
                  <c:y val="0.62851451583967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Arkusz1!$B$9:$L$9</c:f>
              <c:strCache>
                <c:ptCount val="11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</c:strCache>
            </c:strRef>
          </c:cat>
          <c:val>
            <c:numRef>
              <c:f>Arkusz1!$B$11:$L$11</c:f>
              <c:numCache>
                <c:formatCode>#,##0.00</c:formatCode>
                <c:ptCount val="11"/>
                <c:pt idx="0">
                  <c:v>66600683.439999998</c:v>
                </c:pt>
                <c:pt idx="1">
                  <c:v>66600683.439999998</c:v>
                </c:pt>
                <c:pt idx="2">
                  <c:v>67887038</c:v>
                </c:pt>
                <c:pt idx="3">
                  <c:v>81858212.629999995</c:v>
                </c:pt>
                <c:pt idx="4">
                  <c:v>94601933.569999993</c:v>
                </c:pt>
                <c:pt idx="5">
                  <c:v>107237019.13</c:v>
                </c:pt>
                <c:pt idx="6">
                  <c:v>124200418.63</c:v>
                </c:pt>
                <c:pt idx="7">
                  <c:v>228560024.94999999</c:v>
                </c:pt>
                <c:pt idx="8">
                  <c:v>228560024.94999999</c:v>
                </c:pt>
                <c:pt idx="9">
                  <c:v>244018652.00999999</c:v>
                </c:pt>
                <c:pt idx="10">
                  <c:v>267004517.24000001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box"/>
        <c:axId val="469146624"/>
        <c:axId val="469147016"/>
        <c:axId val="0"/>
        <c:extLst/>
      </c:bar3DChart>
      <c:catAx>
        <c:axId val="4691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9147016"/>
        <c:crosses val="autoZero"/>
        <c:auto val="1"/>
        <c:lblAlgn val="ctr"/>
        <c:lblOffset val="100"/>
        <c:noMultiLvlLbl val="0"/>
      </c:catAx>
      <c:valAx>
        <c:axId val="469147016"/>
        <c:scaling>
          <c:orientation val="minMax"/>
          <c:max val="3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PLN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91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69033620988652"/>
          <c:y val="0.1270507722524086"/>
          <c:w val="0.89303727752333473"/>
          <c:h val="0.7542017974914023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Arkusz1!$A$10</c:f>
              <c:strCache>
                <c:ptCount val="1"/>
                <c:pt idx="0">
                  <c:v>Wnioski o płatność - EFS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23859796722568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5929688031623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63714780426296E-3"/>
                  <c:y val="0.27662433266728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71564309000953E-3"/>
                  <c:y val="0.3075954635957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791308172155414E-6"/>
                  <c:y val="0.33176463934207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241287555929294E-3"/>
                  <c:y val="0.36290032229927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2723862667787878E-3"/>
                  <c:y val="0.39623810378089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6965150223716125E-3"/>
                  <c:y val="0.43373263565158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8482575111858587E-3"/>
                  <c:y val="0.4837811970585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44349023025783E-16"/>
                  <c:y val="0.51179039146945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0.5409714225620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Arkusz1!$B$9:$L$9</c:f>
              <c:strCache>
                <c:ptCount val="11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</c:strCache>
            </c:strRef>
          </c:cat>
          <c:val>
            <c:numRef>
              <c:f>Arkusz1!$B$10:$L$10</c:f>
              <c:numCache>
                <c:formatCode>#,##0.00</c:formatCode>
                <c:ptCount val="11"/>
                <c:pt idx="0">
                  <c:v>102634578.65000001</c:v>
                </c:pt>
                <c:pt idx="1">
                  <c:v>111093670.8</c:v>
                </c:pt>
                <c:pt idx="2">
                  <c:v>118410667.31</c:v>
                </c:pt>
                <c:pt idx="3">
                  <c:v>130677412.09999999</c:v>
                </c:pt>
                <c:pt idx="4">
                  <c:v>141787588.52000001</c:v>
                </c:pt>
                <c:pt idx="5">
                  <c:v>154937311.75</c:v>
                </c:pt>
                <c:pt idx="6">
                  <c:v>169000297.78999999</c:v>
                </c:pt>
                <c:pt idx="7">
                  <c:v>181990044.34999999</c:v>
                </c:pt>
                <c:pt idx="8">
                  <c:v>205192044.75999999</c:v>
                </c:pt>
                <c:pt idx="9">
                  <c:v>218467994.66</c:v>
                </c:pt>
                <c:pt idx="10">
                  <c:v>231851171.03</c:v>
                </c:pt>
              </c:numCache>
            </c:numRef>
          </c:val>
        </c:ser>
        <c:ser>
          <c:idx val="0"/>
          <c:order val="1"/>
          <c:tx>
            <c:strRef>
              <c:f>Arkusz1!$A$11</c:f>
              <c:strCache>
                <c:ptCount val="1"/>
                <c:pt idx="0">
                  <c:v>Certyfikacja od IC do KE - EFS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241287555929294E-3"/>
                  <c:y val="0.222224775243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241287555929294E-3"/>
                  <c:y val="0.21998008054388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241287555929294E-3"/>
                  <c:y val="0.23793763813930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41287555929294E-3"/>
                  <c:y val="0.25589519573472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44349023025783E-16"/>
                  <c:y val="0.27160805863071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30527847912212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44349023025783E-16"/>
                  <c:y val="0.32772542611640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2723862667786838E-3"/>
                  <c:y val="0.39731096179865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44349023025783E-16"/>
                  <c:y val="0.40180035119750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0.41751321409350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482575111859628E-3"/>
                  <c:y val="0.47363058157918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Arkusz1!$B$9:$L$9</c:f>
              <c:strCache>
                <c:ptCount val="11"/>
                <c:pt idx="0">
                  <c:v>XII 16</c:v>
                </c:pt>
                <c:pt idx="1">
                  <c:v>I 17</c:v>
                </c:pt>
                <c:pt idx="2">
                  <c:v>II 17</c:v>
                </c:pt>
                <c:pt idx="3">
                  <c:v>III 17</c:v>
                </c:pt>
                <c:pt idx="4">
                  <c:v>IV 17</c:v>
                </c:pt>
                <c:pt idx="5">
                  <c:v>V 17</c:v>
                </c:pt>
                <c:pt idx="6">
                  <c:v>VI 17</c:v>
                </c:pt>
                <c:pt idx="7">
                  <c:v>VII 17</c:v>
                </c:pt>
                <c:pt idx="8">
                  <c:v>VIII 17</c:v>
                </c:pt>
                <c:pt idx="9">
                  <c:v>IX 17</c:v>
                </c:pt>
                <c:pt idx="10">
                  <c:v>X 17</c:v>
                </c:pt>
              </c:strCache>
            </c:strRef>
          </c:cat>
          <c:val>
            <c:numRef>
              <c:f>Arkusz1!$B$11:$L$11</c:f>
              <c:numCache>
                <c:formatCode>#,##0.00</c:formatCode>
                <c:ptCount val="11"/>
                <c:pt idx="0">
                  <c:v>96183390.939999983</c:v>
                </c:pt>
                <c:pt idx="1">
                  <c:v>96183390.939999983</c:v>
                </c:pt>
                <c:pt idx="2">
                  <c:v>102176830.90999998</c:v>
                </c:pt>
                <c:pt idx="3">
                  <c:v>110746488.39999998</c:v>
                </c:pt>
                <c:pt idx="4">
                  <c:v>118116059.69999997</c:v>
                </c:pt>
                <c:pt idx="5">
                  <c:v>130000346.22999997</c:v>
                </c:pt>
                <c:pt idx="6">
                  <c:v>140247148.07999998</c:v>
                </c:pt>
                <c:pt idx="7">
                  <c:v>168115487.39999998</c:v>
                </c:pt>
                <c:pt idx="8">
                  <c:v>168115487.39999998</c:v>
                </c:pt>
                <c:pt idx="9">
                  <c:v>181346303.56</c:v>
                </c:pt>
                <c:pt idx="10">
                  <c:v>204594852.28999999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shape val="box"/>
        <c:axId val="469475872"/>
        <c:axId val="469476264"/>
        <c:axId val="0"/>
        <c:extLst/>
      </c:bar3DChart>
      <c:catAx>
        <c:axId val="4694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9476264"/>
        <c:crosses val="autoZero"/>
        <c:auto val="1"/>
        <c:lblAlgn val="ctr"/>
        <c:lblOffset val="100"/>
        <c:noMultiLvlLbl val="0"/>
      </c:catAx>
      <c:valAx>
        <c:axId val="469476264"/>
        <c:scaling>
          <c:orientation val="minMax"/>
          <c:max val="3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PLN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947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-5400000" vert="horz"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Oś Priorytetowa I - Wykorzystanie działalności badawczo-rozwojowej</a:t>
            </a:r>
            <a:br>
              <a:rPr lang="pl-PL" sz="1400"/>
            </a:br>
            <a:r>
              <a:rPr lang="pl-PL" sz="1400"/>
              <a:t>w gospodarce - RPO WM 2014-2020 - w PLN</a:t>
            </a:r>
          </a:p>
        </c:rich>
      </c:tx>
      <c:layout>
        <c:manualLayout>
          <c:xMode val="edge"/>
          <c:yMode val="edge"/>
          <c:x val="0.2125237155437924"/>
          <c:y val="1.864801590984110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291970292850747E-2"/>
                  <c:y val="-2.6176275159079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039403620873271E-2"/>
                  <c:y val="-3.4549127392082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wykresu'!$B$5:$B$6</c:f>
              <c:strCache>
                <c:ptCount val="2"/>
                <c:pt idx="0">
                  <c:v>Działanie 1.1 - Działalność badawczo - rozwojowa jednostek naukowych</c:v>
                </c:pt>
                <c:pt idx="1">
                  <c:v>Działanie 1.2 - Działalność badawczo - rozwojowa przedsiębiorstw</c:v>
                </c:pt>
              </c:strCache>
            </c:strRef>
          </c:cat>
          <c:val>
            <c:numRef>
              <c:f>'dane do wykresu'!$C$5:$C$6</c:f>
              <c:numCache>
                <c:formatCode>#,##0</c:formatCode>
                <c:ptCount val="2"/>
                <c:pt idx="0">
                  <c:v>499364585.99040002</c:v>
                </c:pt>
                <c:pt idx="1">
                  <c:v>610460257.48979998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359602413915513E-2"/>
                  <c:y val="-3.7383184906063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99751508697196E-3"/>
                  <c:y val="-2.990654792485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wykresu'!$B$5:$B$6</c:f>
              <c:strCache>
                <c:ptCount val="2"/>
                <c:pt idx="0">
                  <c:v>Działanie 1.1 - Działalność badawczo - rozwojowa jednostek naukowych</c:v>
                </c:pt>
                <c:pt idx="1">
                  <c:v>Działanie 1.2 - Działalność badawczo - rozwojowa przedsiębiorstw</c:v>
                </c:pt>
              </c:strCache>
            </c:strRef>
          </c:cat>
          <c:val>
            <c:numRef>
              <c:f>'dane do wykresu'!$E$5:$E$6</c:f>
              <c:numCache>
                <c:formatCode>#,##0</c:formatCode>
                <c:ptCount val="2"/>
                <c:pt idx="0">
                  <c:v>434893930.31765395</c:v>
                </c:pt>
                <c:pt idx="1">
                  <c:v>465547741.408198</c:v>
                </c:pt>
              </c:numCache>
            </c:numRef>
          </c:val>
        </c:ser>
        <c:ser>
          <c:idx val="2"/>
          <c:order val="2"/>
          <c:tx>
            <c:v>Kontraktacja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6798012069577564E-3"/>
                  <c:y val="-4.7352034214346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540167211922943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080334423845886E-3"/>
                  <c:y val="-9.5391822642853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wykresu'!$B$5:$B$6</c:f>
              <c:strCache>
                <c:ptCount val="2"/>
                <c:pt idx="0">
                  <c:v>Działanie 1.1 - Działalność badawczo - rozwojowa jednostek naukowych</c:v>
                </c:pt>
                <c:pt idx="1">
                  <c:v>Działanie 1.2 - Działalność badawczo - rozwojowa przedsiębiorstw</c:v>
                </c:pt>
              </c:strCache>
            </c:strRef>
          </c:cat>
          <c:val>
            <c:numRef>
              <c:f>'dane do wykresu'!$I$5:$I$6</c:f>
              <c:numCache>
                <c:formatCode>#,##0</c:formatCode>
                <c:ptCount val="2"/>
                <c:pt idx="0">
                  <c:v>0</c:v>
                </c:pt>
                <c:pt idx="1">
                  <c:v>246928190.94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9396521121761262E-3"/>
                  <c:y val="-3.9875397233134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52230963872889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522309638728369E-3"/>
                  <c:y val="2.601625216836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do wykresu'!$B$5:$B$6</c:f>
              <c:strCache>
                <c:ptCount val="2"/>
                <c:pt idx="0">
                  <c:v>Działanie 1.1 - Działalność badawczo - rozwojowa jednostek naukowych</c:v>
                </c:pt>
                <c:pt idx="1">
                  <c:v>Działanie 1.2 - Działalność badawczo - rozwojowa przedsiębiorstw</c:v>
                </c:pt>
              </c:strCache>
            </c:strRef>
          </c:cat>
          <c:val>
            <c:numRef>
              <c:f>'dane do wykresu'!$L$5:$L$6</c:f>
              <c:numCache>
                <c:formatCode>#,##0</c:formatCode>
                <c:ptCount val="2"/>
                <c:pt idx="0">
                  <c:v>0</c:v>
                </c:pt>
                <c:pt idx="1">
                  <c:v>28475767.34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071456"/>
        <c:axId val="423071848"/>
        <c:axId val="0"/>
      </c:bar3DChart>
      <c:catAx>
        <c:axId val="423071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071848"/>
        <c:crosses val="autoZero"/>
        <c:auto val="1"/>
        <c:lblAlgn val="ctr"/>
        <c:lblOffset val="100"/>
        <c:noMultiLvlLbl val="0"/>
      </c:catAx>
      <c:valAx>
        <c:axId val="42307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0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/>
              <a:t>Osi Priorytetowej I  - zaangażowanie % alokacji w nabory, kontraktację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wydatkowanie w ramach RPO WM 2014-2020 </a:t>
            </a:r>
          </a:p>
        </c:rich>
      </c:tx>
      <c:layout>
        <c:manualLayout>
          <c:xMode val="edge"/>
          <c:yMode val="edge"/>
          <c:x val="0.17809929078014194"/>
          <c:y val="2.56102408698609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29336429616648E-2"/>
          <c:y val="0.18906763843590593"/>
          <c:w val="0.95799700474881488"/>
          <c:h val="0.5896524640707167"/>
        </c:manualLayout>
      </c:layout>
      <c:bar3DChart>
        <c:barDir val="col"/>
        <c:grouping val="clustered"/>
        <c:varyColors val="0"/>
        <c:ser>
          <c:idx val="0"/>
          <c:order val="0"/>
          <c:tx>
            <c:v>Zaangażowanie alokacji w nabory</c:v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wykresu'!$B$5:$B$6</c:f>
              <c:strCache>
                <c:ptCount val="2"/>
                <c:pt idx="0">
                  <c:v>Działanie 1.1 - Działalność badawczo - rozwojowa jednostek naukowych</c:v>
                </c:pt>
                <c:pt idx="1">
                  <c:v>Działanie 1.2 - Działalność badawczo - rozwojowa przedsiębiorstw</c:v>
                </c:pt>
              </c:strCache>
            </c:strRef>
          </c:cat>
          <c:val>
            <c:numRef>
              <c:f>'dane do wykresu'!$G$5:$G$6</c:f>
              <c:numCache>
                <c:formatCode>0.00%</c:formatCode>
                <c:ptCount val="2"/>
                <c:pt idx="0">
                  <c:v>0.87089461791752798</c:v>
                </c:pt>
                <c:pt idx="1">
                  <c:v>0.76261760810199297</c:v>
                </c:pt>
              </c:numCache>
            </c:numRef>
          </c:val>
        </c:ser>
        <c:ser>
          <c:idx val="1"/>
          <c:order val="1"/>
          <c:tx>
            <c:v>Kontraktacja</c:v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wykresu'!$B$5:$B$6</c:f>
              <c:strCache>
                <c:ptCount val="2"/>
                <c:pt idx="0">
                  <c:v>Działanie 1.1 - Działalność badawczo - rozwojowa jednostek naukowych</c:v>
                </c:pt>
                <c:pt idx="1">
                  <c:v>Działanie 1.2 - Działalność badawczo - rozwojowa przedsiębiorstw</c:v>
                </c:pt>
              </c:strCache>
            </c:strRef>
          </c:cat>
          <c:val>
            <c:numRef>
              <c:f>'dane do wykresu'!$J$5:$J$6</c:f>
              <c:numCache>
                <c:formatCode>0.00%</c:formatCode>
                <c:ptCount val="2"/>
                <c:pt idx="0">
                  <c:v>0</c:v>
                </c:pt>
                <c:pt idx="1">
                  <c:v>0.40449511317143499</c:v>
                </c:pt>
              </c:numCache>
            </c:numRef>
          </c:val>
        </c:ser>
        <c:ser>
          <c:idx val="2"/>
          <c:order val="2"/>
          <c:tx>
            <c:v>wnioski o płatność</c:v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293396455478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('dane do wykresu'!$O$5,'dane do wykresu'!$O$6)</c:f>
              <c:numCache>
                <c:formatCode>0.00%</c:formatCode>
                <c:ptCount val="2"/>
                <c:pt idx="0">
                  <c:v>0</c:v>
                </c:pt>
                <c:pt idx="1">
                  <c:v>4.664639014682425E-2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23073024"/>
        <c:axId val="423073416"/>
        <c:axId val="0"/>
      </c:bar3DChart>
      <c:catAx>
        <c:axId val="423073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073416"/>
        <c:crosses val="autoZero"/>
        <c:auto val="1"/>
        <c:lblAlgn val="ctr"/>
        <c:lblOffset val="100"/>
        <c:noMultiLvlLbl val="0"/>
      </c:catAx>
      <c:valAx>
        <c:axId val="4230734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07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Oś Priorytetowa II</a:t>
            </a:r>
            <a:r>
              <a:rPr lang="pl-PL" sz="1400"/>
              <a:t> - Wzrost e-potencjału Mazowsza -</a:t>
            </a:r>
            <a:r>
              <a:rPr lang="en-US" sz="1400"/>
              <a:t> RPO WM 2014-2020 </a:t>
            </a:r>
            <a:r>
              <a:rPr lang="pl-PL" sz="1400"/>
              <a:t/>
            </a:r>
            <a:br>
              <a:rPr lang="pl-PL" sz="1400"/>
            </a:br>
            <a:r>
              <a:rPr lang="en-US" sz="1400"/>
              <a:t>w PLN</a:t>
            </a:r>
          </a:p>
        </c:rich>
      </c:tx>
      <c:layout>
        <c:manualLayout>
          <c:xMode val="edge"/>
          <c:yMode val="edge"/>
          <c:x val="0.2125237155437924"/>
          <c:y val="1.864801590984110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7312108415783963E-3"/>
                  <c:y val="0.20885777819022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624216831567272E-3"/>
                  <c:y val="0.22377619091809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wykresu'!$B$8:$B$10</c:f>
              <c:strCache>
                <c:ptCount val="3"/>
                <c:pt idx="0">
                  <c:v>Działanie 2.1 - E-usługi</c:v>
                </c:pt>
                <c:pt idx="1">
                  <c:v>Poddziałanie 2.1.1 - E -usługi dla Mazowsza</c:v>
                </c:pt>
                <c:pt idx="2">
                  <c:v>Poddziałanie 2.1.2 - E -usługi dla Mazowsza w ramach ZIT</c:v>
                </c:pt>
              </c:strCache>
            </c:strRef>
          </c:cat>
          <c:val>
            <c:numRef>
              <c:f>'dane do wykresu'!$C$8:$C$10</c:f>
              <c:numCache>
                <c:formatCode>#,##0</c:formatCode>
                <c:ptCount val="3"/>
                <c:pt idx="0">
                  <c:v>612973761.49370003</c:v>
                </c:pt>
                <c:pt idx="1">
                  <c:v>501725603.2985</c:v>
                </c:pt>
                <c:pt idx="2">
                  <c:v>111248158.1952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wykresu'!$B$8:$B$10</c:f>
              <c:strCache>
                <c:ptCount val="3"/>
                <c:pt idx="0">
                  <c:v>Działanie 2.1 - E-usługi</c:v>
                </c:pt>
                <c:pt idx="1">
                  <c:v>Poddziałanie 2.1.1 - E -usługi dla Mazowsza</c:v>
                </c:pt>
                <c:pt idx="2">
                  <c:v>Poddziałanie 2.1.2 - E -usługi dla Mazowsza w ramach ZIT</c:v>
                </c:pt>
              </c:strCache>
            </c:strRef>
          </c:cat>
          <c:val>
            <c:numRef>
              <c:f>'dane do wykresu'!$E$8:$E$10</c:f>
              <c:numCache>
                <c:formatCode>#,##0</c:formatCode>
                <c:ptCount val="3"/>
                <c:pt idx="0">
                  <c:v>526743912.55301398</c:v>
                </c:pt>
                <c:pt idx="1">
                  <c:v>434768052.13301396</c:v>
                </c:pt>
                <c:pt idx="2">
                  <c:v>91975860.420000002</c:v>
                </c:pt>
              </c:numCache>
            </c:numRef>
          </c:val>
        </c:ser>
        <c:ser>
          <c:idx val="2"/>
          <c:order val="2"/>
          <c:tx>
            <c:v>Kontraktacja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540167211922943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080334423845886E-3"/>
                  <c:y val="-9.5391822642853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wykresu'!$B$8:$B$10</c:f>
              <c:strCache>
                <c:ptCount val="3"/>
                <c:pt idx="0">
                  <c:v>Działanie 2.1 - E-usługi</c:v>
                </c:pt>
                <c:pt idx="1">
                  <c:v>Poddziałanie 2.1.1 - E -usługi dla Mazowsza</c:v>
                </c:pt>
                <c:pt idx="2">
                  <c:v>Poddziałanie 2.1.2 - E -usługi dla Mazowsza w ramach ZIT</c:v>
                </c:pt>
              </c:strCache>
            </c:strRef>
          </c:cat>
          <c:val>
            <c:numRef>
              <c:f>'dane do wykresu'!$I$8:$I$10</c:f>
              <c:numCache>
                <c:formatCode>#,##0</c:formatCode>
                <c:ptCount val="3"/>
                <c:pt idx="0">
                  <c:v>458461128.52000004</c:v>
                </c:pt>
                <c:pt idx="1">
                  <c:v>401987047.48000002</c:v>
                </c:pt>
                <c:pt idx="2">
                  <c:v>56474081.039999999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4.352230963872889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522309638728369E-3"/>
                  <c:y val="2.601625216836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do wykresu'!$B$8:$B$10</c:f>
              <c:strCache>
                <c:ptCount val="3"/>
                <c:pt idx="0">
                  <c:v>Działanie 2.1 - E-usługi</c:v>
                </c:pt>
                <c:pt idx="1">
                  <c:v>Poddziałanie 2.1.1 - E -usługi dla Mazowsza</c:v>
                </c:pt>
                <c:pt idx="2">
                  <c:v>Poddziałanie 2.1.2 - E -usługi dla Mazowsza w ramach ZIT</c:v>
                </c:pt>
              </c:strCache>
            </c:strRef>
          </c:cat>
          <c:val>
            <c:numRef>
              <c:f>'dane do wykresu'!$L$8:$L$10</c:f>
              <c:numCache>
                <c:formatCode>#,##0</c:formatCode>
                <c:ptCount val="3"/>
                <c:pt idx="0">
                  <c:v>59992041.909999996</c:v>
                </c:pt>
                <c:pt idx="1">
                  <c:v>59992041.909999996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073808"/>
        <c:axId val="423074200"/>
        <c:axId val="0"/>
      </c:bar3DChart>
      <c:catAx>
        <c:axId val="423073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074200"/>
        <c:crosses val="autoZero"/>
        <c:auto val="1"/>
        <c:lblAlgn val="ctr"/>
        <c:lblOffset val="100"/>
        <c:noMultiLvlLbl val="0"/>
      </c:catAx>
      <c:valAx>
        <c:axId val="42307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07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Osi</a:t>
            </a:r>
            <a:r>
              <a:rPr lang="en-US" sz="1600" dirty="0"/>
              <a:t> </a:t>
            </a:r>
            <a:r>
              <a:rPr lang="en-US" sz="1600" dirty="0" err="1"/>
              <a:t>Priorytetowej</a:t>
            </a:r>
            <a:r>
              <a:rPr lang="en-US" sz="1600" dirty="0"/>
              <a:t> II  - </a:t>
            </a:r>
            <a:r>
              <a:rPr lang="en-US" sz="1600" dirty="0" err="1"/>
              <a:t>zaangażowanie</a:t>
            </a:r>
            <a:r>
              <a:rPr lang="en-US" sz="1600" dirty="0"/>
              <a:t> </a:t>
            </a:r>
            <a:r>
              <a:rPr lang="pl-PL" sz="1600" dirty="0"/>
              <a:t>% alokacji </a:t>
            </a:r>
            <a:r>
              <a:rPr lang="en-US" sz="1600" dirty="0"/>
              <a:t>w </a:t>
            </a:r>
            <a:r>
              <a:rPr lang="en-US" sz="1600" dirty="0" err="1"/>
              <a:t>nabory</a:t>
            </a:r>
            <a:r>
              <a:rPr lang="en-US" sz="1600" dirty="0"/>
              <a:t>, </a:t>
            </a:r>
            <a:r>
              <a:rPr lang="en-US" sz="1600" dirty="0" err="1"/>
              <a:t>kontraktację</a:t>
            </a:r>
            <a:r>
              <a:rPr lang="en-US" sz="1600" dirty="0"/>
              <a:t>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/>
              <a:t>wydatkowanie</a:t>
            </a:r>
            <a:r>
              <a:rPr lang="en-US" sz="1600" dirty="0"/>
              <a:t> w </a:t>
            </a:r>
            <a:r>
              <a:rPr lang="en-US" sz="1600" dirty="0" err="1"/>
              <a:t>ramach</a:t>
            </a:r>
            <a:r>
              <a:rPr lang="en-US" sz="1600" dirty="0"/>
              <a:t> RPO WM 2014-2020 </a:t>
            </a:r>
          </a:p>
        </c:rich>
      </c:tx>
      <c:layout>
        <c:manualLayout>
          <c:xMode val="edge"/>
          <c:yMode val="edge"/>
          <c:x val="0.17809929078014194"/>
          <c:y val="2.56102408698609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29336429616648E-2"/>
          <c:y val="0.18906763843590593"/>
          <c:w val="0.95799700474881488"/>
          <c:h val="0.5896524640707167"/>
        </c:manualLayout>
      </c:layout>
      <c:bar3DChart>
        <c:barDir val="col"/>
        <c:grouping val="clustered"/>
        <c:varyColors val="0"/>
        <c:ser>
          <c:idx val="0"/>
          <c:order val="0"/>
          <c:tx>
            <c:v>Zaangażowanie alokacji w nabory</c:v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wykresu'!$B$8:$B$10</c:f>
              <c:strCache>
                <c:ptCount val="3"/>
                <c:pt idx="0">
                  <c:v>Działanie 2.1 - E-usługi</c:v>
                </c:pt>
                <c:pt idx="1">
                  <c:v>Poddziałanie 2.1.1 - E -usługi dla Mazowsza</c:v>
                </c:pt>
                <c:pt idx="2">
                  <c:v>Poddziałanie 2.1.2 - E -usługi dla Mazowsza w ramach ZIT</c:v>
                </c:pt>
              </c:strCache>
            </c:strRef>
          </c:cat>
          <c:val>
            <c:numRef>
              <c:f>'dane do wykresu'!$G$8:$G$10</c:f>
              <c:numCache>
                <c:formatCode>0.00%</c:formatCode>
                <c:ptCount val="3"/>
                <c:pt idx="0">
                  <c:v>0.85932538330750019</c:v>
                </c:pt>
                <c:pt idx="1">
                  <c:v>0.86654547679989558</c:v>
                </c:pt>
                <c:pt idx="2">
                  <c:v>0.82676299466114189</c:v>
                </c:pt>
              </c:numCache>
            </c:numRef>
          </c:val>
        </c:ser>
        <c:ser>
          <c:idx val="1"/>
          <c:order val="1"/>
          <c:tx>
            <c:v>Kontraktacja</c:v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wykresu'!$B$8:$B$10</c:f>
              <c:strCache>
                <c:ptCount val="3"/>
                <c:pt idx="0">
                  <c:v>Działanie 2.1 - E-usługi</c:v>
                </c:pt>
                <c:pt idx="1">
                  <c:v>Poddziałanie 2.1.1 - E -usługi dla Mazowsza</c:v>
                </c:pt>
                <c:pt idx="2">
                  <c:v>Poddziałanie 2.1.2 - E -usługi dla Mazowsza w ramach ZIT</c:v>
                </c:pt>
              </c:strCache>
            </c:strRef>
          </c:cat>
          <c:val>
            <c:numRef>
              <c:f>'dane do wykresu'!$J$8:$J$10</c:f>
              <c:numCache>
                <c:formatCode>0.00%</c:formatCode>
                <c:ptCount val="3"/>
                <c:pt idx="0">
                  <c:v>0.74792945036149316</c:v>
                </c:pt>
                <c:pt idx="1">
                  <c:v>0.80120895732091857</c:v>
                </c:pt>
                <c:pt idx="2">
                  <c:v>0.50764059339219403</c:v>
                </c:pt>
              </c:numCache>
            </c:numRef>
          </c:val>
        </c:ser>
        <c:ser>
          <c:idx val="2"/>
          <c:order val="2"/>
          <c:tx>
            <c:v>wnioski o płatność</c:v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293396455478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wykresu'!$B$8:$B$10</c:f>
              <c:strCache>
                <c:ptCount val="3"/>
                <c:pt idx="0">
                  <c:v>Działanie 2.1 - E-usługi</c:v>
                </c:pt>
                <c:pt idx="1">
                  <c:v>Poddziałanie 2.1.1 - E -usługi dla Mazowsza</c:v>
                </c:pt>
                <c:pt idx="2">
                  <c:v>Poddziałanie 2.1.2 - E -usługi dla Mazowsza w ramach ZIT</c:v>
                </c:pt>
              </c:strCache>
            </c:strRef>
          </c:cat>
          <c:val>
            <c:numRef>
              <c:f>'dane do wykresu'!$O$8:$O$10</c:f>
              <c:numCache>
                <c:formatCode>0.00%</c:formatCode>
                <c:ptCount val="3"/>
                <c:pt idx="0">
                  <c:v>9.7870489209539488E-2</c:v>
                </c:pt>
                <c:pt idx="1">
                  <c:v>0.1195714181528582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23956184"/>
        <c:axId val="423956576"/>
        <c:axId val="0"/>
      </c:bar3DChart>
      <c:catAx>
        <c:axId val="423956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956576"/>
        <c:crosses val="autoZero"/>
        <c:auto val="1"/>
        <c:lblAlgn val="ctr"/>
        <c:lblOffset val="100"/>
        <c:noMultiLvlLbl val="0"/>
      </c:catAx>
      <c:valAx>
        <c:axId val="423956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95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Oś Priorytetowa III - Rozwój potencjału innowacyjnego i przedsiębiorczości </a:t>
            </a:r>
            <a:br>
              <a:rPr lang="pl-PL" sz="1400"/>
            </a:br>
            <a:r>
              <a:rPr lang="pl-PL" sz="1400"/>
              <a:t>RPO WM 2014-2020 - w PLN</a:t>
            </a:r>
          </a:p>
        </c:rich>
      </c:tx>
      <c:layout>
        <c:manualLayout>
          <c:xMode val="edge"/>
          <c:yMode val="edge"/>
          <c:x val="0.2125237155437924"/>
          <c:y val="1.864801590984110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6"/>
              <c:layout>
                <c:manualLayout>
                  <c:x val="2.774887573354365E-3"/>
                  <c:y val="0.18670181575906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wykresu'!$B$12:$B$18</c:f>
              <c:strCache>
                <c:ptCount val="7"/>
                <c:pt idx="0">
                  <c:v>Działanie 3.1 - Poprawa rozwoju  MŚP na Mazowszu </c:v>
                </c:pt>
                <c:pt idx="1">
                  <c:v>Poddziałanie 3.1.1 - Rozwój MŚP w ramach ZIT</c:v>
                </c:pt>
                <c:pt idx="2">
                  <c:v>Poddziałanie 3.1.2 - Rozwój MŚP </c:v>
                </c:pt>
                <c:pt idx="3">
                  <c:v>Działanie 3.2 - Internacjonalizacja MŚP</c:v>
                </c:pt>
                <c:pt idx="4">
                  <c:v>Poddziałanie 3.2.1 - Modele biznesowe w ramach ZIT</c:v>
                </c:pt>
                <c:pt idx="5">
                  <c:v>Poddziałanie 3.2.2 - Modele biznesowe </c:v>
                </c:pt>
                <c:pt idx="6">
                  <c:v>Działanie 3.3 - Innowacje w MŚP</c:v>
                </c:pt>
              </c:strCache>
            </c:strRef>
          </c:cat>
          <c:val>
            <c:numRef>
              <c:f>'dane do wykresu'!$C$12:$C$18</c:f>
              <c:numCache>
                <c:formatCode>#,##0</c:formatCode>
                <c:ptCount val="7"/>
                <c:pt idx="0">
                  <c:v>287515912.63809997</c:v>
                </c:pt>
                <c:pt idx="1">
                  <c:v>46185479.558399998</c:v>
                </c:pt>
                <c:pt idx="2">
                  <c:v>241330433.07969999</c:v>
                </c:pt>
                <c:pt idx="3">
                  <c:v>132262749.77519999</c:v>
                </c:pt>
                <c:pt idx="4">
                  <c:v>22657712.063999999</c:v>
                </c:pt>
                <c:pt idx="5">
                  <c:v>109605037.7112</c:v>
                </c:pt>
                <c:pt idx="6">
                  <c:v>431347507.87589997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wykresu'!$B$12:$B$18</c:f>
              <c:strCache>
                <c:ptCount val="7"/>
                <c:pt idx="0">
                  <c:v>Działanie 3.1 - Poprawa rozwoju  MŚP na Mazowszu </c:v>
                </c:pt>
                <c:pt idx="1">
                  <c:v>Poddziałanie 3.1.1 - Rozwój MŚP w ramach ZIT</c:v>
                </c:pt>
                <c:pt idx="2">
                  <c:v>Poddziałanie 3.1.2 - Rozwój MŚP </c:v>
                </c:pt>
                <c:pt idx="3">
                  <c:v>Działanie 3.2 - Internacjonalizacja MŚP</c:v>
                </c:pt>
                <c:pt idx="4">
                  <c:v>Poddziałanie 3.2.1 - Modele biznesowe w ramach ZIT</c:v>
                </c:pt>
                <c:pt idx="5">
                  <c:v>Poddziałanie 3.2.2 - Modele biznesowe </c:v>
                </c:pt>
                <c:pt idx="6">
                  <c:v>Działanie 3.3 - Innowacje w MŚP</c:v>
                </c:pt>
              </c:strCache>
            </c:strRef>
          </c:cat>
          <c:val>
            <c:numRef>
              <c:f>'dane do wykresu'!$E$12:$E$18</c:f>
              <c:numCache>
                <c:formatCode>#,##0</c:formatCode>
                <c:ptCount val="7"/>
                <c:pt idx="0">
                  <c:v>218750155.58821401</c:v>
                </c:pt>
                <c:pt idx="1">
                  <c:v>42900000</c:v>
                </c:pt>
                <c:pt idx="2">
                  <c:v>175850155.58821401</c:v>
                </c:pt>
                <c:pt idx="3">
                  <c:v>99066917.800783992</c:v>
                </c:pt>
                <c:pt idx="4">
                  <c:v>23999992</c:v>
                </c:pt>
                <c:pt idx="5">
                  <c:v>75066925.800783992</c:v>
                </c:pt>
                <c:pt idx="6">
                  <c:v>429569325.13586795</c:v>
                </c:pt>
              </c:numCache>
            </c:numRef>
          </c:val>
        </c:ser>
        <c:ser>
          <c:idx val="2"/>
          <c:order val="2"/>
          <c:tx>
            <c:v>Kontraktacja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540167211922943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080334423845886E-3"/>
                  <c:y val="-9.5391822642853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wykresu'!$B$12:$B$18</c:f>
              <c:strCache>
                <c:ptCount val="7"/>
                <c:pt idx="0">
                  <c:v>Działanie 3.1 - Poprawa rozwoju  MŚP na Mazowszu </c:v>
                </c:pt>
                <c:pt idx="1">
                  <c:v>Poddziałanie 3.1.1 - Rozwój MŚP w ramach ZIT</c:v>
                </c:pt>
                <c:pt idx="2">
                  <c:v>Poddziałanie 3.1.2 - Rozwój MŚP </c:v>
                </c:pt>
                <c:pt idx="3">
                  <c:v>Działanie 3.2 - Internacjonalizacja MŚP</c:v>
                </c:pt>
                <c:pt idx="4">
                  <c:v>Poddziałanie 3.2.1 - Modele biznesowe w ramach ZIT</c:v>
                </c:pt>
                <c:pt idx="5">
                  <c:v>Poddziałanie 3.2.2 - Modele biznesowe </c:v>
                </c:pt>
                <c:pt idx="6">
                  <c:v>Działanie 3.3 - Innowacje w MŚP</c:v>
                </c:pt>
              </c:strCache>
            </c:strRef>
          </c:cat>
          <c:val>
            <c:numRef>
              <c:f>'dane do wykresu'!$I$12:$I$18</c:f>
              <c:numCache>
                <c:formatCode>#,##0</c:formatCode>
                <c:ptCount val="7"/>
                <c:pt idx="0">
                  <c:v>9643696.4199999999</c:v>
                </c:pt>
                <c:pt idx="1">
                  <c:v>0</c:v>
                </c:pt>
                <c:pt idx="2">
                  <c:v>9643696.4199999999</c:v>
                </c:pt>
                <c:pt idx="3">
                  <c:v>31386897.309999999</c:v>
                </c:pt>
                <c:pt idx="4">
                  <c:v>0</c:v>
                </c:pt>
                <c:pt idx="5">
                  <c:v>31386897.309999999</c:v>
                </c:pt>
                <c:pt idx="6">
                  <c:v>297791461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4.352230963872889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522309638728369E-3"/>
                  <c:y val="2.601625216836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do wykresu'!$B$12:$B$18</c:f>
              <c:strCache>
                <c:ptCount val="7"/>
                <c:pt idx="0">
                  <c:v>Działanie 3.1 - Poprawa rozwoju  MŚP na Mazowszu </c:v>
                </c:pt>
                <c:pt idx="1">
                  <c:v>Poddziałanie 3.1.1 - Rozwój MŚP w ramach ZIT</c:v>
                </c:pt>
                <c:pt idx="2">
                  <c:v>Poddziałanie 3.1.2 - Rozwój MŚP </c:v>
                </c:pt>
                <c:pt idx="3">
                  <c:v>Działanie 3.2 - Internacjonalizacja MŚP</c:v>
                </c:pt>
                <c:pt idx="4">
                  <c:v>Poddziałanie 3.2.1 - Modele biznesowe w ramach ZIT</c:v>
                </c:pt>
                <c:pt idx="5">
                  <c:v>Poddziałanie 3.2.2 - Modele biznesowe </c:v>
                </c:pt>
                <c:pt idx="6">
                  <c:v>Działanie 3.3 - Innowacje w MŚP</c:v>
                </c:pt>
              </c:strCache>
            </c:strRef>
          </c:cat>
          <c:val>
            <c:numRef>
              <c:f>'dane do wykresu'!$L$12:$L$18</c:f>
              <c:numCache>
                <c:formatCode>#,##0</c:formatCode>
                <c:ptCount val="7"/>
                <c:pt idx="0">
                  <c:v>268411.62</c:v>
                </c:pt>
                <c:pt idx="1">
                  <c:v>0</c:v>
                </c:pt>
                <c:pt idx="2">
                  <c:v>268411.62</c:v>
                </c:pt>
                <c:pt idx="3">
                  <c:v>164658.32999999999</c:v>
                </c:pt>
                <c:pt idx="4">
                  <c:v>0</c:v>
                </c:pt>
                <c:pt idx="5">
                  <c:v>164658.32999999999</c:v>
                </c:pt>
                <c:pt idx="6">
                  <c:v>56434210.75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957360"/>
        <c:axId val="423957752"/>
        <c:axId val="0"/>
      </c:bar3DChart>
      <c:catAx>
        <c:axId val="42395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957752"/>
        <c:crosses val="autoZero"/>
        <c:auto val="1"/>
        <c:lblAlgn val="ctr"/>
        <c:lblOffset val="100"/>
        <c:noMultiLvlLbl val="0"/>
      </c:catAx>
      <c:valAx>
        <c:axId val="42395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95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Osi Priorytetowej III  - zaangażowanie % alokacji w nabory, kontraktację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wydatkowanie w ramach RPO WM 2014-2020 </a:t>
            </a:r>
          </a:p>
        </c:rich>
      </c:tx>
      <c:layout>
        <c:manualLayout>
          <c:xMode val="edge"/>
          <c:yMode val="edge"/>
          <c:x val="0.17809929078014194"/>
          <c:y val="2.56102408698609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929336429616648E-2"/>
          <c:y val="0.18906763843590593"/>
          <c:w val="0.95799700474881488"/>
          <c:h val="0.5896524640707167"/>
        </c:manualLayout>
      </c:layout>
      <c:bar3DChart>
        <c:barDir val="col"/>
        <c:grouping val="clustered"/>
        <c:varyColors val="0"/>
        <c:ser>
          <c:idx val="0"/>
          <c:order val="0"/>
          <c:tx>
            <c:v>Zaangażowanie alokacji w nabory</c:v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wykresu'!$B$12:$B$18</c:f>
              <c:strCache>
                <c:ptCount val="7"/>
                <c:pt idx="0">
                  <c:v>Działanie 3.1 - Poprawa rozwoju  MŚP na Mazowszu </c:v>
                </c:pt>
                <c:pt idx="1">
                  <c:v>Poddziałanie 3.1.1 - Rozwój MŚP w ramach ZIT</c:v>
                </c:pt>
                <c:pt idx="2">
                  <c:v>Poddziałanie 3.1.2 - Rozwój MŚP </c:v>
                </c:pt>
                <c:pt idx="3">
                  <c:v>Działanie 3.2 - Internacjonalizacja MŚP</c:v>
                </c:pt>
                <c:pt idx="4">
                  <c:v>Poddziałanie 3.2.1 - Modele biznesowe w ramach ZIT</c:v>
                </c:pt>
                <c:pt idx="5">
                  <c:v>Poddziałanie 3.2.2 - Modele biznesowe </c:v>
                </c:pt>
                <c:pt idx="6">
                  <c:v>Działanie 3.3 - Innowacje w MŚP</c:v>
                </c:pt>
              </c:strCache>
            </c:strRef>
          </c:cat>
          <c:val>
            <c:numRef>
              <c:f>'dane do wykresu'!$G$12:$G$18</c:f>
              <c:numCache>
                <c:formatCode>0.00%</c:formatCode>
                <c:ptCount val="7"/>
                <c:pt idx="0">
                  <c:v>0.76082799585272931</c:v>
                </c:pt>
                <c:pt idx="1">
                  <c:v>0.92886336593635199</c:v>
                </c:pt>
                <c:pt idx="2">
                  <c:v>0.72866962257569501</c:v>
                </c:pt>
                <c:pt idx="3">
                  <c:v>0.74901601523605699</c:v>
                </c:pt>
                <c:pt idx="4">
                  <c:v>1.0592416362344326</c:v>
                </c:pt>
                <c:pt idx="5">
                  <c:v>0.68488572576909279</c:v>
                </c:pt>
                <c:pt idx="6">
                  <c:v>0.99587760979821494</c:v>
                </c:pt>
              </c:numCache>
            </c:numRef>
          </c:val>
        </c:ser>
        <c:ser>
          <c:idx val="1"/>
          <c:order val="1"/>
          <c:tx>
            <c:v>Kontraktacja</c:v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wykresu'!$B$12:$B$18</c:f>
              <c:strCache>
                <c:ptCount val="7"/>
                <c:pt idx="0">
                  <c:v>Działanie 3.1 - Poprawa rozwoju  MŚP na Mazowszu </c:v>
                </c:pt>
                <c:pt idx="1">
                  <c:v>Poddziałanie 3.1.1 - Rozwój MŚP w ramach ZIT</c:v>
                </c:pt>
                <c:pt idx="2">
                  <c:v>Poddziałanie 3.1.2 - Rozwój MŚP </c:v>
                </c:pt>
                <c:pt idx="3">
                  <c:v>Działanie 3.2 - Internacjonalizacja MŚP</c:v>
                </c:pt>
                <c:pt idx="4">
                  <c:v>Poddziałanie 3.2.1 - Modele biznesowe w ramach ZIT</c:v>
                </c:pt>
                <c:pt idx="5">
                  <c:v>Poddziałanie 3.2.2 - Modele biznesowe </c:v>
                </c:pt>
                <c:pt idx="6">
                  <c:v>Działanie 3.3 - Innowacje w MŚP</c:v>
                </c:pt>
              </c:strCache>
            </c:strRef>
          </c:cat>
          <c:val>
            <c:numRef>
              <c:f>'dane do wykresu'!$J$12:$J$18</c:f>
              <c:numCache>
                <c:formatCode>0.00%</c:formatCode>
                <c:ptCount val="7"/>
                <c:pt idx="0">
                  <c:v>3.3541435434005513E-2</c:v>
                </c:pt>
                <c:pt idx="1">
                  <c:v>0</c:v>
                </c:pt>
                <c:pt idx="2">
                  <c:v>3.996054826958001E-2</c:v>
                </c:pt>
                <c:pt idx="3">
                  <c:v>0.23730715838999755</c:v>
                </c:pt>
                <c:pt idx="4">
                  <c:v>0</c:v>
                </c:pt>
                <c:pt idx="5">
                  <c:v>0.28636363770707163</c:v>
                </c:pt>
                <c:pt idx="6">
                  <c:v>0.69037482670625638</c:v>
                </c:pt>
              </c:numCache>
            </c:numRef>
          </c:val>
        </c:ser>
        <c:ser>
          <c:idx val="2"/>
          <c:order val="2"/>
          <c:tx>
            <c:v>wnioski o płatność</c:v>
          </c:tx>
          <c:spPr>
            <a:solidFill>
              <a:schemeClr val="accent3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29339645547824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'dane do wykresu'!$B$12:$B$18</c:f>
              <c:strCache>
                <c:ptCount val="7"/>
                <c:pt idx="0">
                  <c:v>Działanie 3.1 - Poprawa rozwoju  MŚP na Mazowszu </c:v>
                </c:pt>
                <c:pt idx="1">
                  <c:v>Poddziałanie 3.1.1 - Rozwój MŚP w ramach ZIT</c:v>
                </c:pt>
                <c:pt idx="2">
                  <c:v>Poddziałanie 3.1.2 - Rozwój MŚP </c:v>
                </c:pt>
                <c:pt idx="3">
                  <c:v>Działanie 3.2 - Internacjonalizacja MŚP</c:v>
                </c:pt>
                <c:pt idx="4">
                  <c:v>Poddziałanie 3.2.1 - Modele biznesowe w ramach ZIT</c:v>
                </c:pt>
                <c:pt idx="5">
                  <c:v>Poddziałanie 3.2.2 - Modele biznesowe </c:v>
                </c:pt>
                <c:pt idx="6">
                  <c:v>Działanie 3.3 - Innowacje w MŚP</c:v>
                </c:pt>
              </c:strCache>
            </c:strRef>
          </c:cat>
          <c:val>
            <c:numRef>
              <c:f>'dane do wykresu'!$O$12:$O$18</c:f>
              <c:numCache>
                <c:formatCode>0.00%</c:formatCode>
                <c:ptCount val="7"/>
                <c:pt idx="0">
                  <c:v>9.3355396415172748E-4</c:v>
                </c:pt>
                <c:pt idx="1">
                  <c:v>0</c:v>
                </c:pt>
                <c:pt idx="2">
                  <c:v>1.1122162115018307E-3</c:v>
                </c:pt>
                <c:pt idx="3">
                  <c:v>1.2449335151421019E-3</c:v>
                </c:pt>
                <c:pt idx="4">
                  <c:v>0</c:v>
                </c:pt>
                <c:pt idx="5">
                  <c:v>1.5022879736044685E-3</c:v>
                </c:pt>
                <c:pt idx="6">
                  <c:v>0.13083235609242536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23958536"/>
        <c:axId val="423958928"/>
        <c:axId val="0"/>
      </c:bar3DChart>
      <c:catAx>
        <c:axId val="423958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958928"/>
        <c:crosses val="autoZero"/>
        <c:auto val="1"/>
        <c:lblAlgn val="ctr"/>
        <c:lblOffset val="100"/>
        <c:noMultiLvlLbl val="0"/>
      </c:catAx>
      <c:valAx>
        <c:axId val="42395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95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Oś Priorytetowa IV - Przejście na gospodarkę niskoemisyjną</a:t>
            </a:r>
            <a:br>
              <a:rPr lang="pl-PL" sz="1400"/>
            </a:br>
            <a:r>
              <a:rPr lang="pl-PL" sz="1400"/>
              <a:t>RPO WM 2014-2020 - w PLN</a:t>
            </a:r>
          </a:p>
        </c:rich>
      </c:tx>
      <c:layout>
        <c:manualLayout>
          <c:xMode val="edge"/>
          <c:yMode val="edge"/>
          <c:x val="0.2125237155437924"/>
          <c:y val="1.864801590984110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Alokacja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5.1813478548879913E-3"/>
                  <c:y val="0.18513565868654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wykresu'!$B$20:$B$24</c:f>
              <c:strCache>
                <c:ptCount val="5"/>
                <c:pt idx="0">
                  <c:v>Działanie 4.1 - Odnawialne źródła energii</c:v>
                </c:pt>
                <c:pt idx="1">
                  <c:v>Działanie 4.2 - Efektywność energetyczna </c:v>
                </c:pt>
                <c:pt idx="2">
                  <c:v>Działanie 4.3 - Redukcja emisji zanieczyszczeń powietrza </c:v>
                </c:pt>
                <c:pt idx="3">
                  <c:v>Poddziałanie 4.3.1 - Ograniczanie zanieczyszczeń powietrza i rozwój mobilności miejskiej</c:v>
                </c:pt>
                <c:pt idx="4">
                  <c:v>Poddziałanie 4.3.2 - Mobilność miejska w ramach ZIT</c:v>
                </c:pt>
              </c:strCache>
            </c:strRef>
          </c:cat>
          <c:val>
            <c:numRef>
              <c:f>'dane do wykresu'!$C$20:$C$24</c:f>
              <c:numCache>
                <c:formatCode>#,##0</c:formatCode>
                <c:ptCount val="5"/>
                <c:pt idx="0">
                  <c:v>169018494.528</c:v>
                </c:pt>
                <c:pt idx="1">
                  <c:v>400699592.66500002</c:v>
                </c:pt>
                <c:pt idx="2">
                  <c:v>724056966.59780002</c:v>
                </c:pt>
                <c:pt idx="3">
                  <c:v>337530486.75840002</c:v>
                </c:pt>
                <c:pt idx="4">
                  <c:v>386526479.83939999</c:v>
                </c:pt>
              </c:numCache>
            </c:numRef>
          </c:val>
        </c:ser>
        <c:ser>
          <c:idx val="1"/>
          <c:order val="1"/>
          <c:tx>
            <c:v>Nabory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wykresu'!$B$20:$B$24</c:f>
              <c:strCache>
                <c:ptCount val="5"/>
                <c:pt idx="0">
                  <c:v>Działanie 4.1 - Odnawialne źródła energii</c:v>
                </c:pt>
                <c:pt idx="1">
                  <c:v>Działanie 4.2 - Efektywność energetyczna </c:v>
                </c:pt>
                <c:pt idx="2">
                  <c:v>Działanie 4.3 - Redukcja emisji zanieczyszczeń powietrza </c:v>
                </c:pt>
                <c:pt idx="3">
                  <c:v>Poddziałanie 4.3.1 - Ograniczanie zanieczyszczeń powietrza i rozwój mobilności miejskiej</c:v>
                </c:pt>
                <c:pt idx="4">
                  <c:v>Poddziałanie 4.3.2 - Mobilność miejska w ramach ZIT</c:v>
                </c:pt>
              </c:strCache>
            </c:strRef>
          </c:cat>
          <c:val>
            <c:numRef>
              <c:f>'dane do wykresu'!$E$20:$E$24</c:f>
              <c:numCache>
                <c:formatCode>#,##0</c:formatCode>
                <c:ptCount val="5"/>
                <c:pt idx="0">
                  <c:v>153718724.818874</c:v>
                </c:pt>
                <c:pt idx="1">
                  <c:v>415424091.60628599</c:v>
                </c:pt>
                <c:pt idx="2">
                  <c:v>717287262.17943299</c:v>
                </c:pt>
                <c:pt idx="3">
                  <c:v>313479955.27943301</c:v>
                </c:pt>
                <c:pt idx="4">
                  <c:v>403807306.89999998</c:v>
                </c:pt>
              </c:numCache>
            </c:numRef>
          </c:val>
        </c:ser>
        <c:ser>
          <c:idx val="2"/>
          <c:order val="2"/>
          <c:tx>
            <c:v>Kontraktacja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540167211922943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080334423845886E-3"/>
                  <c:y val="-9.5391822642853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'dane do wykresu'!$B$20:$B$24</c:f>
              <c:strCache>
                <c:ptCount val="5"/>
                <c:pt idx="0">
                  <c:v>Działanie 4.1 - Odnawialne źródła energii</c:v>
                </c:pt>
                <c:pt idx="1">
                  <c:v>Działanie 4.2 - Efektywność energetyczna </c:v>
                </c:pt>
                <c:pt idx="2">
                  <c:v>Działanie 4.3 - Redukcja emisji zanieczyszczeń powietrza </c:v>
                </c:pt>
                <c:pt idx="3">
                  <c:v>Poddziałanie 4.3.1 - Ograniczanie zanieczyszczeń powietrza i rozwój mobilności miejskiej</c:v>
                </c:pt>
                <c:pt idx="4">
                  <c:v>Poddziałanie 4.3.2 - Mobilność miejska w ramach ZIT</c:v>
                </c:pt>
              </c:strCache>
            </c:strRef>
          </c:cat>
          <c:val>
            <c:numRef>
              <c:f>'dane do wykresu'!$I$20:$I$24</c:f>
              <c:numCache>
                <c:formatCode>#,##0</c:formatCode>
                <c:ptCount val="5"/>
                <c:pt idx="0">
                  <c:v>117326598.68000001</c:v>
                </c:pt>
                <c:pt idx="1">
                  <c:v>256058339.19</c:v>
                </c:pt>
                <c:pt idx="2">
                  <c:v>438780253.13</c:v>
                </c:pt>
                <c:pt idx="3">
                  <c:v>140953045.69</c:v>
                </c:pt>
                <c:pt idx="4">
                  <c:v>297827207.44</c:v>
                </c:pt>
              </c:numCache>
            </c:numRef>
          </c:val>
        </c:ser>
        <c:ser>
          <c:idx val="3"/>
          <c:order val="3"/>
          <c:tx>
            <c:v>Wnioski o płatność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4.352230963872889E-3"/>
                  <c:y val="2.6016252168361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522309638728369E-3"/>
                  <c:y val="2.6016252168362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'dane do wykresu'!$B$20:$B$24</c:f>
              <c:strCache>
                <c:ptCount val="5"/>
                <c:pt idx="0">
                  <c:v>Działanie 4.1 - Odnawialne źródła energii</c:v>
                </c:pt>
                <c:pt idx="1">
                  <c:v>Działanie 4.2 - Efektywność energetyczna </c:v>
                </c:pt>
                <c:pt idx="2">
                  <c:v>Działanie 4.3 - Redukcja emisji zanieczyszczeń powietrza </c:v>
                </c:pt>
                <c:pt idx="3">
                  <c:v>Poddziałanie 4.3.1 - Ograniczanie zanieczyszczeń powietrza i rozwój mobilności miejskiej</c:v>
                </c:pt>
                <c:pt idx="4">
                  <c:v>Poddziałanie 4.3.2 - Mobilność miejska w ramach ZIT</c:v>
                </c:pt>
              </c:strCache>
            </c:strRef>
          </c:cat>
          <c:val>
            <c:numRef>
              <c:f>'dane do wykresu'!$L$20:$L$24</c:f>
              <c:numCache>
                <c:formatCode>#,##0</c:formatCode>
                <c:ptCount val="5"/>
                <c:pt idx="0">
                  <c:v>0</c:v>
                </c:pt>
                <c:pt idx="1">
                  <c:v>8845613.8399999999</c:v>
                </c:pt>
                <c:pt idx="2">
                  <c:v>1823906.71</c:v>
                </c:pt>
                <c:pt idx="3">
                  <c:v>228348</c:v>
                </c:pt>
                <c:pt idx="4">
                  <c:v>1595558.71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5951216"/>
        <c:axId val="425951608"/>
        <c:axId val="0"/>
      </c:bar3DChart>
      <c:catAx>
        <c:axId val="42595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951608"/>
        <c:crosses val="autoZero"/>
        <c:auto val="1"/>
        <c:lblAlgn val="ctr"/>
        <c:lblOffset val="100"/>
        <c:noMultiLvlLbl val="0"/>
      </c:catAx>
      <c:valAx>
        <c:axId val="42595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595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0.08353</cdr:x>
      <cdr:y>0</cdr:y>
    </cdr:from>
    <cdr:to>
      <cdr:x>0.6376</cdr:x>
      <cdr:y>0.16845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01741" y="0"/>
          <a:ext cx="4654794" cy="84556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0.7027</cdr:x>
      <cdr:y>0.63766</cdr:y>
    </cdr:from>
    <cdr:to>
      <cdr:x>0.99534</cdr:x>
      <cdr:y>0.98859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6528955" y="3870614"/>
          <a:ext cx="2718954" cy="2130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0.68573</cdr:x>
      <cdr:y>0.51553</cdr:y>
    </cdr:from>
    <cdr:to>
      <cdr:x>0.98809</cdr:x>
      <cdr:y>0.88756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6141720" y="2798382"/>
          <a:ext cx="2708031" cy="2019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0.02103</cdr:x>
      <cdr:y>0.91508</cdr:y>
    </cdr:from>
    <cdr:to>
      <cdr:x>0.4144</cdr:x>
      <cdr:y>0.97365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2108" y="4991890"/>
          <a:ext cx="3406326" cy="319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/>
            <a:t>* Oś priorytetowa</a:t>
          </a:r>
          <a:r>
            <a:rPr lang="pl-PL" sz="1100" baseline="0" dirty="0"/>
            <a:t> VIII </a:t>
          </a:r>
          <a:r>
            <a:rPr lang="pl-PL" sz="1100" dirty="0"/>
            <a:t>- dofinansowanie </a:t>
          </a:r>
          <a:r>
            <a:rPr lang="pl-PL" sz="1100" baseline="0" dirty="0"/>
            <a:t>= UE + FP</a:t>
          </a:r>
          <a:endParaRPr lang="pl-PL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0.22186</cdr:x>
      <cdr:y>0.02631</cdr:y>
    </cdr:from>
    <cdr:to>
      <cdr:x>0.77921</cdr:x>
      <cdr:y>0.14762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971675" y="137160"/>
          <a:ext cx="4953000" cy="632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0.71135</cdr:x>
      <cdr:y>0.93547</cdr:y>
    </cdr:from>
    <cdr:to>
      <cdr:x>0.97502</cdr:x>
      <cdr:y>0.9953</cdr:y>
    </cdr:to>
    <cdr:sp macro="" textlink="">
      <cdr:nvSpPr>
        <cdr:cNvPr id="2" name="pole tekstowe 3"/>
        <cdr:cNvSpPr txBox="1"/>
      </cdr:nvSpPr>
      <cdr:spPr>
        <a:xfrm xmlns:a="http://schemas.openxmlformats.org/drawingml/2006/main">
          <a:off x="6343651" y="5292660"/>
          <a:ext cx="235131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pl-PL" sz="800" dirty="0" smtClean="0"/>
            <a:t>Kwota certyfikacji uwzględnia kwoty wycofane ujęte w RZW.</a:t>
          </a:r>
          <a:endParaRPr lang="pl-PL" sz="800" dirty="0"/>
        </a:p>
      </cdr:txBody>
    </cdr:sp>
  </cdr:relSizeAnchor>
  <cdr:relSizeAnchor xmlns:cdr="http://schemas.openxmlformats.org/drawingml/2006/chartDrawing">
    <cdr:from>
      <cdr:x>0.17602</cdr:x>
      <cdr:y>0.03658</cdr:y>
    </cdr:from>
    <cdr:to>
      <cdr:x>0.91173</cdr:x>
      <cdr:y>0.14312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1569721" y="193611"/>
          <a:ext cx="6560820" cy="563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b="1" dirty="0" smtClean="0">
              <a:solidFill>
                <a:schemeClr val="tx1"/>
              </a:solidFill>
            </a:rPr>
            <a:t>Zatwierdzone wnioski o płatność beneficjentów i wnioski o płatność od IC do KE (EFS) stan na dzień 31.10.2017r. (narastająco)</a:t>
          </a:r>
          <a:endParaRPr lang="pl-PL" sz="14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0907" tIns="45454" rIns="90907" bIns="45454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0907" tIns="45454" rIns="90907" bIns="45454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8D5A4B-13FA-4983-B467-813F7B7A1C41}" type="datetimeFigureOut">
              <a:rPr lang="pl-PL"/>
              <a:pPr>
                <a:defRPr/>
              </a:pPr>
              <a:t>2017-11-15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407"/>
            <a:ext cx="2946400" cy="494265"/>
          </a:xfrm>
          <a:prstGeom prst="rect">
            <a:avLst/>
          </a:prstGeom>
        </p:spPr>
        <p:txBody>
          <a:bodyPr vert="horz" lIns="90907" tIns="45454" rIns="90907" bIns="45454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378407"/>
            <a:ext cx="2946400" cy="494265"/>
          </a:xfrm>
          <a:prstGeom prst="rect">
            <a:avLst/>
          </a:prstGeom>
        </p:spPr>
        <p:txBody>
          <a:bodyPr vert="horz" wrap="square" lIns="90907" tIns="45454" rIns="90907" bIns="454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EDF538-567E-4782-A71E-88259AB6D8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588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0907" tIns="45454" rIns="90907" bIns="454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0907" tIns="45454" rIns="90907" bIns="454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861A00-80E9-4B3F-A422-6C839B6671A0}" type="datetimeFigureOut">
              <a:rPr lang="pl-PL"/>
              <a:pPr>
                <a:defRPr/>
              </a:pPr>
              <a:t>2017-11-15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07" tIns="45454" rIns="90907" bIns="45454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2" y="4691574"/>
            <a:ext cx="5438775" cy="4443649"/>
          </a:xfrm>
          <a:prstGeom prst="rect">
            <a:avLst/>
          </a:prstGeom>
        </p:spPr>
        <p:txBody>
          <a:bodyPr vert="horz" lIns="90907" tIns="45454" rIns="90907" bIns="4545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6400" cy="494265"/>
          </a:xfrm>
          <a:prstGeom prst="rect">
            <a:avLst/>
          </a:prstGeom>
        </p:spPr>
        <p:txBody>
          <a:bodyPr vert="horz" lIns="90907" tIns="45454" rIns="90907" bIns="454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7"/>
            <a:ext cx="2946400" cy="494265"/>
          </a:xfrm>
          <a:prstGeom prst="rect">
            <a:avLst/>
          </a:prstGeom>
        </p:spPr>
        <p:txBody>
          <a:bodyPr vert="horz" wrap="square" lIns="90907" tIns="45454" rIns="90907" bIns="454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3C91BD-A4DD-4598-94D9-BD77F2F29F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3259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04372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/>
              <a:pPr>
                <a:defRPr/>
              </a:pPr>
              <a:t>26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707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6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C91BD-A4DD-4598-94D9-BD77F2F29FB0}" type="slidenum">
              <a:rPr lang="pl-PL" altLang="pl-PL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 descr="UnijneFE_PR-LOGO-UE-EFSI kol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480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DDB4-4F5A-424A-BE2A-2562C21077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911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435E-6169-4733-A22E-43A34E9B4A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8290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495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165E-4E26-4B90-8797-4E8B2BB4536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633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FC2D-04C0-4BAF-8776-9BA560CD414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6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5BC2-AAFC-4F9E-91FD-1EC87932F9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809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A139-2FA2-455A-B784-22B6B0215D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545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BA2E-F63A-4AB8-B295-9E80872E6F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751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961D-26AB-46AA-91FA-26F7DD722F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925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4BFC-3EA4-4C02-9612-F903E215C8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289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9E30A3-3DC0-4B76-8637-268787631C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5" r:id="rId1"/>
    <p:sldLayoutId id="2147485826" r:id="rId2"/>
    <p:sldLayoutId id="2147485827" r:id="rId3"/>
    <p:sldLayoutId id="2147485828" r:id="rId4"/>
    <p:sldLayoutId id="2147485829" r:id="rId5"/>
    <p:sldLayoutId id="2147485830" r:id="rId6"/>
    <p:sldLayoutId id="2147485831" r:id="rId7"/>
    <p:sldLayoutId id="2147485832" r:id="rId8"/>
    <p:sldLayoutId id="2147485833" r:id="rId9"/>
    <p:sldLayoutId id="2147485834" r:id="rId10"/>
    <p:sldLayoutId id="21474858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z="4400" b="1" dirty="0" smtClean="0"/>
              <a:t>Regionalny Program Operacyjny Województwa Mazowieckiego na lata 2014-2020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508250"/>
          </a:xfrm>
        </p:spPr>
        <p:txBody>
          <a:bodyPr/>
          <a:lstStyle/>
          <a:p>
            <a:pPr marL="109728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4000" dirty="0">
                <a:solidFill>
                  <a:schemeClr val="bg2">
                    <a:lumMod val="50000"/>
                  </a:schemeClr>
                </a:solidFill>
              </a:rPr>
              <a:t>Stan realizacji RPO </a:t>
            </a:r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  <a:t>WM na lata  2014-2020 </a:t>
            </a:r>
            <a:b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  <a:t>wg stanu na 31.10.2017 r.</a:t>
            </a:r>
          </a:p>
          <a:p>
            <a:pPr marL="109728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40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603500" y="3244850"/>
            <a:ext cx="50815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l-PL" b="1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E165E-4E26-4B90-8797-4E8B2BB4536E}" type="slidenum">
              <a:rPr lang="pl-PL" altLang="pl-PL" smtClean="0"/>
              <a:pPr>
                <a:defRPr/>
              </a:pPr>
              <a:t>1</a:t>
            </a:fld>
            <a:endParaRPr lang="pl-PL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732426"/>
              </p:ext>
            </p:extLst>
          </p:nvPr>
        </p:nvGraphicFramePr>
        <p:xfrm>
          <a:off x="161925" y="1104900"/>
          <a:ext cx="8839200" cy="525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001872"/>
              </p:ext>
            </p:extLst>
          </p:nvPr>
        </p:nvGraphicFramePr>
        <p:xfrm>
          <a:off x="76200" y="1114424"/>
          <a:ext cx="8982075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979144"/>
              </p:ext>
            </p:extLst>
          </p:nvPr>
        </p:nvGraphicFramePr>
        <p:xfrm>
          <a:off x="95250" y="1123951"/>
          <a:ext cx="9048750" cy="509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362791"/>
              </p:ext>
            </p:extLst>
          </p:nvPr>
        </p:nvGraphicFramePr>
        <p:xfrm>
          <a:off x="152400" y="1171574"/>
          <a:ext cx="878205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020341"/>
              </p:ext>
            </p:extLst>
          </p:nvPr>
        </p:nvGraphicFramePr>
        <p:xfrm>
          <a:off x="171450" y="1152524"/>
          <a:ext cx="8839200" cy="520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66729"/>
              </p:ext>
            </p:extLst>
          </p:nvPr>
        </p:nvGraphicFramePr>
        <p:xfrm>
          <a:off x="161925" y="1133476"/>
          <a:ext cx="8848725" cy="51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72695"/>
              </p:ext>
            </p:extLst>
          </p:nvPr>
        </p:nvGraphicFramePr>
        <p:xfrm>
          <a:off x="114300" y="1104900"/>
          <a:ext cx="8858250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835679"/>
              </p:ext>
            </p:extLst>
          </p:nvPr>
        </p:nvGraphicFramePr>
        <p:xfrm>
          <a:off x="123825" y="1085850"/>
          <a:ext cx="8896350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23484"/>
              </p:ext>
            </p:extLst>
          </p:nvPr>
        </p:nvGraphicFramePr>
        <p:xfrm>
          <a:off x="190499" y="1152526"/>
          <a:ext cx="8772525" cy="520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655142"/>
              </p:ext>
            </p:extLst>
          </p:nvPr>
        </p:nvGraphicFramePr>
        <p:xfrm>
          <a:off x="123824" y="1095375"/>
          <a:ext cx="8886825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86053"/>
              </p:ext>
            </p:extLst>
          </p:nvPr>
        </p:nvGraphicFramePr>
        <p:xfrm>
          <a:off x="114300" y="1323887"/>
          <a:ext cx="4105275" cy="52578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238250"/>
                <a:gridCol w="495300"/>
                <a:gridCol w="1181100"/>
                <a:gridCol w="1190625"/>
              </a:tblGrid>
              <a:tr h="780263">
                <a:tc>
                  <a:txBody>
                    <a:bodyPr/>
                    <a:lstStyle/>
                    <a:p>
                      <a:pPr algn="ctr" fontAlgn="b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Liczba </a:t>
                      </a:r>
                      <a:r>
                        <a:rPr lang="pl-PL" sz="1000" u="none" strike="noStrike" dirty="0" smtClean="0">
                          <a:effectLst/>
                        </a:rPr>
                        <a:t>naborów</a:t>
                      </a:r>
                    </a:p>
                  </a:txBody>
                  <a:tcPr marL="5836" marR="5836" marT="58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effectLst/>
                        </a:rPr>
                        <a:t>dofinansowania UE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ramach </a:t>
                      </a:r>
                      <a:r>
                        <a:rPr lang="pl-PL" sz="10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Euro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effectLst/>
                        </a:rPr>
                        <a:t>dofinansowania </a:t>
                      </a:r>
                      <a:r>
                        <a:rPr lang="pl-PL" sz="1000" u="none" strike="noStrike" dirty="0" smtClean="0">
                          <a:effectLst/>
                        </a:rPr>
                        <a:t>UE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 </a:t>
                      </a:r>
                      <a:r>
                        <a:rPr lang="pl-PL" sz="1000" u="none" strike="noStrike" dirty="0">
                          <a:effectLst/>
                        </a:rPr>
                        <a:t>w ramach </a:t>
                      </a:r>
                      <a:r>
                        <a:rPr lang="pl-PL" sz="10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PLN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908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EFRR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6" marR="5836" marT="583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950 196 902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4 080 138 692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210 914 011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900 441 672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101 377 239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434 893 930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109 536 772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465 547 741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744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101 215 497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434 768 052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2.1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101 215 497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434 768 052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108 969 915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465 336 564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3.1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43 755 324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186 437 156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3.2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17 735 699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75 066 926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3.3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47 478 893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203 832 482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IV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269 092 580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1 165 284 097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29 300 525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124 924 375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74 885 717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323 072 460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164 906 339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717 287 262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93 544 524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401 790 217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23 005 180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98 532 864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20 939 735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91 467 770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46 299 609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197 227 074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5.4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3 300 000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14 562 510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63 408 166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270 771 460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6.1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29 180 734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123 862 050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6.2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34 227 432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146 909 411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103 052 209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441 746 630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103 052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441 746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6793"/>
              </p:ext>
            </p:extLst>
          </p:nvPr>
        </p:nvGraphicFramePr>
        <p:xfrm>
          <a:off x="4619625" y="1666879"/>
          <a:ext cx="4238625" cy="29845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{C4B1156A-380E-4F78-BDF5-A606A8083BF9}</a:tableStyleId>
              </a:tblPr>
              <a:tblGrid>
                <a:gridCol w="1106239"/>
                <a:gridCol w="581867"/>
                <a:gridCol w="1163735"/>
                <a:gridCol w="1386784"/>
              </a:tblGrid>
              <a:tr h="752471">
                <a:tc>
                  <a:txBody>
                    <a:bodyPr/>
                    <a:lstStyle/>
                    <a:p>
                      <a:pPr algn="l" fontAlgn="b"/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Liczba naborów</a:t>
                      </a:r>
                    </a:p>
                  </a:txBody>
                  <a:tcPr marL="8922" marR="8922" marT="89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effectLst/>
                        </a:rPr>
                        <a:t>dofinansowania UE </a:t>
                      </a:r>
                      <a:r>
                        <a:rPr lang="pl-PL" sz="1000" u="none" strike="noStrike" dirty="0" smtClean="0">
                          <a:effectLst/>
                        </a:rPr>
                        <a:t/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ramach </a:t>
                      </a:r>
                      <a:r>
                        <a:rPr lang="pl-PL" sz="10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Euro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Wartość 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dofinansowania </a:t>
                      </a:r>
                      <a:r>
                        <a:rPr lang="pl-PL" sz="1000" u="none" strike="noStrike" dirty="0">
                          <a:effectLst/>
                        </a:rPr>
                        <a:t>UE </a:t>
                      </a:r>
                      <a:endParaRPr lang="pl-PL" sz="1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effectLst/>
                        </a:rPr>
                        <a:t>ramach </a:t>
                      </a:r>
                      <a:r>
                        <a:rPr lang="pl-PL" sz="1000" u="none" strike="noStrike" dirty="0" smtClean="0"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effectLst/>
                        </a:rPr>
                      </a:br>
                      <a:r>
                        <a:rPr lang="pl-PL" sz="1000" u="none" strike="noStrike" dirty="0" smtClean="0">
                          <a:effectLst/>
                        </a:rPr>
                        <a:t>w </a:t>
                      </a:r>
                      <a:r>
                        <a:rPr lang="pl-PL" sz="1100" u="none" strike="noStrike" dirty="0">
                          <a:effectLst/>
                        </a:rPr>
                        <a:t>PLN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EFS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2" marR="8922" marT="892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235 494 521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1 008 313 277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VIII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19 812 206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84 859 868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8.2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4 736 842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20 908 895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8.3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15 075 364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63 950 973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IX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129 789 026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555 874 667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9.1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65 470 566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280 172 300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9.2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58 293 234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249 202 151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9.3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6 025 227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26 500 216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X</a:t>
                      </a: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85 893 289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367 578 743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10.1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37 723 178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162 470 414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10.2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10 743 845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45 242 216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680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10.3</a:t>
                      </a:r>
                    </a:p>
                  </a:txBody>
                  <a:tcPr marL="17145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37 426 266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159 866 113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14300" y="985339"/>
            <a:ext cx="874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+mj-lt"/>
              </a:rPr>
              <a:t>Liczba oraz wartość ogłoszonych naborów konkursowych w ramach RPO 2014-2020</a:t>
            </a:r>
            <a:endParaRPr lang="pl-PL" sz="1600" b="1" dirty="0">
              <a:latin typeface="+mj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91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107658"/>
              </p:ext>
            </p:extLst>
          </p:nvPr>
        </p:nvGraphicFramePr>
        <p:xfrm>
          <a:off x="104775" y="1066800"/>
          <a:ext cx="8877300" cy="528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631181"/>
              </p:ext>
            </p:extLst>
          </p:nvPr>
        </p:nvGraphicFramePr>
        <p:xfrm>
          <a:off x="133350" y="1123950"/>
          <a:ext cx="889635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567836"/>
              </p:ext>
            </p:extLst>
          </p:nvPr>
        </p:nvGraphicFramePr>
        <p:xfrm>
          <a:off x="114300" y="1142999"/>
          <a:ext cx="893445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551675"/>
              </p:ext>
            </p:extLst>
          </p:nvPr>
        </p:nvGraphicFramePr>
        <p:xfrm>
          <a:off x="180976" y="1000126"/>
          <a:ext cx="885825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431224"/>
              </p:ext>
            </p:extLst>
          </p:nvPr>
        </p:nvGraphicFramePr>
        <p:xfrm>
          <a:off x="180976" y="1152524"/>
          <a:ext cx="8734424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574991"/>
              </p:ext>
            </p:extLst>
          </p:nvPr>
        </p:nvGraphicFramePr>
        <p:xfrm>
          <a:off x="95250" y="1152525"/>
          <a:ext cx="8943975" cy="504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096246"/>
              </p:ext>
            </p:extLst>
          </p:nvPr>
        </p:nvGraphicFramePr>
        <p:xfrm>
          <a:off x="114300" y="1085850"/>
          <a:ext cx="8934450" cy="527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10453"/>
              </p:ext>
            </p:extLst>
          </p:nvPr>
        </p:nvGraphicFramePr>
        <p:xfrm>
          <a:off x="83820" y="1067752"/>
          <a:ext cx="8802374" cy="54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43625" y="1821177"/>
          <a:ext cx="2662555" cy="2308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2555"/>
              </a:tblGrid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1. RPMA.02.01.01-14-2177/15 / UMWM_GW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2. RPMA.05.04.00-14-4024/15 / MZPK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3. RPMA.05.04.00-14-5246/16 / MZPK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4. RPMA.07.01.00-14-6078/16 / MZDW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5. RPMA.07.01.00-14-8595/17/MZDW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6. RPMA.09.03.00-14-0912/15 / MCPS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7. RPMA.10.01.03-14-1064/15 / UMWM_ES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8. RPMA.10.01.03-14-5944/16 / UMWM_ES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9. RPMA.10.01.03-14-8538/17/UMWM_ES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10. RPMA.10.03.02-14-0770/15 / UMWM_ES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11. RPMA.10.03.02-14-5927/16 / UMWM_ES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9239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 dirty="0">
                          <a:effectLst/>
                        </a:rPr>
                        <a:t>12.RPMA.10.03.02-14-8539/17/ UMWM_ES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65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 noGrp="1"/>
          </p:cNvGraphicFramePr>
          <p:nvPr>
            <p:extLst/>
          </p:nvPr>
        </p:nvGraphicFramePr>
        <p:xfrm>
          <a:off x="328246" y="1086338"/>
          <a:ext cx="8659446" cy="545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432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86751" y="1735585"/>
            <a:ext cx="8693426" cy="1312959"/>
          </a:xfrm>
        </p:spPr>
        <p:txBody>
          <a:bodyPr/>
          <a:lstStyle/>
          <a:p>
            <a:pPr algn="just"/>
            <a:r>
              <a:rPr lang="pl-PL" sz="1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+mn-lt"/>
              </a:rPr>
            </a:br>
            <a:r>
              <a:rPr lang="pl-PL" sz="1400" dirty="0" smtClean="0">
                <a:latin typeface="+mn-lt"/>
              </a:rPr>
              <a:t>Na projekty w ramach ZIT przeznaczono łącznie  155 591 400 EUR (</a:t>
            </a:r>
            <a:r>
              <a:rPr lang="pl-PL" sz="1400" dirty="0">
                <a:latin typeface="+mn-lt"/>
              </a:rPr>
              <a:t>b</a:t>
            </a:r>
            <a:r>
              <a:rPr lang="pl-PL" sz="1400" dirty="0" smtClean="0">
                <a:latin typeface="+mn-lt"/>
              </a:rPr>
              <a:t>ez RW). Po przeliczeniu środków wspólnotowych według algorytmu MF, kwota alokacji wynosi 660 216 185 UE. Do t</a:t>
            </a:r>
            <a:r>
              <a:rPr lang="pl-PL" sz="1400" dirty="0">
                <a:latin typeface="+mn-lt"/>
              </a:rPr>
              <a:t>ej </a:t>
            </a:r>
            <a:r>
              <a:rPr lang="pl-PL" sz="1400" dirty="0" smtClean="0">
                <a:latin typeface="+mn-lt"/>
              </a:rPr>
              <a:t>pory dla projektów realizowanych w ramach  ZIT zaangażowano* środki wspólnotowe o łącznej wartości </a:t>
            </a:r>
            <a:r>
              <a:rPr lang="pl-PL" sz="1400" b="1" dirty="0" smtClean="0">
                <a:latin typeface="+mn-lt"/>
              </a:rPr>
              <a:t>635 028 165</a:t>
            </a:r>
            <a:r>
              <a:rPr lang="pl-PL" sz="1400" dirty="0" smtClean="0">
                <a:latin typeface="+mn-lt"/>
              </a:rPr>
              <a:t> </a:t>
            </a:r>
            <a:r>
              <a:rPr lang="pl-PL" sz="1400" b="1" dirty="0" smtClean="0">
                <a:latin typeface="+mn-lt"/>
              </a:rPr>
              <a:t>PLN</a:t>
            </a:r>
            <a:r>
              <a:rPr lang="pl-PL" sz="1400" dirty="0" smtClean="0">
                <a:latin typeface="+mn-lt"/>
              </a:rPr>
              <a:t>, dla następujących Poddziałań:</a:t>
            </a:r>
            <a:endParaRPr lang="pl-PL" sz="1400" dirty="0">
              <a:latin typeface="+mn-lt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363401" y="3308351"/>
            <a:ext cx="3886200" cy="2238374"/>
          </a:xfrm>
        </p:spPr>
        <p:txBody>
          <a:bodyPr/>
          <a:lstStyle/>
          <a:p>
            <a:pPr marL="0" lvl="0" indent="0" rtl="0">
              <a:buNone/>
            </a:pPr>
            <a:r>
              <a:rPr lang="pl-PL" sz="1400" b="1" dirty="0" smtClean="0"/>
              <a:t>      EFRR</a:t>
            </a:r>
            <a:endParaRPr lang="pl-PL" sz="1400" b="1" dirty="0"/>
          </a:p>
          <a:p>
            <a:pPr lvl="0" rtl="0"/>
            <a:r>
              <a:rPr lang="pl-PL" sz="1400" dirty="0" smtClean="0"/>
              <a:t>2.1.2 -   91 975 860 PLN</a:t>
            </a:r>
            <a:endParaRPr lang="pl-PL" sz="1400" dirty="0"/>
          </a:p>
          <a:p>
            <a:pPr lvl="0" rtl="0"/>
            <a:r>
              <a:rPr lang="pl-PL" sz="1400" dirty="0" smtClean="0"/>
              <a:t>3.1.1 -   42 900 000 PLN</a:t>
            </a:r>
            <a:endParaRPr lang="pl-PL" sz="1400" dirty="0"/>
          </a:p>
          <a:p>
            <a:pPr lvl="0"/>
            <a:r>
              <a:rPr lang="pl-PL" sz="1400" dirty="0" smtClean="0"/>
              <a:t>3.2.1 -   23 999 992 PLN</a:t>
            </a:r>
            <a:endParaRPr lang="pl-PL" sz="1400" dirty="0"/>
          </a:p>
          <a:p>
            <a:pPr lvl="0" rtl="0"/>
            <a:r>
              <a:rPr lang="pl-PL" sz="1400" dirty="0" smtClean="0"/>
              <a:t>4.3.2 - 403 807 307 PLN</a:t>
            </a:r>
          </a:p>
          <a:p>
            <a:pPr lvl="0" rtl="0"/>
            <a:endParaRPr lang="pl-PL" sz="1800" dirty="0" smtClean="0"/>
          </a:p>
          <a:p>
            <a:pPr lvl="0" rtl="0"/>
            <a:endParaRPr lang="pl-PL" sz="1800" dirty="0"/>
          </a:p>
          <a:p>
            <a:pPr marL="0" lvl="0" indent="0" rtl="0">
              <a:buNone/>
            </a:pPr>
            <a:endParaRPr lang="pl-PL" sz="1800" dirty="0" smtClean="0"/>
          </a:p>
          <a:p>
            <a:pPr marL="0" lvl="0" indent="0" rtl="0">
              <a:buNone/>
            </a:pPr>
            <a:r>
              <a:rPr lang="pl-PL" sz="700" dirty="0" smtClean="0"/>
              <a:t>*Zaangażowanie uwzględnia najaktualniejszą wartość ogłoszonych </a:t>
            </a:r>
            <a:br>
              <a:rPr lang="pl-PL" sz="700" dirty="0" smtClean="0"/>
            </a:br>
            <a:r>
              <a:rPr lang="pl-PL" sz="700" dirty="0" smtClean="0"/>
              <a:t>naborów oraz wartości projektów pozakonkursowych </a:t>
            </a:r>
            <a:br>
              <a:rPr lang="pl-PL" sz="700" dirty="0" smtClean="0"/>
            </a:br>
            <a:r>
              <a:rPr lang="pl-PL" sz="700" dirty="0" smtClean="0"/>
              <a:t>dedykowanych mechanizmowi ZIT.</a:t>
            </a:r>
            <a:endParaRPr lang="pl-PL" sz="700" dirty="0"/>
          </a:p>
          <a:p>
            <a:pPr marL="0" lvl="0" indent="0" rtl="0">
              <a:buNone/>
            </a:pPr>
            <a:endParaRPr lang="pl-PL" sz="1000" dirty="0" smtClean="0"/>
          </a:p>
          <a:p>
            <a:pPr lvl="0" rtl="0"/>
            <a:endParaRPr lang="pl-PL" sz="1800" dirty="0"/>
          </a:p>
          <a:p>
            <a:pPr marL="0" lvl="0" indent="0" rtl="0">
              <a:buNone/>
            </a:pPr>
            <a:endParaRPr lang="pl-PL" sz="1800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1850" y="3469368"/>
            <a:ext cx="3886200" cy="2219325"/>
          </a:xfrm>
        </p:spPr>
        <p:txBody>
          <a:bodyPr/>
          <a:lstStyle/>
          <a:p>
            <a:pPr marL="0" indent="0">
              <a:buNone/>
            </a:pPr>
            <a:r>
              <a:rPr lang="pl-PL" sz="1400" b="1" dirty="0" smtClean="0"/>
              <a:t>      EFS</a:t>
            </a:r>
          </a:p>
          <a:p>
            <a:r>
              <a:rPr lang="pl-PL" sz="1400" dirty="0" smtClean="0"/>
              <a:t> 8.3.2 – 29 011 518 PLN</a:t>
            </a:r>
          </a:p>
          <a:p>
            <a:r>
              <a:rPr lang="pl-PL" sz="1400" dirty="0" smtClean="0"/>
              <a:t>10.1.2 - 33 457 593 PLN</a:t>
            </a:r>
            <a:endParaRPr lang="pl-PL" sz="1400" dirty="0"/>
          </a:p>
          <a:p>
            <a:pPr lvl="0" rtl="0"/>
            <a:r>
              <a:rPr lang="pl-PL" sz="1400" dirty="0" smtClean="0"/>
              <a:t>10.3.3 -  9 875 895 PLN</a:t>
            </a:r>
            <a:endParaRPr lang="pl-PL" sz="1400" dirty="0"/>
          </a:p>
        </p:txBody>
      </p:sp>
      <p:sp>
        <p:nvSpPr>
          <p:cNvPr id="5" name="Tytuł 6"/>
          <p:cNvSpPr txBox="1">
            <a:spLocks/>
          </p:cNvSpPr>
          <p:nvPr/>
        </p:nvSpPr>
        <p:spPr bwMode="auto">
          <a:xfrm>
            <a:off x="286751" y="1133244"/>
            <a:ext cx="8693426" cy="5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1400" b="1" dirty="0" smtClean="0">
                <a:latin typeface="+mn-lt"/>
              </a:rPr>
              <a:t>Zintegrowane Inwestycje Terytorialne w ramach RPO WM 2014-2020</a:t>
            </a:r>
            <a:br>
              <a:rPr lang="pl-PL" sz="1400" b="1" dirty="0" smtClean="0">
                <a:latin typeface="+mn-lt"/>
              </a:rPr>
            </a:br>
            <a:endParaRPr lang="pl-PL" sz="1400" b="1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6A139-2FA2-455A-B784-22B6B0215D84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15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775" y="958850"/>
            <a:ext cx="8410575" cy="933450"/>
          </a:xfrm>
        </p:spPr>
        <p:txBody>
          <a:bodyPr/>
          <a:lstStyle/>
          <a:p>
            <a:pPr algn="ctr"/>
            <a:r>
              <a:rPr lang="pl-PL" sz="1600" b="1" dirty="0"/>
              <a:t>Liczba </a:t>
            </a:r>
            <a:r>
              <a:rPr lang="pl-PL" sz="1600" b="1" dirty="0" smtClean="0"/>
              <a:t>i </a:t>
            </a:r>
            <a:r>
              <a:rPr lang="pl-PL" sz="1600" b="1" dirty="0"/>
              <a:t>wartość ogłoszonych naborów </a:t>
            </a:r>
            <a:r>
              <a:rPr lang="pl-PL" sz="1600" b="1" dirty="0" smtClean="0"/>
              <a:t>pozakonkursowych oraz projekty Instrumentów Finansowych w </a:t>
            </a:r>
            <a:r>
              <a:rPr lang="pl-PL" sz="1600" b="1" dirty="0"/>
              <a:t>ramach RPO 2014-2020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530450"/>
              </p:ext>
            </p:extLst>
          </p:nvPr>
        </p:nvGraphicFramePr>
        <p:xfrm>
          <a:off x="295275" y="1711325"/>
          <a:ext cx="4054475" cy="42779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16025"/>
                <a:gridCol w="571500"/>
                <a:gridCol w="1181100"/>
                <a:gridCol w="1085850"/>
              </a:tblGrid>
              <a:tr h="9366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Pozakonkursowe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Liczba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w ramach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 </a:t>
                      </a:r>
                      <a:b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Euro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w ramach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naborów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 PLN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81 097 933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352 030 058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Oś Priorytetowa  II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13 038 297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56 474 081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Działanie 2.1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13 038 297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56 474 081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Oś Priorytetowa  III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7 585 567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32 313 000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Działanie 3.1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7 585 567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32 313 000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Oś Priorytetowa  VII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60 474 068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263 242 977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Działanie 7.1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31 475 636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134 893 017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Działanie 7.2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28 998 432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128 349 960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EFS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52 418 908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220 967 010</a:t>
                      </a:r>
                    </a:p>
                  </a:txBody>
                  <a:tcPr marL="0" marR="0" marT="0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Oś Priorytetowa  VIII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45 446 003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190 873 214</a:t>
                      </a:r>
                    </a:p>
                  </a:txBody>
                  <a:tcPr marL="0" marR="0" marT="0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Działanie 8.1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45 446 003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190 873 214</a:t>
                      </a:r>
                    </a:p>
                  </a:txBody>
                  <a:tcPr marL="0" marR="0" marT="0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Oś Priorytetowa  IX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3 490 223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15 395 362</a:t>
                      </a:r>
                    </a:p>
                  </a:txBody>
                  <a:tcPr marL="0" marR="0" marT="0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Działanie 9.1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3 136 835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13 895 864</a:t>
                      </a:r>
                    </a:p>
                  </a:txBody>
                  <a:tcPr marL="0" marR="0" marT="0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Działanie 9.3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353 388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1 499 498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Oś Priorytetowa  X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3 482 681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14 698 434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Działanie 10.1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1 988 511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8 392 386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Działanie 10.3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1 494 170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6 306 049</a:t>
                      </a:r>
                    </a:p>
                  </a:txBody>
                  <a:tcPr marL="9525" marR="9525" marT="9525" marB="0" anchor="b"/>
                </a:tc>
              </a:tr>
              <a:tr h="176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Suma końcowa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516 841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572 997 068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158797"/>
              </p:ext>
            </p:extLst>
          </p:nvPr>
        </p:nvGraphicFramePr>
        <p:xfrm>
          <a:off x="4635500" y="1714500"/>
          <a:ext cx="4308475" cy="26479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292564"/>
                <a:gridCol w="548936"/>
                <a:gridCol w="1238250"/>
                <a:gridCol w="1228725"/>
              </a:tblGrid>
              <a:tr h="9334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IF</a:t>
                      </a:r>
                      <a:endParaRPr lang="pl-PL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Liczba </a:t>
                      </a:r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umów</a:t>
                      </a:r>
                    </a:p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IF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</a:t>
                      </a:r>
                      <a:endParaRPr lang="pl-PL" sz="1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Euro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Wartość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dofinansowania UE </a:t>
                      </a:r>
                      <a:endParaRPr lang="pl-PL" sz="1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pl-PL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w </a:t>
                      </a:r>
                      <a:r>
                        <a:rPr lang="pl-P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PLN</a:t>
                      </a:r>
                      <a:endParaRPr lang="pl-P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EFRR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106 403 097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457 630 324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III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54 055 757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225 736 843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3.3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54 055 757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225 736 843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IV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27 347 340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121 145 981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4.1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6 500 000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28 794 350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4.2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20 847 340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92 351 631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Oś Priorytetowa  VI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25 000 000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110 747 500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Działanie 6.2</a:t>
                      </a: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25 000 000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110 747 500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końcowa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106 403 097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457 630 324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1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40030" y="1213071"/>
            <a:ext cx="8272599" cy="1312959"/>
          </a:xfrm>
        </p:spPr>
        <p:txBody>
          <a:bodyPr/>
          <a:lstStyle/>
          <a:p>
            <a:r>
              <a:rPr lang="pl-PL" sz="1400" dirty="0" smtClean="0">
                <a:latin typeface="+mn-lt"/>
              </a:rPr>
              <a:t>W ramach ZIT podpisano umowy o dofinansowanie dla 59 projektów na łączną kwotę dofinansowania UE </a:t>
            </a:r>
            <a:br>
              <a:rPr lang="pl-PL" sz="1400" dirty="0" smtClean="0">
                <a:latin typeface="+mn-lt"/>
              </a:rPr>
            </a:br>
            <a:r>
              <a:rPr lang="pl-PL" sz="1400" b="1" dirty="0" smtClean="0">
                <a:latin typeface="+mn-lt"/>
              </a:rPr>
              <a:t>402 743 647 PLN</a:t>
            </a:r>
            <a:r>
              <a:rPr lang="pl-PL" sz="1400" dirty="0" smtClean="0">
                <a:latin typeface="+mn-lt"/>
              </a:rPr>
              <a:t>, w tym: </a:t>
            </a:r>
            <a:endParaRPr lang="pl-PL" sz="1400" dirty="0">
              <a:latin typeface="+mn-lt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40030" y="2526031"/>
            <a:ext cx="3886200" cy="1236344"/>
          </a:xfrm>
        </p:spPr>
        <p:txBody>
          <a:bodyPr/>
          <a:lstStyle/>
          <a:p>
            <a:pPr marL="0" lvl="0" indent="0" rtl="0">
              <a:buNone/>
            </a:pPr>
            <a:r>
              <a:rPr lang="pl-PL" sz="1400" b="1" dirty="0" smtClean="0"/>
              <a:t>      EFRR</a:t>
            </a:r>
            <a:endParaRPr lang="pl-PL" sz="1400" b="1" dirty="0"/>
          </a:p>
          <a:p>
            <a:pPr lvl="0" rtl="0"/>
            <a:r>
              <a:rPr lang="pl-PL" sz="1400" dirty="0" smtClean="0"/>
              <a:t>2.1.2 – 1 umowa o łącznej wartości dofinansowania UE 56 474 081 PLN</a:t>
            </a:r>
          </a:p>
          <a:p>
            <a:pPr lvl="0" rtl="0"/>
            <a:r>
              <a:rPr lang="pl-PL" sz="1400" dirty="0" smtClean="0"/>
              <a:t>4.3.2 – 26 umów o łącznej wartości dofinansowania UE 297 827 207 PLN</a:t>
            </a:r>
            <a:endParaRPr lang="pl-PL" sz="1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43450" y="2526031"/>
            <a:ext cx="3886200" cy="1769744"/>
          </a:xfrm>
        </p:spPr>
        <p:txBody>
          <a:bodyPr/>
          <a:lstStyle/>
          <a:p>
            <a:pPr marL="0" lvl="0" indent="0" rtl="0">
              <a:buNone/>
            </a:pPr>
            <a:r>
              <a:rPr lang="pl-PL" sz="1400" b="1" dirty="0" smtClean="0"/>
              <a:t>      EFS</a:t>
            </a:r>
          </a:p>
          <a:p>
            <a:pPr lvl="0" rtl="0"/>
            <a:r>
              <a:rPr lang="pl-PL" sz="1400" dirty="0" smtClean="0"/>
              <a:t>8.3.2 – 10 umów o łącznej wartości dofinansowania UE 22 945 410 PLN</a:t>
            </a:r>
          </a:p>
          <a:p>
            <a:pPr lvl="0" rtl="0"/>
            <a:r>
              <a:rPr lang="pl-PL" sz="1400" dirty="0" smtClean="0"/>
              <a:t>10.1.2 – 19 umów o łącznej wartości dofinansowania UE 22 696 612 PLN</a:t>
            </a:r>
            <a:endParaRPr lang="pl-PL" sz="1400" dirty="0"/>
          </a:p>
          <a:p>
            <a:pPr lvl="0" rtl="0"/>
            <a:r>
              <a:rPr lang="pl-PL" sz="1400" dirty="0" smtClean="0"/>
              <a:t>10.3.3 – 3 umowy o wartości dofinansowania UE 2 800 337 PLN</a:t>
            </a:r>
            <a:endParaRPr lang="pl-PL" sz="1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40030" y="4552950"/>
            <a:ext cx="82720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latin typeface="+mj-lt"/>
            </a:endParaRPr>
          </a:p>
          <a:p>
            <a:r>
              <a:rPr lang="pl-PL" sz="1400" dirty="0" smtClean="0">
                <a:latin typeface="+mj-lt"/>
              </a:rPr>
              <a:t>Wartość podpisanych umów </a:t>
            </a:r>
            <a:r>
              <a:rPr lang="pl-PL" sz="1400" dirty="0">
                <a:latin typeface="+mj-lt"/>
              </a:rPr>
              <a:t>dla projektów realizowanych w ramach ZIT </a:t>
            </a:r>
            <a:r>
              <a:rPr lang="pl-PL" sz="1400" dirty="0" smtClean="0">
                <a:latin typeface="+mj-lt"/>
              </a:rPr>
              <a:t>wzrosła w stosunku do poprzedniego miesiąca o 443 742 PLN.</a:t>
            </a:r>
          </a:p>
          <a:p>
            <a:endParaRPr lang="pl-PL" dirty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Do dnia 31.10.2017 r., na podstawie zatwierdzonych wniosków o płatność, rozliczono 3 533 066 PLN (wkład UE).</a:t>
            </a:r>
            <a:endParaRPr lang="pl-PL" sz="1400" dirty="0"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6A139-2FA2-455A-B784-22B6B0215D84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7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182517"/>
              </p:ext>
            </p:extLst>
          </p:nvPr>
        </p:nvGraphicFramePr>
        <p:xfrm>
          <a:off x="123825" y="1143000"/>
          <a:ext cx="8886825" cy="5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rostokąt 1"/>
          <p:cNvSpPr/>
          <p:nvPr/>
        </p:nvSpPr>
        <p:spPr>
          <a:xfrm>
            <a:off x="510540" y="1143000"/>
            <a:ext cx="7688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/>
              <a:t>Zatwierdzone wnioski o płatność beneficjentów i wnioski o płatność od IC do KE (</a:t>
            </a:r>
            <a:r>
              <a:rPr lang="pl-PL" sz="1400" b="1" dirty="0" smtClean="0"/>
              <a:t>EFRR) </a:t>
            </a:r>
            <a:r>
              <a:rPr lang="pl-PL" sz="1400" b="1" dirty="0"/>
              <a:t>stan na dzień 31.10.2017r. (narastająco)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E4BFC-3EA4-4C02-9612-F903E215C880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18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978723"/>
              </p:ext>
            </p:extLst>
          </p:nvPr>
        </p:nvGraphicFramePr>
        <p:xfrm>
          <a:off x="114299" y="1063689"/>
          <a:ext cx="8917733" cy="529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E4BFC-3EA4-4C02-9612-F903E215C880}" type="slidenum">
              <a:rPr lang="pl-PL" altLang="pl-PL" smtClean="0"/>
              <a:pPr>
                <a:defRPr/>
              </a:pPr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91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rostokąt 2"/>
          <p:cNvSpPr>
            <a:spLocks noGrp="1" noChangeArrowheads="1"/>
          </p:cNvSpPr>
          <p:nvPr>
            <p:ph idx="1"/>
          </p:nvPr>
        </p:nvSpPr>
        <p:spPr>
          <a:xfrm>
            <a:off x="628650" y="2463800"/>
            <a:ext cx="7886700" cy="1217613"/>
          </a:xfrm>
        </p:spPr>
        <p:txBody>
          <a:bodyPr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pl-PL" altLang="pl-PL" sz="360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altLang="pl-PL" sz="3600" smtClean="0"/>
              <a:t>Dziękuję za uwagę.</a:t>
            </a:r>
          </a:p>
        </p:txBody>
      </p:sp>
      <p:sp>
        <p:nvSpPr>
          <p:cNvPr id="46083" name="Prostokąt 3"/>
          <p:cNvSpPr>
            <a:spLocks noChangeArrowheads="1"/>
          </p:cNvSpPr>
          <p:nvPr/>
        </p:nvSpPr>
        <p:spPr bwMode="auto">
          <a:xfrm>
            <a:off x="1195388" y="5251450"/>
            <a:ext cx="67008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panose="020B0604020202020204" pitchFamily="34" charset="0"/>
              </a:rPr>
              <a:t>Departament Rozwoju Regionalnego i Funduszy Europejskich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panose="020B0604020202020204" pitchFamily="34" charset="0"/>
              </a:rPr>
              <a:t>Urzędu Marszałkowskiego Województwa Mazowieckiego w Warszawie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panose="020B0604020202020204" pitchFamily="34" charset="0"/>
              </a:rPr>
              <a:t>Al. Solidarności 61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panose="020B0604020202020204" pitchFamily="34" charset="0"/>
              </a:rPr>
              <a:t>03-402 Warszawa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panose="020B0604020202020204" pitchFamily="34" charset="0"/>
              </a:rPr>
              <a:t>dsrr@mazovia.pl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904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548794"/>
              </p:ext>
            </p:extLst>
          </p:nvPr>
        </p:nvGraphicFramePr>
        <p:xfrm>
          <a:off x="219076" y="1219200"/>
          <a:ext cx="840105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857394"/>
              </p:ext>
            </p:extLst>
          </p:nvPr>
        </p:nvGraphicFramePr>
        <p:xfrm>
          <a:off x="9524" y="1250156"/>
          <a:ext cx="9134476" cy="473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8FC2D-04C0-4BAF-8776-9BA560CD414A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601663" y="2497138"/>
            <a:ext cx="7886700" cy="933450"/>
          </a:xfrm>
        </p:spPr>
        <p:txBody>
          <a:bodyPr/>
          <a:lstStyle/>
          <a:p>
            <a:pPr algn="ctr"/>
            <a:r>
              <a:rPr lang="pl-PL" altLang="pl-PL" sz="2800" dirty="0" smtClean="0">
                <a:cs typeface="Arial" panose="020B0604020202020204" pitchFamily="34" charset="0"/>
              </a:rPr>
              <a:t>Szczegółowy stan realizacji RPO WM </a:t>
            </a:r>
            <a:br>
              <a:rPr lang="pl-PL" altLang="pl-PL" sz="2800" dirty="0" smtClean="0">
                <a:cs typeface="Arial" panose="020B0604020202020204" pitchFamily="34" charset="0"/>
              </a:rPr>
            </a:br>
            <a:r>
              <a:rPr lang="pl-PL" altLang="pl-PL" sz="2800" dirty="0" smtClean="0">
                <a:cs typeface="Arial" panose="020B0604020202020204" pitchFamily="34" charset="0"/>
              </a:rPr>
              <a:t>na lata 2014-2020 w rozbiciu na poszczególne </a:t>
            </a:r>
            <a:br>
              <a:rPr lang="pl-PL" altLang="pl-PL" sz="2800" dirty="0" smtClean="0">
                <a:cs typeface="Arial" panose="020B0604020202020204" pitchFamily="34" charset="0"/>
              </a:rPr>
            </a:br>
            <a:r>
              <a:rPr lang="pl-PL" altLang="pl-PL" sz="2800" dirty="0" smtClean="0">
                <a:cs typeface="Arial" panose="020B0604020202020204" pitchFamily="34" charset="0"/>
              </a:rPr>
              <a:t>Osie Priorytetowe, z uwzględnieniem alokacji, naborów, kontraktacji oraz wniosków o płatność.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95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262110"/>
              </p:ext>
            </p:extLst>
          </p:nvPr>
        </p:nvGraphicFramePr>
        <p:xfrm>
          <a:off x="114300" y="1085851"/>
          <a:ext cx="8943975" cy="509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164036"/>
              </p:ext>
            </p:extLst>
          </p:nvPr>
        </p:nvGraphicFramePr>
        <p:xfrm>
          <a:off x="95251" y="1038226"/>
          <a:ext cx="8905874" cy="531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270366"/>
              </p:ext>
            </p:extLst>
          </p:nvPr>
        </p:nvGraphicFramePr>
        <p:xfrm>
          <a:off x="123825" y="1095375"/>
          <a:ext cx="8905875" cy="526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5961D-26AB-46AA-91FA-26F7DD722FD0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5450</TotalTime>
  <Words>1395</Words>
  <Application>Microsoft Office PowerPoint</Application>
  <PresentationFormat>Pokaz na ekranie (4:3)</PresentationFormat>
  <Paragraphs>515</Paragraphs>
  <Slides>33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 3</vt:lpstr>
      <vt:lpstr>Programy Regionalne</vt:lpstr>
      <vt:lpstr>Regionalny Program Operacyjny Województwa Mazowieckiego na lata 2014-2020</vt:lpstr>
      <vt:lpstr>Prezentacja programu PowerPoint</vt:lpstr>
      <vt:lpstr>Liczba i wartość ogłoszonych naborów pozakonkursowych oraz projekty Instrumentów Finansowych w ramach RPO 2014-2020</vt:lpstr>
      <vt:lpstr>Prezentacja programu PowerPoint</vt:lpstr>
      <vt:lpstr>Prezentacja programu PowerPoint</vt:lpstr>
      <vt:lpstr>Szczegółowy stan realizacji RPO WM  na lata 2014-2020 w rozbiciu na poszczególne  Osie Priorytetowe, z uwzględnieniem alokacji, naborów, kontraktacji oraz wniosków o płatność.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Na projekty w ramach ZIT przeznaczono łącznie  155 591 400 EUR (bez RW). Po przeliczeniu środków wspólnotowych według algorytmu MF, kwota alokacji wynosi 660 216 185 UE. Do tej pory dla projektów realizowanych w ramach  ZIT zaangażowano* środki wspólnotowe o łącznej wartości 635 028 165 PLN, dla następujących Poddziałań:</vt:lpstr>
      <vt:lpstr>W ramach ZIT podpisano umowy o dofinansowanie dla 59 projektów na łączną kwotę dofinansowania UE  402 743 647 PLN, w tym: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Waś Artur</cp:lastModifiedBy>
  <cp:revision>532</cp:revision>
  <cp:lastPrinted>2017-11-09T08:44:25Z</cp:lastPrinted>
  <dcterms:created xsi:type="dcterms:W3CDTF">2015-04-20T12:46:14Z</dcterms:created>
  <dcterms:modified xsi:type="dcterms:W3CDTF">2017-11-15T07:44:41Z</dcterms:modified>
</cp:coreProperties>
</file>