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391" r:id="rId2"/>
    <p:sldId id="393" r:id="rId3"/>
    <p:sldId id="394" r:id="rId4"/>
    <p:sldId id="396" r:id="rId5"/>
    <p:sldId id="395" r:id="rId6"/>
    <p:sldId id="397" r:id="rId7"/>
    <p:sldId id="398" r:id="rId8"/>
    <p:sldId id="402" r:id="rId9"/>
    <p:sldId id="404" r:id="rId10"/>
    <p:sldId id="403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0110" autoAdjust="0"/>
  </p:normalViewPr>
  <p:slideViewPr>
    <p:cSldViewPr snapToGrid="0">
      <p:cViewPr varScale="1">
        <p:scale>
          <a:sx n="94" d="100"/>
          <a:sy n="94" d="100"/>
        </p:scale>
        <p:origin x="3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2017-01-12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42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08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16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3150"/>
            <a:ext cx="7886700" cy="93345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Zmiana opisu kryterium nr 5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w ramach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360" y="2148840"/>
            <a:ext cx="8717280" cy="37131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Działanie </a:t>
            </a:r>
            <a:r>
              <a:rPr lang="pl-PL" b="1" dirty="0"/>
              <a:t>6.2</a:t>
            </a:r>
            <a:r>
              <a:rPr lang="pl-PL" dirty="0"/>
              <a:t> </a:t>
            </a:r>
            <a:r>
              <a:rPr lang="pl-PL" b="1" dirty="0"/>
              <a:t>Rewitalizacja obszarów zmarginalizowanych - w ramach planów inwestycyjnych dla subregionów objętych OSI problemowymi (Typ projektu: Rozwój infrastruktury technicznej na obszarach rewitalizowanych w celu ich aktywizacji społecznej i gospodarczej</a:t>
            </a:r>
            <a:r>
              <a:rPr lang="pl-PL" b="1" dirty="0" smtClean="0"/>
              <a:t>) </a:t>
            </a:r>
          </a:p>
          <a:p>
            <a:pPr marL="0" indent="0" algn="ctr">
              <a:buNone/>
            </a:pPr>
            <a:r>
              <a:rPr lang="pl-PL" b="1" dirty="0"/>
              <a:t>o</a:t>
            </a:r>
            <a:r>
              <a:rPr lang="pl-PL" b="1" dirty="0" smtClean="0"/>
              <a:t>raz</a:t>
            </a:r>
          </a:p>
          <a:p>
            <a:pPr marL="0" indent="0" algn="ctr">
              <a:buNone/>
            </a:pPr>
            <a:r>
              <a:rPr lang="pl-PL" b="1" dirty="0" smtClean="0"/>
              <a:t>Działanie </a:t>
            </a:r>
            <a:r>
              <a:rPr lang="pl-PL" b="1" dirty="0"/>
              <a:t>6.2</a:t>
            </a:r>
            <a:r>
              <a:rPr lang="pl-PL" dirty="0"/>
              <a:t> </a:t>
            </a:r>
            <a:r>
              <a:rPr lang="pl-PL" b="1" dirty="0"/>
              <a:t>Rewitalizacja obszarów zmarginalizowanych - </a:t>
            </a:r>
            <a:r>
              <a:rPr lang="pl-PL" b="1" dirty="0" smtClean="0"/>
              <a:t>(</a:t>
            </a:r>
            <a:r>
              <a:rPr lang="pl-PL" b="1" dirty="0"/>
              <a:t>Typ projektu: Rozwój infrastruktury technicznej na obszarach rewitalizowanych w celu ich aktywizacji społecznej i gospodarczej) </a:t>
            </a:r>
          </a:p>
          <a:p>
            <a:pPr marL="0" indent="0" algn="ctr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92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59724"/>
              </p:ext>
            </p:extLst>
          </p:nvPr>
        </p:nvGraphicFramePr>
        <p:xfrm>
          <a:off x="0" y="1672104"/>
          <a:ext cx="9072879" cy="501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813"/>
                <a:gridCol w="1591146"/>
                <a:gridCol w="3113138"/>
                <a:gridCol w="3059736"/>
                <a:gridCol w="786046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 projektami dotyczącymi terenów inwestycyjnych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komplementarne z projektami w ramach: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3.1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rozwoju MŚP na Mazowszu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Typ projektów: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Uporządkowanie i przygotowanie terenów inwestycyjnych w celu nadania im nowych funkcji gospodarczych w RPO WM 2014-2020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1.3 Kompleksowe przygotowanie terenów pod działalność gospodarczą RPO WM 2007-2013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realizowanymi wyłącznie na obszarach powojskowych, poprzemysłowych,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popegeerowskich. </a:t>
                      </a:r>
                    </a:p>
                    <a:p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 jest komplementarny z przedsięwzięciami: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będącymi w trakcie realizacji bądź zrealizowanymi przez niego lub inne podmioty zaangażowane w projekt ze środków Działania 3.1 RPO WM 2014-2020 lub Działania 1.3 RPO WM 2007-2013.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dla których został złożony wniosek o dofinansowanie ze środków Działania 3.1 RPO WM 2014-2020 przez niego lub inne podmioty zaangażowane w projekt,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wnioskodawca nie wykazał komplementarności z przedsięwzięciami planowanymi do realizacji 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ww. </a:t>
                      </a:r>
                      <a:r>
                        <a:rPr lang="pl-PL" sz="1400" b="1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środków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niego lub inne podmioty zaangażowane w projekt 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brak informacji w tym zakresie.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Punkty w ramach kryterium nie podlegają sumowaniu.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Zmiana opisu kryteriów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Kryteria przyjęte przez KM w dniu 15.07.2016 dla </a:t>
            </a:r>
            <a:r>
              <a:rPr lang="pl-PL" b="1" dirty="0">
                <a:solidFill>
                  <a:srgbClr val="FF0000"/>
                </a:solidFill>
              </a:rPr>
              <a:t>konkursów </a:t>
            </a:r>
            <a:r>
              <a:rPr lang="pl-PL" b="1" dirty="0" smtClean="0">
                <a:solidFill>
                  <a:srgbClr val="FF0000"/>
                </a:solidFill>
              </a:rPr>
              <a:t>RIT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72801"/>
              </p:ext>
            </p:extLst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jest w trakcie realizacji bądź zrealizowanymi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jest planowany do realizacji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8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Zmiana opisu kryteriów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06285"/>
              </p:ext>
            </p:extLst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u="non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za spełnienie warunku.</a:t>
                      </a: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6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FF0000"/>
                </a:solidFill>
              </a:rPr>
              <a:t>Kryteria przyjęte przez KM w dniu 21.10.2016 dla konkursów ogólnych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jest w trakcie realizacji bądź zrealizowanymi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jest planowany do realizacji przez niego lub inne podmioty zaangażowane w projekt;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66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Zmiana opisu kryteriów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35890" y="1672104"/>
          <a:ext cx="8835586" cy="46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u="non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za spełnienie warunku.</a:t>
                      </a:r>
                    </a:p>
                    <a:p>
                      <a:r>
                        <a:rPr lang="pl-PL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56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3150"/>
            <a:ext cx="8301990" cy="93345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Zmiana opisu kryterium nr 4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w ramach - na wniosek członka KM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360" y="2148840"/>
            <a:ext cx="8717280" cy="37131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Działanie </a:t>
            </a:r>
            <a:r>
              <a:rPr lang="pl-PL" b="1" dirty="0"/>
              <a:t>6.2</a:t>
            </a:r>
            <a:r>
              <a:rPr lang="pl-PL" dirty="0"/>
              <a:t> </a:t>
            </a:r>
            <a:r>
              <a:rPr lang="pl-PL" b="1" dirty="0"/>
              <a:t>Rewitalizacja obszarów zmarginalizowanych - w ramach planów inwestycyjnych dla subregionów objętych OSI problemowymi (Typ projektu: Rozwój infrastruktury technicznej na obszarach rewitalizowanych w celu ich aktywizacji społecznej i gospodarczej</a:t>
            </a:r>
            <a:r>
              <a:rPr lang="pl-PL" b="1" dirty="0" smtClean="0"/>
              <a:t>) </a:t>
            </a:r>
          </a:p>
          <a:p>
            <a:pPr marL="0" indent="0" algn="ctr">
              <a:buNone/>
            </a:pPr>
            <a:r>
              <a:rPr lang="pl-PL" b="1" dirty="0"/>
              <a:t>o</a:t>
            </a:r>
            <a:r>
              <a:rPr lang="pl-PL" b="1" dirty="0" smtClean="0"/>
              <a:t>raz</a:t>
            </a:r>
          </a:p>
          <a:p>
            <a:pPr marL="0" indent="0" algn="ctr">
              <a:buNone/>
            </a:pPr>
            <a:r>
              <a:rPr lang="pl-PL" b="1" dirty="0" smtClean="0"/>
              <a:t>Działanie </a:t>
            </a:r>
            <a:r>
              <a:rPr lang="pl-PL" b="1" dirty="0"/>
              <a:t>6.2</a:t>
            </a:r>
            <a:r>
              <a:rPr lang="pl-PL" dirty="0"/>
              <a:t> </a:t>
            </a:r>
            <a:r>
              <a:rPr lang="pl-PL" b="1" dirty="0"/>
              <a:t>Rewitalizacja obszarów zmarginalizowanych - </a:t>
            </a:r>
            <a:r>
              <a:rPr lang="pl-PL" b="1" dirty="0" smtClean="0"/>
              <a:t>(</a:t>
            </a:r>
            <a:r>
              <a:rPr lang="pl-PL" b="1" dirty="0"/>
              <a:t>Typ projektu: Rozwój infrastruktury technicznej na obszarach rewitalizowanych w celu ich aktywizacji społecznej i gospodarczej) </a:t>
            </a:r>
          </a:p>
          <a:p>
            <a:pPr marL="0" indent="0" algn="ctr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38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Kryteria przyjęte przez KM w dniu 15.07.2016 dla </a:t>
            </a:r>
            <a:r>
              <a:rPr lang="pl-PL" b="1" dirty="0">
                <a:solidFill>
                  <a:srgbClr val="FF0000"/>
                </a:solidFill>
              </a:rPr>
              <a:t>konkursów </a:t>
            </a:r>
            <a:r>
              <a:rPr lang="pl-PL" b="1" dirty="0" smtClean="0">
                <a:solidFill>
                  <a:srgbClr val="FF0000"/>
                </a:solidFill>
              </a:rPr>
              <a:t>RIT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23884"/>
              </p:ext>
            </p:extLst>
          </p:nvPr>
        </p:nvGraphicFramePr>
        <p:xfrm>
          <a:off x="135890" y="1672104"/>
          <a:ext cx="8835586" cy="501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 projektami dotyczącymi terenów inwestycyjnych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komplementarne z projektami w ramach: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3.1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rozwoju MŚP na Mazowszu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Typ projektów: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Uporządkowanie i przygotowanie terenów inwestycyjnych w celu nadania im nowych funkcji gospodarczych w RPO WM 2014-2020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1.3 Kompleksowe przygotowanie terenów pod działalność gospodarczą RPO WM 2007-2013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realizowanymi wyłącznie na obszarach powojskowych, poprzemysłowych,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popegeerowskich. </a:t>
                      </a:r>
                    </a:p>
                    <a:p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 jest komplementarny z przedsięwzięciami: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będącymi w trakcie realizacji bądź zrealizowanymi przez niego lub inne podmioty zaangażowane w projekt ze środków Działania 3.1 RPO WM 2014-2020 lub Działania 1.3 RPO WM 2007-2013.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dla których został złożony wniosek o dofinansowanie ze środków Działania 3.1 RPO WM 2014-2020 przez niego lub inne podmioty zaangażowane w projekt,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wnioskodawca nie wykazał komplementarności z przedsięwzięciami planowanymi do realizacji ze środków EFS przez niego lub inne podmioty zaangażowane w projekt.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Punkty w ramach kryterium nie podlegają sumowaniu.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5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08292"/>
              </p:ext>
            </p:extLst>
          </p:nvPr>
        </p:nvGraphicFramePr>
        <p:xfrm>
          <a:off x="0" y="1672104"/>
          <a:ext cx="9072879" cy="501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813"/>
                <a:gridCol w="1591146"/>
                <a:gridCol w="3113138"/>
                <a:gridCol w="3059736"/>
                <a:gridCol w="786046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 projektami dotyczącymi terenów inwestycyjnych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komplementarne z projektami w ramach: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3.1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rozwoju MŚP na Mazowszu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Typ projektów: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Uporządkowanie i przygotowanie terenów inwestycyjnych w celu nadania im nowych funkcji gospodarczych w RPO WM 2014-2020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1.3 Kompleksowe przygotowanie terenów pod działalność gospodarczą RPO WM 2007-2013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realizowanymi wyłącznie na obszarach powojskowych, poprzemysłowych,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popegeerowskich. </a:t>
                      </a:r>
                    </a:p>
                    <a:p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 jest komplementarny z przedsięwzięciami: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będącymi w trakcie realizacji bądź zrealizowanymi przez niego lub inne podmioty zaangażowane w projekt ze środków Działania 3.1 RPO WM 2014-2020 lub Działania 1.3 RPO WM 2007-2013.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dla których został złożony wniosek o dofinansowanie ze środków Działania 3.1 RPO WM 2014-2020 przez niego lub inne podmioty zaangażowane w projekt,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wnioskodawca nie wykazał komplementarności z przedsięwzięciami planowanymi do realizacji 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ww. </a:t>
                      </a:r>
                      <a:r>
                        <a:rPr lang="pl-PL" sz="1400" b="1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środków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niego lub inne podmioty zaangażowane w projekt 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brak informacji w tym zakresie.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Punkty w ramach kryterium nie podlegają sumowaniu.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Zmiana opisu kryteriów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" y="1261408"/>
            <a:ext cx="7886700" cy="409426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Calibri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Calibri" pitchFamily="34" charset="0"/>
                <a:cs typeface="Arial" pitchFamily="34" charset="0"/>
              </a:rPr>
              <a:t>MERYTORYCZNE – SZCZEGÓŁOWE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35890" y="1672104"/>
          <a:ext cx="8835586" cy="501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"/>
                <a:gridCol w="1549530"/>
                <a:gridCol w="3031717"/>
                <a:gridCol w="2979711"/>
                <a:gridCol w="765488"/>
              </a:tblGrid>
              <a:tr h="53636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42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 projektami dotyczącymi terenów inwestycyjnych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komplementarne z projektami w ramach: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3.1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rozwoju MŚP na Mazowszu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Typ projektów: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Uporządkowanie i przygotowanie terenów inwestycyjnych w celu nadania im nowych funkcji gospodarczych w RPO WM 2014-2020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1.3 Kompleksowe przygotowanie terenów pod działalność gospodarczą RPO WM 2007-2013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realizowanymi wyłącznie na obszarach powojskowych, poprzemysłowych,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popegeerowskich. </a:t>
                      </a:r>
                    </a:p>
                    <a:p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 jest komplementarny z przedsięwzięciami: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będącymi w trakcie realizacji bądź zrealizowanymi przez niego lub inne podmioty zaangażowane w projekt ze środków Działania 3.1 RPO WM 2014-2020 lub Działania 1.3 RPO WM 2007-2013.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dla których został złożony wniosek o dofinansowanie ze środków Działania 3.1 RPO WM 2014-2020 przez niego lub inne podmioty zaangażowane w projekt,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wnioskodawca nie wykazał komplementarności z przedsięwzięciami planowanymi do realizacji ze środków EFS przez niego lub inne podmioty zaangażowane w projekt.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Punkty w ramach kryterium nie podlegają sumowaniu.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47320" y="892076"/>
            <a:ext cx="8849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Kryteria przyjęte przez KM w dniu 21.10.2016 dla konkursów ogólnych</a:t>
            </a:r>
          </a:p>
        </p:txBody>
      </p:sp>
    </p:spTree>
    <p:extLst>
      <p:ext uri="{BB962C8B-B14F-4D97-AF65-F5344CB8AC3E}">
        <p14:creationId xmlns:p14="http://schemas.microsoft.com/office/powerpoint/2010/main" val="2479011844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3706</TotalTime>
  <Words>1198</Words>
  <Application>Microsoft Office PowerPoint</Application>
  <PresentationFormat>Pokaz na ekranie (4:3)</PresentationFormat>
  <Paragraphs>182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Programy Regionalne</vt:lpstr>
      <vt:lpstr>Zmiana opisu kryterium nr 5  w ramach</vt:lpstr>
      <vt:lpstr>KRYTERIA MERYTORYCZNE – SZCZEGÓŁOWE </vt:lpstr>
      <vt:lpstr>KRYTERIA MERYTORYCZNE – SZCZEGÓŁOWE </vt:lpstr>
      <vt:lpstr>KRYTERIA MERYTORYCZNE – SZCZEGÓŁOWE </vt:lpstr>
      <vt:lpstr>KRYTERIA MERYTORYCZNE – SZCZEGÓŁOWE </vt:lpstr>
      <vt:lpstr>Zmiana opisu kryterium nr 4  w ramach - na wniosek członka KM</vt:lpstr>
      <vt:lpstr>KRYTERIA MERYTORYCZNE – SZCZEGÓŁOWE </vt:lpstr>
      <vt:lpstr>KRYTERIA MERYTORYCZNE – SZCZEGÓŁOWE </vt:lpstr>
      <vt:lpstr>KRYTERIA MERYTORYCZNE – SZCZEGÓŁOWE </vt:lpstr>
      <vt:lpstr>KRYTERIA MERYTORYCZNE – SZCZEGÓŁOWE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Sikorska Paulina</cp:lastModifiedBy>
  <cp:revision>559</cp:revision>
  <dcterms:created xsi:type="dcterms:W3CDTF">2015-04-20T12:46:14Z</dcterms:created>
  <dcterms:modified xsi:type="dcterms:W3CDTF">2017-01-12T13:32:02Z</dcterms:modified>
</cp:coreProperties>
</file>