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8"/>
  </p:notesMasterIdLst>
  <p:handoutMasterIdLst>
    <p:handoutMasterId r:id="rId19"/>
  </p:handoutMasterIdLst>
  <p:sldIdLst>
    <p:sldId id="258" r:id="rId2"/>
    <p:sldId id="418" r:id="rId3"/>
    <p:sldId id="419" r:id="rId4"/>
    <p:sldId id="420" r:id="rId5"/>
    <p:sldId id="421" r:id="rId6"/>
    <p:sldId id="422" r:id="rId7"/>
    <p:sldId id="423" r:id="rId8"/>
    <p:sldId id="425" r:id="rId9"/>
    <p:sldId id="426" r:id="rId10"/>
    <p:sldId id="427" r:id="rId11"/>
    <p:sldId id="429" r:id="rId12"/>
    <p:sldId id="430" r:id="rId13"/>
    <p:sldId id="431" r:id="rId14"/>
    <p:sldId id="432" r:id="rId15"/>
    <p:sldId id="433" r:id="rId16"/>
    <p:sldId id="435" r:id="rId1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553" autoAdjust="0"/>
  </p:normalViewPr>
  <p:slideViewPr>
    <p:cSldViewPr snapToGrid="0"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88E0-5393-403C-A853-B2706AC55CA4}" type="datetimeFigureOut">
              <a:rPr lang="pl-PL" smtClean="0"/>
              <a:t>2017-03-15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B933-2EE8-4E74-A2D1-9D5832F496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45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2017-03-15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1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srr@mazovia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712464"/>
            <a:ext cx="7886700" cy="1219459"/>
          </a:xfrm>
        </p:spPr>
        <p:txBody>
          <a:bodyPr>
            <a:noAutofit/>
          </a:bodyPr>
          <a:lstStyle/>
          <a:p>
            <a:pPr algn="ctr"/>
            <a:r>
              <a:rPr lang="pl-PL" sz="2000" b="1" smtClean="0">
                <a:solidFill>
                  <a:schemeClr val="tx1"/>
                </a:solidFill>
                <a:latin typeface="+mj-lt"/>
              </a:rPr>
              <a:t>Najważniejsze 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zmiany w Osiach Priorytetowych </a:t>
            </a:r>
            <a:r>
              <a:rPr lang="pl-PL" sz="2000" b="1" smtClean="0">
                <a:solidFill>
                  <a:schemeClr val="tx1"/>
                </a:solidFill>
                <a:latin typeface="+mj-lt"/>
              </a:rPr>
              <a:t>współfinansowanych </a:t>
            </a:r>
            <a:br>
              <a:rPr lang="pl-PL" sz="2000" b="1" smtClean="0">
                <a:solidFill>
                  <a:schemeClr val="tx1"/>
                </a:solidFill>
                <a:latin typeface="+mj-lt"/>
              </a:rPr>
            </a:br>
            <a:r>
              <a:rPr lang="pl-PL" sz="2000" b="1" smtClean="0">
                <a:solidFill>
                  <a:schemeClr val="tx1"/>
                </a:solidFill>
                <a:latin typeface="+mj-lt"/>
              </a:rPr>
              <a:t>                                                                 z 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Europejskiego Funduszu Społecznego Regionalnego Programu Operacyjnego Województwa Mazowieckiego 2014-2020</a:t>
            </a:r>
            <a:endParaRPr lang="pl-PL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600" dirty="0" smtClean="0">
                <a:latin typeface="+mj-lt"/>
              </a:rPr>
              <a:t>XXII Posiedzenie </a:t>
            </a:r>
            <a:r>
              <a:rPr lang="pl-PL" sz="1600" dirty="0">
                <a:latin typeface="+mj-lt"/>
              </a:rPr>
              <a:t>Komitetu Monitorującego RPO WM na lata 2014 -2020 </a:t>
            </a:r>
            <a:r>
              <a:rPr lang="pl-PL" sz="1600" dirty="0" smtClean="0">
                <a:latin typeface="+mj-lt"/>
              </a:rPr>
              <a:t> </a:t>
            </a:r>
            <a:br>
              <a:rPr lang="pl-PL" sz="1600" dirty="0" smtClean="0">
                <a:latin typeface="+mj-lt"/>
              </a:rPr>
            </a:br>
            <a:r>
              <a:rPr lang="pl-PL" b="1" dirty="0" smtClean="0">
                <a:latin typeface="+mj-lt"/>
              </a:rPr>
              <a:t>17 marca 2017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660708"/>
              </p:ext>
            </p:extLst>
          </p:nvPr>
        </p:nvGraphicFramePr>
        <p:xfrm>
          <a:off x="571841" y="1653562"/>
          <a:ext cx="8012610" cy="4933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76"/>
                <a:gridCol w="7242034"/>
              </a:tblGrid>
              <a:tr h="1350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dotychczasowych doświadczeń z realizacji Programu i zmiany redakcyjne</a:t>
                      </a:r>
                      <a:endParaRPr lang="pl-PL" sz="1400" dirty="0"/>
                    </a:p>
                  </a:txBody>
                  <a:tcPr anchor="ctr"/>
                </a:tc>
              </a:tr>
              <a:tr h="356237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19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Odejście</a:t>
                      </a:r>
                      <a:r>
                        <a:rPr lang="pl-PL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 stosowania mechanizmu </a:t>
                      </a:r>
                      <a:r>
                        <a:rPr lang="pl-PL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profilowania</a:t>
                      </a:r>
                      <a:r>
                        <a:rPr lang="pl-PL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w tym obligatoryjnego realizowania </a:t>
                      </a:r>
                      <a:r>
                        <a:rPr lang="pl-PL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Programu Aktywizacja i Integracja (PAI) dla osób zakwalifikowanych do III profilu pomocy </a:t>
                      </a:r>
                      <a:r>
                        <a:rPr lang="pl-PL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Osi Priorytetowej IX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pl-PL" sz="2000" b="1" i="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Klasyfikacja obecnie stosowana w UP jest możliwa do zastosowania jedynie przez urzędy pracy.</a:t>
                      </a:r>
                      <a:r>
                        <a:rPr lang="pl-PL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Stosowanie PAI będzie fakultatywne. Również Ministerstwo Rodziny, Pracy i Polityki Społecznej planuje usunięcie mechanizmu profilowania z ustawy o promocji zatrudnienia i instytucjach rynku pracy lub wprowadzić jego opcjonalność</a:t>
                      </a:r>
                      <a:endParaRPr lang="pl-PL" sz="18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0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26660"/>
              </p:ext>
            </p:extLst>
          </p:nvPr>
        </p:nvGraphicFramePr>
        <p:xfrm>
          <a:off x="571841" y="1653562"/>
          <a:ext cx="8012610" cy="4933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76"/>
                <a:gridCol w="7242034"/>
              </a:tblGrid>
              <a:tr h="1350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dotychczasowych doświadczeń z realizacji Programu i zmiany redakcyjne</a:t>
                      </a:r>
                      <a:endParaRPr lang="pl-PL" sz="1400" dirty="0"/>
                    </a:p>
                  </a:txBody>
                  <a:tcPr anchor="ctr"/>
                </a:tc>
              </a:tr>
              <a:tr h="356237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46-53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Zmiany wynikające z nowej organizacji systemu oświaty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Zmiany w prawie oświatowym zakładają, że do dnia 1 września 2019 r. w reformowanym ustroju szkolnym będą funkcjonować gimnazja</a:t>
                      </a: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5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114733"/>
              </p:ext>
            </p:extLst>
          </p:nvPr>
        </p:nvGraphicFramePr>
        <p:xfrm>
          <a:off x="571841" y="1653562"/>
          <a:ext cx="8012610" cy="491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040"/>
                <a:gridCol w="7008570"/>
              </a:tblGrid>
              <a:tr h="1350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dotychczasowych doświadczeń z realizacji Programu i zmiany redakcyjne</a:t>
                      </a:r>
                      <a:endParaRPr lang="pl-PL" sz="1400" dirty="0"/>
                    </a:p>
                  </a:txBody>
                  <a:tcPr anchor="ctr"/>
                </a:tc>
              </a:tr>
              <a:tr h="356237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Cały Program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całym RPO WM dokonano poprawek językowych</a:t>
                      </a: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0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06103"/>
              </p:ext>
            </p:extLst>
          </p:nvPr>
        </p:nvGraphicFramePr>
        <p:xfrm>
          <a:off x="571841" y="1138136"/>
          <a:ext cx="8012610" cy="548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040"/>
                <a:gridCol w="7008570"/>
              </a:tblGrid>
              <a:tr h="9353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realokacji</a:t>
                      </a:r>
                      <a:endParaRPr lang="pl-PL" sz="1400" dirty="0"/>
                    </a:p>
                  </a:txBody>
                  <a:tcPr anchor="ctr"/>
                </a:tc>
              </a:tr>
              <a:tr h="450240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60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Obniżenie alokacji na PI 10iii (Działanie 10.2 Upowszechnianie kompetencji kluczowych wśród osób dorosłych), w stosunku do obecnie obowiązującej wartości  o kwotę 251 571 EUR</a:t>
                      </a:r>
                    </a:p>
                    <a:p>
                      <a:pPr algn="ctr" fontAlgn="t"/>
                      <a:endParaRPr lang="pl-PL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Obniżenie przedmiotowej alokacji wynika z:</a:t>
                      </a:r>
                    </a:p>
                    <a:p>
                      <a:pPr marL="342900" indent="-342900"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realizacji </a:t>
                      </a:r>
                      <a:r>
                        <a:rPr lang="pl-PL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wskaźnika „liczba osób o niskich kwalifikacjach, objętych wsparciem w </a:t>
                      </a: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programie” wynosi </a:t>
                      </a:r>
                      <a:r>
                        <a:rPr lang="pl-PL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97% i ok. 250% wartości pośredniej na 2018 r. </a:t>
                      </a:r>
                      <a:endParaRPr lang="pl-PL" sz="1600" b="1" i="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realizacji wskaźnika liczby </a:t>
                      </a:r>
                      <a:r>
                        <a:rPr lang="pl-PL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osób w wieku 25 lat i więcej </a:t>
                      </a: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poziomie 75</a:t>
                      </a:r>
                      <a:r>
                        <a:rPr lang="pl-PL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%, </a:t>
                      </a:r>
                      <a:endParaRPr lang="pl-PL" sz="1600" b="1" i="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realizacji wskaźnika liczby osób w wieku 50 </a:t>
                      </a:r>
                      <a:r>
                        <a:rPr lang="pl-PL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 i więcej objętych wsparciem w programie, </a:t>
                      </a: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poziomie 212</a:t>
                      </a:r>
                      <a:r>
                        <a:rPr lang="pl-PL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%, przy jednoczesnym relatywnie niskim wykorzystaniu alokacji na poziomie ok. 40</a:t>
                      </a: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%,</a:t>
                      </a:r>
                    </a:p>
                    <a:p>
                      <a:pPr marL="342900" indent="-342900"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obniżeniem </a:t>
                      </a:r>
                      <a:r>
                        <a:rPr lang="pl-PL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1 października 2017 r. wieku emerytalnego do 60 lat dla kobiet oraz 65 lat dla </a:t>
                      </a: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mężczyzn,</a:t>
                      </a:r>
                    </a:p>
                    <a:p>
                      <a:pPr marL="342900" indent="-342900"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spadku </a:t>
                      </a:r>
                      <a:r>
                        <a:rPr lang="pl-PL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liczby osób bezrobotnych (wzrost nastąpił jedynie w grupie wiekowej 60 – 64 lata</a:t>
                      </a: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</a:t>
                      </a:r>
                    </a:p>
                    <a:p>
                      <a:pPr marL="342900" indent="-342900"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spadkiem </a:t>
                      </a:r>
                      <a:r>
                        <a:rPr lang="pl-PL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liczby bezrobotnych legitymujących się wykształceniem poniżej średniego o 14.220 osób  (o 12,1</a:t>
                      </a:r>
                      <a:r>
                        <a:rPr lang="pl-PL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r>
                        <a:rPr lang="pl-PL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pl-PL" sz="2000" b="1" i="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9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9699"/>
              </p:ext>
            </p:extLst>
          </p:nvPr>
        </p:nvGraphicFramePr>
        <p:xfrm>
          <a:off x="571841" y="1138136"/>
          <a:ext cx="8012610" cy="544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040"/>
                <a:gridCol w="7008570"/>
              </a:tblGrid>
              <a:tr h="9353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realokacji</a:t>
                      </a:r>
                      <a:endParaRPr lang="pl-PL" sz="1400" dirty="0"/>
                    </a:p>
                  </a:txBody>
                  <a:tcPr anchor="ctr"/>
                </a:tc>
              </a:tr>
              <a:tr h="450240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54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alokacji w  PI 9v  (Działanie 9.3 Rozwój ekonomii społecznej) o kwotę 251 571 EUR</a:t>
                      </a:r>
                    </a:p>
                    <a:p>
                      <a:pPr algn="ctr" fontAlgn="t"/>
                      <a:endParaRPr lang="pl-PL" sz="2000" b="1" i="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pl-PL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Przedmiotowe zwiększenie wynika z:</a:t>
                      </a:r>
                    </a:p>
                    <a:p>
                      <a:pPr marL="342900" indent="-342900"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niskich kwot dotacji na utworzenie 1 miejsca pracy w przedsiębiorstwach </a:t>
                      </a:r>
                      <a:r>
                        <a:rPr lang="pl-PL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społecznych, </a:t>
                      </a:r>
                      <a:endParaRPr lang="pl-PL" sz="2000" b="1" i="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pl-PL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potrzeby tworzenia trwałych i stabilnych miejsc pracy dla osób zagrożonych wykluczeniem społecznym w sektorze ekonomii społecznej</a:t>
                      </a:r>
                      <a:endParaRPr lang="pl-PL" sz="2000" b="1" i="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8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72249"/>
              </p:ext>
            </p:extLst>
          </p:nvPr>
        </p:nvGraphicFramePr>
        <p:xfrm>
          <a:off x="571841" y="1138136"/>
          <a:ext cx="8012610" cy="544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040"/>
                <a:gridCol w="7008570"/>
              </a:tblGrid>
              <a:tr h="9353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realokacji</a:t>
                      </a:r>
                      <a:endParaRPr lang="pl-PL" sz="1400" dirty="0"/>
                    </a:p>
                  </a:txBody>
                  <a:tcPr anchor="ctr"/>
                </a:tc>
              </a:tr>
              <a:tr h="450240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54-69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Zmiany w planie finansowym RPO WM 2014-2020 oraz w kategoriach interwencji Osi PI IX i X</a:t>
                      </a:r>
                      <a:endParaRPr lang="pl-PL" sz="2000" b="1" i="0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8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solidFill>
                  <a:prstClr val="black"/>
                </a:solidFill>
                <a:latin typeface="Calibri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solidFill>
                  <a:prstClr val="black"/>
                </a:solidFill>
                <a:latin typeface="Calibri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solidFill>
                  <a:prstClr val="black"/>
                </a:solidFill>
                <a:latin typeface="Calibri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solidFill>
                  <a:prstClr val="black"/>
                </a:solidFill>
                <a:latin typeface="Calibri"/>
              </a:rPr>
              <a:t>03-402 Warszawa</a:t>
            </a:r>
          </a:p>
          <a:p>
            <a:pPr algn="ctr">
              <a:defRPr/>
            </a:pPr>
            <a:r>
              <a:rPr lang="pl-PL" altLang="pl-PL" dirty="0" smtClean="0">
                <a:solidFill>
                  <a:prstClr val="black"/>
                </a:solidFill>
                <a:latin typeface="Calibri"/>
                <a:hlinkClick r:id="rId3"/>
              </a:rPr>
              <a:t>dsrr@mazovia.pl</a:t>
            </a:r>
            <a:endParaRPr lang="pl-PL" altLang="pl-PL" dirty="0" smtClean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pl-PL" altLang="pl-PL" dirty="0" smtClean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pl-PL" altLang="pl-PL" sz="1400" dirty="0" smtClean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pl-PL" altLang="pl-PL" sz="1400" dirty="0" smtClean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pl-PL" altLang="pl-PL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pl-PL" altLang="pl-PL" dirty="0" smtClean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pl-PL" altLang="pl-P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solidFill>
                  <a:prstClr val="black"/>
                </a:solidFill>
                <a:latin typeface="Calibri"/>
              </a:rPr>
              <a:t>Dziękuję za uwagę!</a:t>
            </a:r>
            <a:br>
              <a:rPr lang="pl-PL" sz="2400" dirty="0">
                <a:solidFill>
                  <a:prstClr val="black"/>
                </a:solidFill>
                <a:latin typeface="Calibri"/>
              </a:rPr>
            </a:br>
            <a:endParaRPr lang="pl-PL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7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49508"/>
              </p:ext>
            </p:extLst>
          </p:nvPr>
        </p:nvGraphicFramePr>
        <p:xfrm>
          <a:off x="571841" y="1653562"/>
          <a:ext cx="8012610" cy="4533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76"/>
                <a:gridCol w="7242034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projektu zmian do Umowy Partnerstwa</a:t>
                      </a:r>
                      <a:endParaRPr lang="pl-PL" sz="1400" dirty="0"/>
                    </a:p>
                  </a:txBody>
                  <a:tcPr anchor="ctr"/>
                </a:tc>
              </a:tr>
              <a:tr h="337534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 i 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Rozszerzenie zakresu interwencji w PI 8i </a:t>
                      </a:r>
                      <a:r>
                        <a:rPr lang="pl-PL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Dostęp do zatrudnienia dla osób poszukujących pracy i osób biernych zawodowo, w tym długotrwale bezrobotnych oraz oddalonych od rynku pracy, także poprzez lokalne inicjatywy na rzecz zatrudnienia oraz wspieranie mobilności pracowników</a:t>
                      </a:r>
                      <a:r>
                        <a:rPr lang="pl-PL" sz="20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grupy inne niż defaworyzowane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pl-PL" sz="18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sytuacji zmniejszającej się stopy bezrobocia, wsparcie osób spoza grup defaworyzowanych zwiększy możliwości racjonalnego wykorzystania wsparcia EFS. Powyższe rozszerzenie będzie poprzedzone diagnozą rynku pracy na rok poprzedzający zakres czasowy projektu pozakonkursowego/konkursowego</a:t>
                      </a:r>
                      <a:endParaRPr lang="pl-PL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7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198909"/>
              </p:ext>
            </p:extLst>
          </p:nvPr>
        </p:nvGraphicFramePr>
        <p:xfrm>
          <a:off x="571841" y="1653562"/>
          <a:ext cx="801261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76"/>
                <a:gridCol w="7242034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projektu zmian do Umowy Partnerstwa</a:t>
                      </a:r>
                      <a:endParaRPr lang="pl-PL" sz="1400" dirty="0"/>
                    </a:p>
                  </a:txBody>
                  <a:tcPr anchor="ctr"/>
                </a:tc>
              </a:tr>
              <a:tr h="337534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Zmiana linii demarkacyjnej pomiędzy CT 8 i CT 9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800" b="1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Przedmiotowa</a:t>
                      </a:r>
                      <a:r>
                        <a:rPr lang="pl-PL" sz="1800" b="1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zmian </a:t>
                      </a:r>
                      <a:r>
                        <a:rPr lang="pl-PL" sz="1800" b="1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pomoże zagwarantować lepszą koordynację i komplementarność wsparcia w CT8 i CT 9.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w ramach CT 8 będzie kierowane przede wszystkim do osób bezrobotnych i biernych zawodowo, którym do aktywizacji zawodowej i powrotu na rynek pracy wystarczy pomoc obejmująca głównie usługi i instrumenty rynku pracy. Z kolei wsparcie w ramach CT 9 będzie kierowane do osób zagrożonych wykluczeniem społecznym, które przed zastosowaniem instrumentów i usług rynku pracy wymagają wsparcia usługami aktywnej integracji o charakterze społecznym. Tym osobom do aktywizacji zawodowej niezbędne jest w pierwszej kolejności udzielenie wsparcia w zakresie integracji społecznej</a:t>
                      </a:r>
                      <a:endParaRPr lang="pl-PL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43287"/>
              </p:ext>
            </p:extLst>
          </p:nvPr>
        </p:nvGraphicFramePr>
        <p:xfrm>
          <a:off x="571841" y="1274323"/>
          <a:ext cx="8012610" cy="513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76"/>
                <a:gridCol w="7242034"/>
              </a:tblGrid>
              <a:tr h="115831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projektu zmian do Umowy Partnerstwa</a:t>
                      </a:r>
                      <a:endParaRPr lang="pl-PL" sz="1400" dirty="0"/>
                    </a:p>
                  </a:txBody>
                  <a:tcPr anchor="ctr"/>
                </a:tc>
              </a:tr>
              <a:tr h="397789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8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Odstąpienie  od wsparcia opartego na profilu pomocy osób bezrobotnych</a:t>
                      </a:r>
                      <a:endParaRPr lang="pl-PL" sz="180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CT8 wspierane będą osoby, które przede wszystkim potrzebują aktywizacji zawodowej.</a:t>
                      </a:r>
                    </a:p>
                    <a:p>
                      <a:pPr algn="ctr"/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CT9 wspierane będą osoby, które w pierwszej kolejności potrzebują aktywizacji społecznej. </a:t>
                      </a:r>
                    </a:p>
                    <a:p>
                      <a:pPr algn="ctr"/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Współpraca PUP i </a:t>
                      </a:r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OPS </a:t>
                      </a:r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pomoże zagwarantować lepszą koordynację i komplementarność wsparcia w CT8 i CT9 przez: </a:t>
                      </a:r>
                    </a:p>
                    <a:p>
                      <a:pPr algn="ctr"/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-wzajemne informowanie się instytucji o projektach</a:t>
                      </a:r>
                      <a:b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(zwłaszcza OPS&lt;-&gt;PUP), </a:t>
                      </a:r>
                    </a:p>
                    <a:p>
                      <a:pPr algn="ctr"/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-realizacja w CT8 elementów aktywizacji społ./usług społ. jeśli brak  </a:t>
                      </a:r>
                    </a:p>
                    <a:p>
                      <a:pPr algn="ctr"/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projektów z CT9 w gminie, </a:t>
                      </a:r>
                    </a:p>
                    <a:p>
                      <a:pPr algn="ctr"/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-uczestnicy CT 9 będą preferowani w projektach CT8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pl-PL" sz="1800" b="1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68244"/>
              </p:ext>
            </p:extLst>
          </p:nvPr>
        </p:nvGraphicFramePr>
        <p:xfrm>
          <a:off x="571841" y="1653562"/>
          <a:ext cx="8012610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76"/>
                <a:gridCol w="7242034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projektu zmian do Umowy Partnerstwa</a:t>
                      </a:r>
                      <a:endParaRPr lang="pl-PL" sz="1400" dirty="0"/>
                    </a:p>
                  </a:txBody>
                  <a:tcPr anchor="ctr"/>
                </a:tc>
              </a:tr>
              <a:tr h="337534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Wprowadzenie możliwości</a:t>
                      </a:r>
                      <a:r>
                        <a:rPr lang="pl-PL" sz="2400" b="1" i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naprzemiennego trybu wyboru projektów OPS i PCPR</a:t>
                      </a:r>
                      <a:endParaRPr lang="pl-PL" sz="2400" b="1" i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projektów realizowanych na rzecz klientów OPS i PCPR, nabór projektów może następować zarówno w trybie pozakonkursowym, jak i konkursowym. Decyzja dotycząca zastosowania trybu zostanie podjęta przez IZ na podstawie deklaracji składanych przez właściwe jednostki organizacyjne pomocy społecznej. Niezależnie od prowadzonego trybu pozakonkursowego mogą być ogłaszane konkursy, w ramach których wnioski mogą być składane przez właściwe jednostki organizacyjne pomocy społecznej lub we współpracy z przedmiotowymi jednostkami</a:t>
                      </a:r>
                      <a:endParaRPr lang="pl-PL" sz="2000" b="1" i="0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09051"/>
              </p:ext>
            </p:extLst>
          </p:nvPr>
        </p:nvGraphicFramePr>
        <p:xfrm>
          <a:off x="571841" y="1653562"/>
          <a:ext cx="8012610" cy="4746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76"/>
                <a:gridCol w="7242034"/>
              </a:tblGrid>
              <a:tr h="554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projektu zmian do Umowy Partnerstwa</a:t>
                      </a:r>
                      <a:endParaRPr lang="pl-PL" sz="1400" dirty="0"/>
                    </a:p>
                  </a:txBody>
                  <a:tcPr anchor="ctr"/>
                </a:tc>
              </a:tr>
              <a:tr h="337534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Zmiana w systemie oświaty</a:t>
                      </a:r>
                      <a:r>
                        <a:rPr lang="pl-PL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wprowadzająca zmianę wieku przedszkolnego.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pl-PL" sz="2400" b="1" i="0" kern="1200" baseline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Zmiana </a:t>
                      </a:r>
                      <a:r>
                        <a:rPr lang="pl-PL" sz="2000" b="1" i="0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wieku </a:t>
                      </a:r>
                      <a:r>
                        <a:rPr lang="pl-PL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grupy docelowej oraz zmiana wskaźnika „</a:t>
                      </a:r>
                      <a:r>
                        <a:rPr lang="pl-PL" sz="20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odsetek dzieci w wieku 3-5 lat </a:t>
                      </a:r>
                      <a:r>
                        <a:rPr lang="pl-PL" sz="2000" b="1" i="1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(wcześniej: 3-4 lat) </a:t>
                      </a:r>
                      <a:r>
                        <a:rPr lang="pl-PL" sz="20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objętych edukacją przedszkolną” </a:t>
                      </a:r>
                      <a:r>
                        <a:rPr lang="pl-PL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Poddziałania 10.1.4 w X Osi Priorytetowej. </a:t>
                      </a:r>
                      <a:endParaRPr lang="pl-PL" sz="2000" b="1" i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9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58555"/>
              </p:ext>
            </p:extLst>
          </p:nvPr>
        </p:nvGraphicFramePr>
        <p:xfrm>
          <a:off x="571841" y="1196502"/>
          <a:ext cx="8012610" cy="551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76"/>
                <a:gridCol w="7242034"/>
              </a:tblGrid>
              <a:tr h="14955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dotychczasowych doświadczeń z realizacji Programu i zmiany redakcyjne</a:t>
                      </a:r>
                      <a:endParaRPr lang="pl-PL" sz="1400" dirty="0"/>
                    </a:p>
                  </a:txBody>
                  <a:tcPr anchor="ctr"/>
                </a:tc>
              </a:tr>
              <a:tr h="402123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8.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Zmiana wskaźników produktów w PI 8 iv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związku z błędem metodologicznym zaproponowano zmianę wskaźników sposób następujący: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6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PRZED: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Liczba osób opiekujących się dziećmi w wieku do lat 3 objętych wsparciem w programie – 731 osób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Liczba utworzonych miejsc opieki nad dziećmi w wieku do lat 3 - 9 163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6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PO: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Liczba osób opiekujących się dziećmi w wieku do lat 3 objętych wsparciem w programie – 2 750 osób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Liczba utworzonych miejsc opieki nad dziećmi w wieku do lat 3 – 2 722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800" b="1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15392"/>
              </p:ext>
            </p:extLst>
          </p:nvPr>
        </p:nvGraphicFramePr>
        <p:xfrm>
          <a:off x="571841" y="1653562"/>
          <a:ext cx="8012610" cy="4933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76"/>
                <a:gridCol w="7242034"/>
              </a:tblGrid>
              <a:tr h="1350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dotychczasowych doświadczeń z realizacji Programu i zmiany redakcyjne</a:t>
                      </a:r>
                      <a:endParaRPr lang="pl-PL" sz="1400" dirty="0"/>
                    </a:p>
                  </a:txBody>
                  <a:tcPr anchor="ctr"/>
                </a:tc>
              </a:tr>
              <a:tr h="356237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Egzekwowanie dotychczasowych zapisów RPO WM 2014 2020 w sprawie zaliczania osób do grup defaworyzowanych na podstawie przepisów ustawy z dnia 20 kwietnia 2004 roku, a nie zapisów z WLWK</a:t>
                      </a:r>
                      <a:r>
                        <a:rPr lang="pl-PL" sz="2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definicja długotrwałego bezrobocia</a:t>
                      </a:r>
                      <a:r>
                        <a:rPr lang="pl-PL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2000" b="1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97628"/>
              </p:ext>
            </p:extLst>
          </p:nvPr>
        </p:nvGraphicFramePr>
        <p:xfrm>
          <a:off x="571841" y="1653562"/>
          <a:ext cx="8012610" cy="4933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76"/>
                <a:gridCol w="7242034"/>
              </a:tblGrid>
              <a:tr h="1350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 zmiany w Tabeli zmian.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Zmiany w  RPO WM 2014-2020 wynikające z dotychczasowych doświadczeń z realizacji Programu i zmiany redakcyjne</a:t>
                      </a:r>
                      <a:endParaRPr lang="pl-PL" sz="1400" dirty="0"/>
                    </a:p>
                  </a:txBody>
                  <a:tcPr anchor="ctr"/>
                </a:tc>
              </a:tr>
              <a:tr h="356237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13-16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Doprecyzowanie zapisów w PI 8iv poprzez:</a:t>
                      </a:r>
                    </a:p>
                    <a:p>
                      <a:pPr marL="285750" indent="-285750" algn="ctr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ukierunkowanie</a:t>
                      </a:r>
                      <a:r>
                        <a:rPr lang="pl-PL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interwencji na tworzenie nowych miejsc opieki nad dziećmi w wieku do lat 3, </a:t>
                      </a:r>
                    </a:p>
                    <a:p>
                      <a:pPr marL="285750" indent="-285750" algn="ctr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finansowanie pobytu dziecka na miejscach już utworzonych,</a:t>
                      </a:r>
                    </a:p>
                    <a:p>
                      <a:pPr marL="285750" indent="-285750" algn="ctr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uściślenie pojęcia „osoby fizyczne” jako beneficjentów,</a:t>
                      </a:r>
                    </a:p>
                    <a:p>
                      <a:pPr marL="285750" indent="-285750" algn="ctr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określenie maksymalnego udziału dofinansowania w kosztach zatrudnienia niani</a:t>
                      </a:r>
                      <a:endParaRPr lang="pl-PL" sz="1800" b="1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5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4516</TotalTime>
  <Words>1207</Words>
  <Application>Microsoft Office PowerPoint</Application>
  <PresentationFormat>Pokaz na ekranie (4:3)</PresentationFormat>
  <Paragraphs>113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Kęsicka Katarzyna</cp:lastModifiedBy>
  <cp:revision>638</cp:revision>
  <cp:lastPrinted>2016-05-18T07:03:59Z</cp:lastPrinted>
  <dcterms:created xsi:type="dcterms:W3CDTF">2015-04-20T12:46:14Z</dcterms:created>
  <dcterms:modified xsi:type="dcterms:W3CDTF">2017-03-15T13:42:38Z</dcterms:modified>
</cp:coreProperties>
</file>