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8"/>
  </p:notesMasterIdLst>
  <p:handoutMasterIdLst>
    <p:handoutMasterId r:id="rId9"/>
  </p:handoutMasterIdLst>
  <p:sldIdLst>
    <p:sldId id="258" r:id="rId2"/>
    <p:sldId id="424" r:id="rId3"/>
    <p:sldId id="423" r:id="rId4"/>
    <p:sldId id="422" r:id="rId5"/>
    <p:sldId id="420" r:id="rId6"/>
    <p:sldId id="387" r:id="rId7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godzińska Edyta" initials="JE" lastIdx="0" clrIdx="0">
    <p:extLst>
      <p:ext uri="{19B8F6BF-5375-455C-9EA6-DF929625EA0E}">
        <p15:presenceInfo xmlns:p15="http://schemas.microsoft.com/office/powerpoint/2012/main" userId="S-1-5-21-3614740060-3577846218-3186316695-11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87085" autoAdjust="0"/>
  </p:normalViewPr>
  <p:slideViewPr>
    <p:cSldViewPr snapToGrid="0">
      <p:cViewPr varScale="1">
        <p:scale>
          <a:sx n="95" d="100"/>
          <a:sy n="95" d="100"/>
        </p:scale>
        <p:origin x="4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DEBB6-D8F2-400E-BC61-5F06847FABC5}" type="datetimeFigureOut">
              <a:rPr lang="pl-PL" smtClean="0"/>
              <a:t>2016-12-13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E7950-4ADE-48C7-9A5D-71C0D96EB28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140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2016-12-13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Realizacja polityki równości szans oraz niedyskryminacji, w tym dostępności </a:t>
            </a:r>
            <a:r>
              <a:rPr lang="pl-PL" b="1">
                <a:solidFill>
                  <a:schemeClr val="tx1"/>
                </a:solidFill>
                <a:latin typeface="+mj-lt"/>
              </a:rPr>
              <a:t>dla </a:t>
            </a:r>
            <a:r>
              <a:rPr lang="pl-PL" b="1" smtClean="0">
                <a:solidFill>
                  <a:schemeClr val="tx1"/>
                </a:solidFill>
                <a:latin typeface="+mj-lt"/>
              </a:rPr>
              <a:t>osób</a:t>
            </a:r>
            <a:br>
              <a:rPr lang="pl-PL" b="1" smtClean="0">
                <a:solidFill>
                  <a:schemeClr val="tx1"/>
                </a:solidFill>
                <a:latin typeface="+mj-lt"/>
              </a:rPr>
            </a:br>
            <a:r>
              <a:rPr lang="pl-PL" b="1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z niepełnosprawnościami w ramach RPO WM na lata 2014 – 2020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16 grudnia </a:t>
            </a:r>
            <a:r>
              <a:rPr lang="pl-PL" dirty="0" smtClean="0">
                <a:latin typeface="+mj-lt"/>
              </a:rPr>
              <a:t>2016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8312" y="808124"/>
            <a:ext cx="7886700" cy="933450"/>
          </a:xfrm>
        </p:spPr>
        <p:txBody>
          <a:bodyPr/>
          <a:lstStyle/>
          <a:p>
            <a:pPr algn="ctr"/>
            <a:r>
              <a:rPr lang="pl-PL" dirty="0" smtClean="0"/>
              <a:t> </a:t>
            </a:r>
            <a:r>
              <a:rPr lang="pl-PL" sz="2000" dirty="0" smtClean="0"/>
              <a:t>Zasada równości szans i niedyskryminacji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8312" y="1741574"/>
            <a:ext cx="7957038" cy="4435389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1800" dirty="0"/>
              <a:t>U</a:t>
            </a:r>
            <a:r>
              <a:rPr lang="pl-PL" sz="1800" dirty="0" smtClean="0"/>
              <a:t>możliwienie </a:t>
            </a:r>
            <a:r>
              <a:rPr lang="pl-PL" sz="1800" dirty="0"/>
              <a:t>wszystkim osobom – </a:t>
            </a:r>
            <a:r>
              <a:rPr lang="pl-PL" sz="1800" dirty="0" smtClean="0"/>
              <a:t>bez względu </a:t>
            </a:r>
            <a:r>
              <a:rPr lang="pl-PL" sz="1800" dirty="0"/>
              <a:t>na płeć, wiek, niepełnosprawność, rasę lub </a:t>
            </a:r>
            <a:r>
              <a:rPr lang="pl-PL" sz="1800" dirty="0" smtClean="0"/>
              <a:t>pochodzenie etniczne, wyznawaną </a:t>
            </a:r>
            <a:r>
              <a:rPr lang="pl-PL" sz="1800" dirty="0"/>
              <a:t>religię lub światopogląd, orientację seksualną – sprawiedliwego, </a:t>
            </a:r>
            <a:r>
              <a:rPr lang="pl-PL" sz="1800" dirty="0" smtClean="0"/>
              <a:t>pełnego uczestnictwa </a:t>
            </a:r>
            <a:r>
              <a:rPr lang="pl-PL" sz="1800" dirty="0"/>
              <a:t>we wszystkich dziedzinach życia na jednakowych </a:t>
            </a:r>
            <a:r>
              <a:rPr lang="pl-PL" sz="1800" dirty="0" smtClean="0"/>
              <a:t>zasadach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H</a:t>
            </a:r>
            <a:r>
              <a:rPr lang="pl-PL" sz="1800" dirty="0" smtClean="0"/>
              <a:t>oryzontalna zasada obowiązująca </a:t>
            </a:r>
            <a:r>
              <a:rPr lang="pl-PL" sz="1800" dirty="0"/>
              <a:t>w całej Unii </a:t>
            </a:r>
            <a:r>
              <a:rPr lang="pl-PL" sz="1800" dirty="0" smtClean="0"/>
              <a:t>Europejskiej </a:t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art. 7 rozporządzenia ogólnego UE </a:t>
            </a:r>
            <a:r>
              <a:rPr lang="pl-PL" sz="1800" dirty="0" smtClean="0"/>
              <a:t>1303/2014)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1800" dirty="0"/>
              <a:t>W</a:t>
            </a:r>
            <a:r>
              <a:rPr lang="pl-PL" sz="1800" dirty="0" smtClean="0"/>
              <a:t>szystkie </a:t>
            </a:r>
            <a:r>
              <a:rPr lang="pl-PL" sz="1800" dirty="0"/>
              <a:t>programy operacyjne realizowane w </a:t>
            </a:r>
            <a:r>
              <a:rPr lang="pl-PL" sz="1800" dirty="0" smtClean="0"/>
              <a:t>ramach polityki </a:t>
            </a:r>
            <a:r>
              <a:rPr lang="pl-PL" sz="1800" dirty="0"/>
              <a:t>spójności powinny zaplanować mechanizmy pozwalające na przeciwdziałanie wszelkim formom dyskryminacji, w tym dyskryminacji ze względu na niepełnosprawność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płeć</a:t>
            </a:r>
          </a:p>
        </p:txBody>
      </p:sp>
    </p:spTree>
    <p:extLst>
      <p:ext uri="{BB962C8B-B14F-4D97-AF65-F5344CB8AC3E}">
        <p14:creationId xmlns:p14="http://schemas.microsoft.com/office/powerpoint/2010/main" val="368850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000" dirty="0" smtClean="0"/>
              <a:t>Zasada równość szans kobiet i mężczyzn 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2466" y="1768510"/>
            <a:ext cx="7747279" cy="481316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800" dirty="0"/>
              <a:t>P</a:t>
            </a:r>
            <a:r>
              <a:rPr lang="pl-PL" sz="1800" dirty="0" smtClean="0"/>
              <a:t>odejmowania </a:t>
            </a:r>
            <a:r>
              <a:rPr lang="pl-PL" sz="1800" dirty="0"/>
              <a:t>działań na rzecz osiągnięcia stanu, w którym kobietom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mężczyznom przypisuje </a:t>
            </a:r>
            <a:r>
              <a:rPr lang="pl-PL" sz="1800" dirty="0"/>
              <a:t>się taką samą wartość społeczną, równe prawa i równe obowiązki </a:t>
            </a:r>
            <a:r>
              <a:rPr lang="pl-PL" sz="1800" dirty="0" smtClean="0"/>
              <a:t>oraz gdy </a:t>
            </a:r>
            <a:r>
              <a:rPr lang="pl-PL" sz="1800" dirty="0"/>
              <a:t>mają oni równy dostęp do zasobów (środki finansowe, szanse rozwoju), z </a:t>
            </a:r>
            <a:r>
              <a:rPr lang="pl-PL" sz="1800" dirty="0" smtClean="0"/>
              <a:t>których mogą </a:t>
            </a:r>
            <a:r>
              <a:rPr lang="pl-PL" sz="1800" dirty="0"/>
              <a:t>korzystać. Zasada ta ma gwarantować możliwość wyboru drogi życiowej </a:t>
            </a:r>
            <a:r>
              <a:rPr lang="pl-PL" sz="1800" dirty="0" smtClean="0"/>
              <a:t>bez ograniczeń </a:t>
            </a:r>
            <a:r>
              <a:rPr lang="pl-PL" sz="1800" dirty="0"/>
              <a:t>wynikających ze stereotypów płci.</a:t>
            </a:r>
            <a:endParaRPr lang="pl-PL" sz="1800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800" b="1" dirty="0" smtClean="0"/>
              <a:t>Realizacja zasady równości szans kobiet i mężczyzn </a:t>
            </a:r>
            <a:endParaRPr lang="pl-PL" sz="1800" b="1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EFS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800" dirty="0" smtClean="0"/>
              <a:t>spełnienie </a:t>
            </a:r>
            <a:r>
              <a:rPr lang="pl-PL" sz="1800" dirty="0"/>
              <a:t>zasady równości szans kobiet i mężczyzn jest oceniane za pomocą tzw. standardu minimum, </a:t>
            </a:r>
            <a:endParaRPr lang="pl-PL" sz="1800" dirty="0" smtClean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800" dirty="0" smtClean="0"/>
              <a:t>EFRR: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800" dirty="0" smtClean="0"/>
              <a:t>W karcie </a:t>
            </a:r>
            <a:r>
              <a:rPr lang="pl-PL" sz="1800" dirty="0"/>
              <a:t>oceny zawarte jest pytanie spełnianie zasady równości szans kobiet i mężczyzn </a:t>
            </a:r>
            <a:r>
              <a:rPr lang="pl-PL" sz="1800" dirty="0" smtClean="0"/>
              <a:t>(</a:t>
            </a:r>
            <a:r>
              <a:rPr lang="pl-PL" sz="1800" dirty="0"/>
              <a:t>w uzasadnionych przypadkach dopuszcza się neutralny wpływ projektu na zasadę równości szans kobiet i mężczyzn). </a:t>
            </a:r>
          </a:p>
        </p:txBody>
      </p:sp>
    </p:spTree>
    <p:extLst>
      <p:ext uri="{BB962C8B-B14F-4D97-AF65-F5344CB8AC3E}">
        <p14:creationId xmlns:p14="http://schemas.microsoft.com/office/powerpoint/2010/main" val="3695917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756" y="894303"/>
            <a:ext cx="7707086" cy="643095"/>
          </a:xfrm>
        </p:spPr>
        <p:txBody>
          <a:bodyPr/>
          <a:lstStyle/>
          <a:p>
            <a:pPr algn="ctr"/>
            <a:r>
              <a:rPr lang="pl-PL" sz="2000" dirty="0" smtClean="0"/>
              <a:t>Zasada </a:t>
            </a:r>
            <a:r>
              <a:rPr lang="pl-PL" sz="2000" dirty="0"/>
              <a:t>dostępności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1016" y="1537397"/>
            <a:ext cx="8531050" cy="506436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Realizacja zasady równości szans i niedyskryminacji, w tym dostępności dla osób z </a:t>
            </a:r>
            <a:r>
              <a:rPr lang="pl-PL" sz="1800" b="1" dirty="0" smtClean="0"/>
              <a:t>niepełnosprawnościami może </a:t>
            </a:r>
            <a:r>
              <a:rPr lang="pl-PL" sz="1800" b="1" dirty="0"/>
              <a:t>być realizowana poprzez </a:t>
            </a:r>
            <a:r>
              <a:rPr lang="pl-PL" sz="1800" b="1" dirty="0" smtClean="0"/>
              <a:t>zastosowanie: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i="1" u="sng" dirty="0" smtClean="0"/>
              <a:t>Koncepcji uniwersalnego projektowania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000" u="sng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Projektowanie </a:t>
            </a:r>
            <a:r>
              <a:rPr lang="pl-PL" sz="1800" dirty="0"/>
              <a:t>produktów, środowiska</a:t>
            </a:r>
            <a:r>
              <a:rPr lang="pl-PL" sz="1800" dirty="0" smtClean="0"/>
              <a:t>, programów </a:t>
            </a:r>
            <a:r>
              <a:rPr lang="pl-PL" sz="1800" dirty="0"/>
              <a:t>i usług w taki sposób, by były użyteczne dla wszystkich, w </a:t>
            </a:r>
            <a:r>
              <a:rPr lang="pl-PL" sz="1800" dirty="0" smtClean="0"/>
              <a:t>możliwie największym </a:t>
            </a:r>
            <a:r>
              <a:rPr lang="pl-PL" sz="1800" dirty="0"/>
              <a:t>stopniu, bez potrzeby adaptacji lub specjalistycznego projektowania</a:t>
            </a:r>
            <a:r>
              <a:rPr lang="pl-PL" sz="1800" dirty="0" smtClean="0"/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b="1" dirty="0"/>
              <a:t>Główne narzędzie służące zapewnieniu dostępności wszystkim osobom do produktów, towarów, usługi, infrastruktury wytworzonych z udziałem środków EFS i EFRR.</a:t>
            </a:r>
            <a:endParaRPr lang="pl-PL" sz="1800" b="1" dirty="0" smtClean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1800" i="1" u="sng" dirty="0"/>
              <a:t>M</a:t>
            </a:r>
            <a:r>
              <a:rPr lang="pl-PL" sz="1800" i="1" u="sng" dirty="0" smtClean="0"/>
              <a:t>echanizmu </a:t>
            </a:r>
            <a:r>
              <a:rPr lang="pl-PL" sz="1800" i="1" u="sng" dirty="0"/>
              <a:t>racjonalnych </a:t>
            </a:r>
            <a:r>
              <a:rPr lang="pl-PL" sz="1800" i="1" u="sng" dirty="0" smtClean="0"/>
              <a:t>usprawnień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1000" u="sng" dirty="0" smtClean="0"/>
          </a:p>
          <a:p>
            <a:pPr marL="0" indent="0" algn="just">
              <a:buNone/>
            </a:pPr>
            <a:r>
              <a:rPr lang="pl-PL" sz="1800" dirty="0" smtClean="0"/>
              <a:t>Działania mające w </a:t>
            </a:r>
            <a:r>
              <a:rPr lang="pl-PL" sz="1800" dirty="0"/>
              <a:t>celu ułatwienia dostępu i uczestnictwa w </a:t>
            </a:r>
            <a:r>
              <a:rPr lang="pl-PL" sz="1800" dirty="0" smtClean="0"/>
              <a:t>projekcie dla osób </a:t>
            </a:r>
            <a:br>
              <a:rPr lang="pl-PL" sz="1800" dirty="0" smtClean="0"/>
            </a:br>
            <a:r>
              <a:rPr lang="pl-PL" sz="1800" dirty="0" smtClean="0"/>
              <a:t>z niepełnosprawnościami</a:t>
            </a:r>
            <a:r>
              <a:rPr lang="pl-PL" sz="1800" dirty="0"/>
              <a:t>. Mechanizm racjonalnych usprawnień jest uruchamiany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trakcie realizacji projektu, gdy do udziału w projekcie zgłoszą się osoby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z </a:t>
            </a:r>
            <a:r>
              <a:rPr lang="pl-PL" sz="1800" dirty="0"/>
              <a:t>niepełnosprawnością, których udziału nie przewidziano na etapie przygotowania projektu. Pozwala on na elastyczne reagowanie na potrzeby uczestników i zapewnia im optymalne </a:t>
            </a:r>
            <a:r>
              <a:rPr lang="pl-PL" sz="1800" dirty="0" smtClean="0"/>
              <a:t>usprawnienia</a:t>
            </a:r>
            <a:r>
              <a:rPr lang="pl-PL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260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562" y="958850"/>
            <a:ext cx="7982789" cy="658936"/>
          </a:xfrm>
        </p:spPr>
        <p:txBody>
          <a:bodyPr/>
          <a:lstStyle/>
          <a:p>
            <a:pPr algn="ctr"/>
            <a:r>
              <a:rPr lang="pl-PL" sz="1800" b="1" dirty="0" smtClean="0"/>
              <a:t>Działania podejmowanie przez IZ RPO WM w celu wdrożenia zasady dostępności </a:t>
            </a:r>
            <a:endParaRPr lang="pl-PL" sz="1800" b="1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11982" y="1617786"/>
            <a:ext cx="8103369" cy="5240213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1600" dirty="0"/>
              <a:t>W</a:t>
            </a:r>
            <a:r>
              <a:rPr lang="pl-PL" sz="1600" dirty="0" smtClean="0"/>
              <a:t>prowadzono </a:t>
            </a:r>
            <a:r>
              <a:rPr lang="pl-PL" sz="1600" dirty="0"/>
              <a:t>kryterium formalne wyboru projektów skutkujące koniecznością opisania przez beneficjenta sposobów i metod spełnienia </a:t>
            </a:r>
            <a:r>
              <a:rPr lang="pl-PL" sz="1600" dirty="0" smtClean="0"/>
              <a:t>zasady</a:t>
            </a:r>
            <a:r>
              <a:rPr lang="pl-PL" sz="1600" dirty="0"/>
              <a:t> </a:t>
            </a:r>
            <a:r>
              <a:rPr lang="pl-PL" sz="1600" dirty="0" smtClean="0"/>
              <a:t>dostępności;</a:t>
            </a:r>
            <a:endParaRPr lang="pl-PL" sz="1600" dirty="0"/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1600" dirty="0" smtClean="0"/>
              <a:t>Wprowadzono zapisy dotyczące zasady dostępności </a:t>
            </a:r>
            <a:r>
              <a:rPr lang="pl-PL" sz="1600" dirty="0"/>
              <a:t>w regulaminach </a:t>
            </a:r>
            <a:r>
              <a:rPr lang="pl-PL" sz="1600" dirty="0" smtClean="0"/>
              <a:t>konkursów, ułatwiające realizację przedmiotowej zasady;</a:t>
            </a:r>
            <a:endParaRPr lang="pl-PL" sz="1600" dirty="0"/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1600" dirty="0"/>
              <a:t>O</a:t>
            </a:r>
            <a:r>
              <a:rPr lang="pl-PL" sz="1600" dirty="0" smtClean="0"/>
              <a:t>pracowano </a:t>
            </a:r>
            <a:r>
              <a:rPr lang="pl-PL" sz="1600" dirty="0"/>
              <a:t>szybką ścieżkę uruchomienia mechanizmu racjonalnych usprawnień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sposobów jego finansowania. Utworzono rezerwę na finansowanie mechanizmu (w przypadku niemożliwości sfinansowania go z oszczędności lub w ramach zasady elastyczności w projekcie); </a:t>
            </a: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1600" dirty="0" smtClean="0"/>
              <a:t>Przeprowadzono </a:t>
            </a:r>
            <a:r>
              <a:rPr lang="pl-PL" sz="1600" dirty="0"/>
              <a:t>szkolenia dla pracowników Departamentu Rozwoju Regionalnego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i </a:t>
            </a:r>
            <a:r>
              <a:rPr lang="pl-PL" sz="1600" dirty="0"/>
              <a:t>Funduszy Europejskich z realizacji zasady dostępności dla osób z niepełnosprawnościami 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w </a:t>
            </a:r>
            <a:r>
              <a:rPr lang="pl-PL" sz="1600" dirty="0"/>
              <a:t>projektach współfinansowanych z EFRR i </a:t>
            </a:r>
            <a:r>
              <a:rPr lang="pl-PL" sz="1600" dirty="0" smtClean="0"/>
              <a:t>EFS;</a:t>
            </a:r>
            <a:endParaRPr lang="pl-PL" sz="1600" dirty="0"/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1600" dirty="0" smtClean="0"/>
              <a:t>Przekazano </a:t>
            </a:r>
            <a:r>
              <a:rPr lang="pl-PL" sz="1600" dirty="0"/>
              <a:t>IP informacje o konieczności przeszkolenia członków KOP i ekspertów oceniających wnioski, a także pozostałego personelu zaangażowanego w realizację projektów tj. opiekunów projektów, pracowników komórek kontroli i </a:t>
            </a:r>
            <a:r>
              <a:rPr lang="pl-PL" sz="1600" dirty="0" smtClean="0"/>
              <a:t>ewaluacji</a:t>
            </a:r>
            <a:r>
              <a:rPr lang="pl-PL" sz="1600" dirty="0"/>
              <a:t>;</a:t>
            </a:r>
            <a:endParaRPr lang="pl-PL" sz="1600" dirty="0" smtClean="0"/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pl-PL" sz="1600" dirty="0" smtClean="0"/>
              <a:t> </a:t>
            </a:r>
            <a:r>
              <a:rPr lang="pl-PL" sz="1600" dirty="0"/>
              <a:t>P</a:t>
            </a:r>
            <a:r>
              <a:rPr lang="pl-PL" sz="1600" dirty="0" smtClean="0"/>
              <a:t>rzekazano </a:t>
            </a:r>
            <a:r>
              <a:rPr lang="pl-PL" sz="1600" dirty="0"/>
              <a:t>IP informacje o konieczności prowadzenia akcji informacyjnej dla </a:t>
            </a:r>
            <a:r>
              <a:rPr lang="pl-PL" sz="1600" dirty="0" smtClean="0"/>
              <a:t>wnioskodawców  w przedmiotowej </a:t>
            </a:r>
            <a:r>
              <a:rPr lang="pl-PL" sz="1600" dirty="0"/>
              <a:t>kwestii w ramach prowadzonych </a:t>
            </a:r>
            <a:r>
              <a:rPr lang="pl-PL" sz="1600" dirty="0" smtClean="0"/>
              <a:t>konkursów.</a:t>
            </a:r>
            <a:endParaRPr lang="pl-PL" sz="1600" dirty="0" smtClean="0"/>
          </a:p>
          <a:p>
            <a:pPr marL="0" indent="0" algn="just">
              <a:lnSpc>
                <a:spcPct val="100000"/>
              </a:lnSpc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39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4744</TotalTime>
  <Words>262</Words>
  <Application>Microsoft Office PowerPoint</Application>
  <PresentationFormat>Pokaz na ekranie (4:3)</PresentationFormat>
  <Paragraphs>39</Paragraphs>
  <Slides>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Programy Regionalne</vt:lpstr>
      <vt:lpstr>Prezentacja programu PowerPoint</vt:lpstr>
      <vt:lpstr> Zasada równości szans i niedyskryminacji </vt:lpstr>
      <vt:lpstr>Zasada równość szans kobiet i mężczyzn </vt:lpstr>
      <vt:lpstr>Zasada dostępności</vt:lpstr>
      <vt:lpstr>Działania podejmowanie przez IZ RPO WM w celu wdrożenia zasady dostępności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Jagodzińska Edyta</cp:lastModifiedBy>
  <cp:revision>704</cp:revision>
  <cp:lastPrinted>2016-12-12T13:49:06Z</cp:lastPrinted>
  <dcterms:created xsi:type="dcterms:W3CDTF">2015-04-20T12:46:14Z</dcterms:created>
  <dcterms:modified xsi:type="dcterms:W3CDTF">2016-12-13T13:06:53Z</dcterms:modified>
</cp:coreProperties>
</file>