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drawings/drawing1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46" r:id="rId2"/>
  </p:sldMasterIdLst>
  <p:handoutMasterIdLst>
    <p:handoutMasterId r:id="rId16"/>
  </p:handoutMasterIdLst>
  <p:sldIdLst>
    <p:sldId id="263" r:id="rId3"/>
    <p:sldId id="260" r:id="rId4"/>
    <p:sldId id="276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Arkusz_programu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Arkusz_programu_Microsoft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Arkusz_programu_Microsoft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Arkusz_programu_Microsoft_Excel12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Arkusz_programu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Arkusz_programu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Arkusz_programu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Arkusz_programu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Arkusz_programu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Arkusz_programu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Arkusz_programu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Arkusz_programu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S</a:t>
            </a:r>
            <a:r>
              <a:rPr lang="pl-PL" sz="1400"/>
              <a:t>tan realizacji RPO WM 2014-2020</a:t>
            </a:r>
            <a:r>
              <a:rPr lang="pl-PL" sz="1400" baseline="0"/>
              <a:t> </a:t>
            </a:r>
            <a:r>
              <a:rPr lang="pl-PL" sz="1400"/>
              <a:t>na dzień</a:t>
            </a:r>
            <a:r>
              <a:rPr lang="pl-PL" sz="1400" baseline="0"/>
              <a:t> 30.11.2016 r. (środki UE w mln PLN)</a:t>
            </a:r>
            <a:endParaRPr lang="en-US" sz="140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105126517165805E-2"/>
          <c:y val="0.10366920931758532"/>
          <c:w val="0.87750495779817506"/>
          <c:h val="0.64780723519255734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CFF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FF00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1.2908101252444116E-2"/>
                  <c:y val="-1.443569553805774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703818369453045E-2"/>
                  <c:y val="-1.6963528413910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959813515807115E-2"/>
                  <c:y val="-2.5546343130949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849229456487006E-2"/>
                  <c:y val="-1.6145883391702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0846624978355517E-3"/>
                  <c:y val="-1.4388486491722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6677299982683376E-3"/>
                  <c:y val="-1.918464865563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9.9185588378633872E-3"/>
                  <c:y val="-5.5456446850393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7.4571215510811735E-3"/>
                  <c:y val="-1.5625000000000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1931394481730051E-2"/>
                  <c:y val="-7.8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(Program!$C$3:$E$3;Program!$G$3:$L$3)</c:f>
              <c:strCache>
                <c:ptCount val="9"/>
                <c:pt idx="0">
                  <c:v>alokacja*</c:v>
                </c:pt>
                <c:pt idx="1">
                  <c:v>ogłoszone konkursy**</c:v>
                </c:pt>
                <c:pt idx="2">
                  <c:v>projekty pozakonkursowe</c:v>
                </c:pt>
                <c:pt idx="3">
                  <c:v>wnioski o dofinansowanie po ocenie formalnej</c:v>
                </c:pt>
                <c:pt idx="4">
                  <c:v>wnioski o dofinansowanie zatwierdzone do realizacji</c:v>
                </c:pt>
                <c:pt idx="5">
                  <c:v>podpisane umowy o dofinansowanie </c:v>
                </c:pt>
                <c:pt idx="6">
                  <c:v>wydatki wykazane we wnioskach o płatność</c:v>
                </c:pt>
                <c:pt idx="7">
                  <c:v>Deklaracje z IZ do IC</c:v>
                </c:pt>
                <c:pt idx="8">
                  <c:v>Planowane konkursy w 2017 r.</c:v>
                </c:pt>
              </c:strCache>
            </c:strRef>
          </c:cat>
          <c:val>
            <c:numRef>
              <c:f>(Program!$C$4:$E$4;Program!$G$4:$L$4)</c:f>
              <c:numCache>
                <c:formatCode>#,##0.0</c:formatCode>
                <c:ptCount val="9"/>
                <c:pt idx="0">
                  <c:v>8701.5231634921984</c:v>
                </c:pt>
                <c:pt idx="1">
                  <c:v>2931.3932789699993</c:v>
                </c:pt>
                <c:pt idx="2">
                  <c:v>907.5596498299999</c:v>
                </c:pt>
                <c:pt idx="3">
                  <c:v>3534.4375993400004</c:v>
                </c:pt>
                <c:pt idx="4">
                  <c:v>1146.5346641199999</c:v>
                </c:pt>
                <c:pt idx="5">
                  <c:v>883.50614172999985</c:v>
                </c:pt>
                <c:pt idx="6">
                  <c:v>162.43466674000001</c:v>
                </c:pt>
                <c:pt idx="7">
                  <c:v>97.045921629999995</c:v>
                </c:pt>
                <c:pt idx="8">
                  <c:v>1125.9380000000001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3272232"/>
        <c:axId val="233272624"/>
        <c:axId val="0"/>
      </c:bar3DChart>
      <c:catAx>
        <c:axId val="23327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pl-PL"/>
          </a:p>
        </c:txPr>
        <c:crossAx val="233272624"/>
        <c:crosses val="autoZero"/>
        <c:auto val="1"/>
        <c:lblAlgn val="ctr"/>
        <c:lblOffset val="100"/>
        <c:noMultiLvlLbl val="0"/>
      </c:catAx>
      <c:valAx>
        <c:axId val="233272624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pl-PL"/>
          </a:p>
        </c:txPr>
        <c:crossAx val="2332722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rgbClr val="FFEFD1"/>
        </a:gs>
        <a:gs pos="91000">
          <a:schemeClr val="tx2">
            <a:alpha val="97000"/>
            <a:lumMod val="12000"/>
            <a:lumOff val="88000"/>
          </a:schemeClr>
        </a:gs>
        <a:gs pos="100000">
          <a:srgbClr val="D1C39F"/>
        </a:gs>
      </a:gsLst>
      <a:lin ang="5400000" scaled="0"/>
    </a:gradFill>
    <a:ln w="12700" cap="rnd" cmpd="sng">
      <a:round/>
    </a:ln>
  </c:sp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S</a:t>
            </a:r>
            <a:r>
              <a:rPr lang="pl-PL" sz="1400"/>
              <a:t>tan realizacji Priorytetu IX</a:t>
            </a:r>
            <a:r>
              <a:rPr lang="pl-PL" sz="1400" baseline="0"/>
              <a:t> </a:t>
            </a:r>
            <a:r>
              <a:rPr lang="pl-PL" sz="1400"/>
              <a:t>na dzień</a:t>
            </a:r>
            <a:r>
              <a:rPr lang="pl-PL" sz="1400" baseline="0"/>
              <a:t> 30.11.2016 r. (środki UE w mln PLN)</a:t>
            </a:r>
            <a:endParaRPr lang="en-US" sz="140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006502918478472E-2"/>
          <c:y val="7.1530990532798183E-2"/>
          <c:w val="0.92178656772381073"/>
          <c:h val="0.65587344383508484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CFF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FF00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1.045402827184673E-2"/>
                  <c:y val="-1.4171390054842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703818369453045E-2"/>
                  <c:y val="-1.6963528413910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959813515807115E-2"/>
                  <c:y val="-2.5546343130949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938739891016211E-2"/>
                  <c:y val="-9.7821624437023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(IX!$C$3:$E$3;IX!$G$3:$L$3)</c:f>
              <c:strCache>
                <c:ptCount val="9"/>
                <c:pt idx="0">
                  <c:v>alokacja*</c:v>
                </c:pt>
                <c:pt idx="1">
                  <c:v>ogłoszone konkursy**</c:v>
                </c:pt>
                <c:pt idx="2">
                  <c:v>projekty pozakonkursowe</c:v>
                </c:pt>
                <c:pt idx="3">
                  <c:v>wnioski o dof. po ocenie formalnej</c:v>
                </c:pt>
                <c:pt idx="4">
                  <c:v>wnioski o dof. zatwierdzone do realizacji</c:v>
                </c:pt>
                <c:pt idx="5">
                  <c:v>podpisane umowy o dofinansowanie </c:v>
                </c:pt>
                <c:pt idx="6">
                  <c:v>wydatki wykazane we wnioskach o płatność</c:v>
                </c:pt>
                <c:pt idx="7">
                  <c:v>Deklaracje z IZ do IC</c:v>
                </c:pt>
                <c:pt idx="8">
                  <c:v>Planowane konkursy w 2017 r.</c:v>
                </c:pt>
              </c:strCache>
            </c:strRef>
          </c:cat>
          <c:val>
            <c:numRef>
              <c:f>(IX!$C$4:$E$4;IX!$G$4:$L$4)</c:f>
              <c:numCache>
                <c:formatCode>#,##0.0</c:formatCode>
                <c:ptCount val="9"/>
                <c:pt idx="0">
                  <c:v>710.70422067149991</c:v>
                </c:pt>
                <c:pt idx="1">
                  <c:v>199.07786697999998</c:v>
                </c:pt>
                <c:pt idx="2">
                  <c:v>21.413193679999999</c:v>
                </c:pt>
                <c:pt idx="3">
                  <c:v>124.51752368</c:v>
                </c:pt>
                <c:pt idx="4">
                  <c:v>59.861553019999995</c:v>
                </c:pt>
                <c:pt idx="5">
                  <c:v>33.698829439999997</c:v>
                </c:pt>
                <c:pt idx="6">
                  <c:v>0.64148133000000007</c:v>
                </c:pt>
                <c:pt idx="7">
                  <c:v>0.48499902</c:v>
                </c:pt>
                <c:pt idx="8">
                  <c:v>281.24099999999999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9935000"/>
        <c:axId val="289935392"/>
        <c:axId val="0"/>
      </c:bar3DChart>
      <c:catAx>
        <c:axId val="28993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pl-PL"/>
          </a:p>
        </c:txPr>
        <c:crossAx val="289935392"/>
        <c:crosses val="autoZero"/>
        <c:auto val="1"/>
        <c:lblAlgn val="ctr"/>
        <c:lblOffset val="100"/>
        <c:noMultiLvlLbl val="0"/>
      </c:catAx>
      <c:valAx>
        <c:axId val="289935392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2899350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rgbClr val="FFEFD1"/>
        </a:gs>
        <a:gs pos="91000">
          <a:schemeClr val="tx2">
            <a:alpha val="97000"/>
            <a:lumMod val="12000"/>
            <a:lumOff val="88000"/>
          </a:schemeClr>
        </a:gs>
        <a:gs pos="100000">
          <a:srgbClr val="D1C39F"/>
        </a:gs>
      </a:gsLst>
      <a:lin ang="5400000" scaled="0"/>
    </a:gradFill>
    <a:ln w="12700" cap="rnd" cmpd="sng">
      <a:round/>
    </a:ln>
  </c:sp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S</a:t>
            </a:r>
            <a:r>
              <a:rPr lang="pl-PL" sz="1400"/>
              <a:t>tan realizacji Priorytetu X</a:t>
            </a:r>
            <a:r>
              <a:rPr lang="pl-PL" sz="1400" baseline="0"/>
              <a:t> </a:t>
            </a:r>
            <a:r>
              <a:rPr lang="pl-PL" sz="1400"/>
              <a:t>na dzień</a:t>
            </a:r>
            <a:r>
              <a:rPr lang="pl-PL" sz="1400" baseline="0"/>
              <a:t> 30.11.2016 r. (środki UE w mln PLN)</a:t>
            </a:r>
            <a:endParaRPr lang="en-US" sz="140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006502918478472E-2"/>
          <c:y val="7.1530990532798183E-2"/>
          <c:w val="0.92178656772381073"/>
          <c:h val="0.65587344383508484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CFF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FF00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1.045402827184673E-2"/>
                  <c:y val="-1.4171390054842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703818369453045E-2"/>
                  <c:y val="-1.6963528413910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959813515807115E-2"/>
                  <c:y val="-2.5546343130949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938739891016211E-2"/>
                  <c:y val="-9.7821624437023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9193488716241215E-3"/>
                  <c:y val="-2.5789813023855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9193488716241215E-3"/>
                  <c:y val="-1.2894906511927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0358860525342212E-2"/>
                  <c:y val="-1.8052869116698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('X '!$C$3:$E$3;'X '!$G$3:$L$3)</c:f>
              <c:strCache>
                <c:ptCount val="9"/>
                <c:pt idx="0">
                  <c:v>alokacja*</c:v>
                </c:pt>
                <c:pt idx="1">
                  <c:v>ogłoszone konkursy**</c:v>
                </c:pt>
                <c:pt idx="2">
                  <c:v>projekty pozakonkursowe</c:v>
                </c:pt>
                <c:pt idx="3">
                  <c:v>wnioski o dof. po ocenie formalnej</c:v>
                </c:pt>
                <c:pt idx="4">
                  <c:v>wnioski o dof. zatwierdzone do realizacji</c:v>
                </c:pt>
                <c:pt idx="5">
                  <c:v>podpisane umowy o dofinansowanie </c:v>
                </c:pt>
                <c:pt idx="6">
                  <c:v>wydatki wykazane we wnioskach o płatność</c:v>
                </c:pt>
                <c:pt idx="7">
                  <c:v>Deklaracje z IZ do IC</c:v>
                </c:pt>
                <c:pt idx="8">
                  <c:v>Planowane konkursy w 2017 r.</c:v>
                </c:pt>
              </c:strCache>
            </c:strRef>
          </c:cat>
          <c:val>
            <c:numRef>
              <c:f>('X '!$C$4:$E$4;'X '!$G$4:$L$4)</c:f>
              <c:numCache>
                <c:formatCode>#,##0.0</c:formatCode>
                <c:ptCount val="9"/>
                <c:pt idx="0">
                  <c:v>667.47995442339993</c:v>
                </c:pt>
                <c:pt idx="1">
                  <c:v>225.38782283999998</c:v>
                </c:pt>
                <c:pt idx="2">
                  <c:v>9.7765291000000012</c:v>
                </c:pt>
                <c:pt idx="3">
                  <c:v>680.83025250000003</c:v>
                </c:pt>
                <c:pt idx="4">
                  <c:v>135.09468459000001</c:v>
                </c:pt>
                <c:pt idx="5">
                  <c:v>94.600781039999987</c:v>
                </c:pt>
                <c:pt idx="6">
                  <c:v>4.5918720200000003</c:v>
                </c:pt>
                <c:pt idx="7">
                  <c:v>4.2144575700000004</c:v>
                </c:pt>
                <c:pt idx="8">
                  <c:v>134.90100000000001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0038088"/>
        <c:axId val="290038480"/>
        <c:axId val="0"/>
      </c:bar3DChart>
      <c:catAx>
        <c:axId val="290038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pl-PL"/>
          </a:p>
        </c:txPr>
        <c:crossAx val="290038480"/>
        <c:crosses val="autoZero"/>
        <c:auto val="1"/>
        <c:lblAlgn val="ctr"/>
        <c:lblOffset val="100"/>
        <c:noMultiLvlLbl val="0"/>
      </c:catAx>
      <c:valAx>
        <c:axId val="290038480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2900380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rgbClr val="FFEFD1"/>
        </a:gs>
        <a:gs pos="91000">
          <a:schemeClr val="tx2">
            <a:alpha val="97000"/>
            <a:lumMod val="12000"/>
            <a:lumOff val="88000"/>
          </a:schemeClr>
        </a:gs>
        <a:gs pos="100000">
          <a:srgbClr val="D1C39F"/>
        </a:gs>
      </a:gsLst>
      <a:lin ang="5400000" scaled="0"/>
    </a:gradFill>
    <a:ln w="12700" cap="rnd" cmpd="sng">
      <a:round/>
    </a:ln>
  </c:sp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</a:t>
            </a:r>
            <a:r>
              <a:rPr lang="pl-PL"/>
              <a:t>tan realizacji Priorytetu XI</a:t>
            </a:r>
            <a:r>
              <a:rPr lang="pl-PL" baseline="0"/>
              <a:t> </a:t>
            </a:r>
            <a:r>
              <a:rPr lang="pl-PL"/>
              <a:t>na dzień</a:t>
            </a:r>
            <a:r>
              <a:rPr lang="pl-PL" baseline="0"/>
              <a:t> 30.11.2016 r. (środki UE w mln PLN)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681917647130142E-2"/>
          <c:y val="0.20382663384260738"/>
          <c:w val="0.9133917671376528"/>
          <c:h val="0.53707508152390038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9CCFF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EA6A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1.2908143501568221E-2"/>
                  <c:y val="-7.9569085600353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703818369453045E-2"/>
                  <c:y val="-1.6963528413910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959813515807115E-2"/>
                  <c:y val="-2.5546343130949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849229456487006E-2"/>
                  <c:y val="-1.6145883391702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0846624978355517E-3"/>
                  <c:y val="-1.4388486491722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6677299982683376E-3"/>
                  <c:y val="-1.918464865563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9.9185274969697725E-3"/>
                  <c:y val="-2.6378891901491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XI!$C$3:$I$3</c:f>
              <c:strCache>
                <c:ptCount val="7"/>
                <c:pt idx="0">
                  <c:v>alokacja*</c:v>
                </c:pt>
                <c:pt idx="1">
                  <c:v>projekty pozakonkursowe</c:v>
                </c:pt>
                <c:pt idx="2">
                  <c:v>wnioski o dofinansowanie po ocenie formalnej</c:v>
                </c:pt>
                <c:pt idx="3">
                  <c:v>wnioski o dofinansowanie zatwierdzone do realizacji</c:v>
                </c:pt>
                <c:pt idx="4">
                  <c:v>decyzje o dofinansowanie </c:v>
                </c:pt>
                <c:pt idx="5">
                  <c:v>wydatki wykazane we wnioskach o płatność</c:v>
                </c:pt>
                <c:pt idx="6">
                  <c:v>Deklaracje z IZ do IC</c:v>
                </c:pt>
              </c:strCache>
            </c:strRef>
          </c:cat>
          <c:val>
            <c:numRef>
              <c:f>XI!$C$4:$I$4</c:f>
              <c:numCache>
                <c:formatCode>#,##0.0</c:formatCode>
                <c:ptCount val="7"/>
                <c:pt idx="0">
                  <c:v>323.24604540479999</c:v>
                </c:pt>
                <c:pt idx="1">
                  <c:v>119.594854</c:v>
                </c:pt>
                <c:pt idx="2">
                  <c:v>119.724294</c:v>
                </c:pt>
                <c:pt idx="3">
                  <c:v>119.724294</c:v>
                </c:pt>
                <c:pt idx="4">
                  <c:v>119.724294</c:v>
                </c:pt>
                <c:pt idx="5">
                  <c:v>21.517429480000001</c:v>
                </c:pt>
                <c:pt idx="6">
                  <c:v>20.356874329999997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0039264"/>
        <c:axId val="290039656"/>
        <c:axId val="0"/>
      </c:bar3DChart>
      <c:catAx>
        <c:axId val="29003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pl-PL"/>
          </a:p>
        </c:txPr>
        <c:crossAx val="290039656"/>
        <c:crosses val="autoZero"/>
        <c:auto val="1"/>
        <c:lblAlgn val="ctr"/>
        <c:lblOffset val="100"/>
        <c:noMultiLvlLbl val="0"/>
      </c:catAx>
      <c:valAx>
        <c:axId val="290039656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2900392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rgbClr val="FFEFD1"/>
        </a:gs>
        <a:gs pos="91000">
          <a:schemeClr val="tx2">
            <a:alpha val="97000"/>
            <a:lumMod val="12000"/>
            <a:lumOff val="88000"/>
          </a:schemeClr>
        </a:gs>
        <a:gs pos="100000">
          <a:srgbClr val="D1C39F"/>
        </a:gs>
      </a:gsLst>
      <a:lin ang="5400000" scaled="0"/>
    </a:gradFill>
    <a:ln w="12700" cap="rnd" cmpd="sng">
      <a:round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</a:t>
            </a:r>
            <a:r>
              <a:rPr lang="pl-PL"/>
              <a:t>tan realizacji Priorytetu I na dzień</a:t>
            </a:r>
            <a:r>
              <a:rPr lang="pl-PL" baseline="0"/>
              <a:t> 30.11.2016 r. (środki UE w mln PLN)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697350137734337E-2"/>
          <c:y val="0.20382663384260738"/>
          <c:w val="0.8825988314928126"/>
          <c:h val="0.56232755673752699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1.6807507814838796E-2"/>
                  <c:y val="-6.80767845195821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703760173214422E-2"/>
                  <c:y val="-8.2489035275819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886324554258303E-2"/>
                  <c:y val="-1.1175955946683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4767801857585141E-2"/>
                  <c:y val="-3.0534351145038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733060482037289E-2"/>
                  <c:y val="-8.8300220750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8417329796640146E-3"/>
                  <c:y val="-2.323892519970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9451812555260833E-2"/>
                  <c:y val="-2.9048656499636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(I!$C$3:$D$3;I!$F$3:$J$3)</c:f>
              <c:strCache>
                <c:ptCount val="7"/>
                <c:pt idx="0">
                  <c:v>alokacja*</c:v>
                </c:pt>
                <c:pt idx="1">
                  <c:v>ogłoszone konkursy**</c:v>
                </c:pt>
                <c:pt idx="2">
                  <c:v>wnioski o dofinansowanie po ocenie formalnej</c:v>
                </c:pt>
                <c:pt idx="3">
                  <c:v>wnioski o dofinansowanie zatwierdzone do realizacji</c:v>
                </c:pt>
                <c:pt idx="4">
                  <c:v>podpisane umowy o dofinansowanie </c:v>
                </c:pt>
                <c:pt idx="5">
                  <c:v>wydatki wykazane we wnioskach o płatność</c:v>
                </c:pt>
                <c:pt idx="6">
                  <c:v>Planowane konkursy w 2017 r.</c:v>
                </c:pt>
              </c:strCache>
            </c:strRef>
          </c:cat>
          <c:val>
            <c:numRef>
              <c:f>(I!$C$4:$D$4;I!$F$4:$J$4)</c:f>
              <c:numCache>
                <c:formatCode>#,##0.0</c:formatCode>
                <c:ptCount val="7"/>
                <c:pt idx="0">
                  <c:v>1158.5256238796999</c:v>
                </c:pt>
                <c:pt idx="1">
                  <c:v>543.89816099999996</c:v>
                </c:pt>
                <c:pt idx="2">
                  <c:v>323.66431535000004</c:v>
                </c:pt>
                <c:pt idx="3">
                  <c:v>9.5105866400000014</c:v>
                </c:pt>
                <c:pt idx="4">
                  <c:v>4.9793023700000001</c:v>
                </c:pt>
                <c:pt idx="5">
                  <c:v>5.5736589999999996E-2</c:v>
                </c:pt>
                <c:pt idx="6">
                  <c:v>199.21299999999999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3273800"/>
        <c:axId val="233273408"/>
        <c:axId val="0"/>
      </c:bar3DChart>
      <c:catAx>
        <c:axId val="233273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pl-PL"/>
          </a:p>
        </c:txPr>
        <c:crossAx val="233273408"/>
        <c:crosses val="autoZero"/>
        <c:auto val="1"/>
        <c:lblAlgn val="ctr"/>
        <c:lblOffset val="100"/>
        <c:noMultiLvlLbl val="0"/>
      </c:catAx>
      <c:valAx>
        <c:axId val="233273408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pl-PL"/>
          </a:p>
        </c:txPr>
        <c:crossAx val="2332738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rgbClr val="FFEFD1"/>
        </a:gs>
        <a:gs pos="91000">
          <a:schemeClr val="tx2">
            <a:alpha val="97000"/>
            <a:lumMod val="12000"/>
            <a:lumOff val="88000"/>
          </a:schemeClr>
        </a:gs>
        <a:gs pos="100000">
          <a:srgbClr val="D1C39F"/>
        </a:gs>
      </a:gsLst>
      <a:lin ang="5400000" scaled="0"/>
    </a:gradFill>
    <a:ln w="12700" cap="rnd" cmpd="sng">
      <a:round/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S</a:t>
            </a:r>
            <a:r>
              <a:rPr lang="pl-PL" sz="1400"/>
              <a:t>tan realizacji Priorytetu II</a:t>
            </a:r>
            <a:r>
              <a:rPr lang="pl-PL" sz="1400" baseline="0"/>
              <a:t> </a:t>
            </a:r>
            <a:r>
              <a:rPr lang="pl-PL" sz="1400"/>
              <a:t>na dzień</a:t>
            </a:r>
            <a:r>
              <a:rPr lang="pl-PL" sz="1400" baseline="0"/>
              <a:t> 30.11.2016 r. (środki UE w mln PLN)</a:t>
            </a:r>
            <a:endParaRPr lang="en-US" sz="140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006502918478472E-2"/>
          <c:y val="7.1530990532798183E-2"/>
          <c:w val="0.92178656772381073"/>
          <c:h val="0.65587344383508484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CFF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FF00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1.045402827184673E-2"/>
                  <c:y val="-1.4171390054842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703818369453045E-2"/>
                  <c:y val="-1.6963528413910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959813515807115E-2"/>
                  <c:y val="-2.5546343130949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938739891016211E-2"/>
                  <c:y val="-9.7821624437023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8790233074361822E-3"/>
                  <c:y val="-5.15796260477116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3991860895301518E-3"/>
                  <c:y val="-1.2894906511927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0358860525342212E-2"/>
                  <c:y val="-1.2894906511927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0358860525342212E-2"/>
                  <c:y val="-1.0315925209542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(II!$C$3:$E$3;II!$G$3:$L$3)</c:f>
              <c:strCache>
                <c:ptCount val="9"/>
                <c:pt idx="0">
                  <c:v>alokacja*</c:v>
                </c:pt>
                <c:pt idx="1">
                  <c:v>ogłoszone konkursy**</c:v>
                </c:pt>
                <c:pt idx="2">
                  <c:v>projekty pozakonkursowe</c:v>
                </c:pt>
                <c:pt idx="3">
                  <c:v>wnioski o dof. po ocenie formalnej</c:v>
                </c:pt>
                <c:pt idx="4">
                  <c:v>wnioski o dof. zatwierdzone do realizacji</c:v>
                </c:pt>
                <c:pt idx="5">
                  <c:v>podpisane umowy o dofinansowanie </c:v>
                </c:pt>
                <c:pt idx="6">
                  <c:v>wydatki wykazane we wnioskach o płatność</c:v>
                </c:pt>
                <c:pt idx="7">
                  <c:v>Deklaracje z IZ do IC</c:v>
                </c:pt>
                <c:pt idx="8">
                  <c:v>Planowane konkursy w 2017 r.</c:v>
                </c:pt>
              </c:strCache>
            </c:strRef>
          </c:cat>
          <c:val>
            <c:numRef>
              <c:f>(II!$C$4:$E$4;II!$G$4:$L$4)</c:f>
              <c:numCache>
                <c:formatCode>#,##0.0</c:formatCode>
                <c:ptCount val="9"/>
                <c:pt idx="0">
                  <c:v>639.51084118989991</c:v>
                </c:pt>
                <c:pt idx="1">
                  <c:v>301.49231900000001</c:v>
                </c:pt>
                <c:pt idx="2">
                  <c:v>56.474081049999995</c:v>
                </c:pt>
                <c:pt idx="3">
                  <c:v>444.69372945999999</c:v>
                </c:pt>
                <c:pt idx="4">
                  <c:v>344.27036356999997</c:v>
                </c:pt>
                <c:pt idx="5">
                  <c:v>310.86697989999999</c:v>
                </c:pt>
                <c:pt idx="6">
                  <c:v>7.2775104700000002</c:v>
                </c:pt>
                <c:pt idx="7">
                  <c:v>6.5873952699999991</c:v>
                </c:pt>
                <c:pt idx="8">
                  <c:v>0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3274584"/>
        <c:axId val="67399680"/>
        <c:axId val="0"/>
      </c:bar3DChart>
      <c:catAx>
        <c:axId val="23327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pl-PL"/>
          </a:p>
        </c:txPr>
        <c:crossAx val="67399680"/>
        <c:crosses val="autoZero"/>
        <c:auto val="1"/>
        <c:lblAlgn val="ctr"/>
        <c:lblOffset val="100"/>
        <c:noMultiLvlLbl val="0"/>
      </c:catAx>
      <c:valAx>
        <c:axId val="67399680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2332745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rgbClr val="FFEFD1"/>
        </a:gs>
        <a:gs pos="91000">
          <a:schemeClr val="tx2">
            <a:alpha val="97000"/>
            <a:lumMod val="12000"/>
            <a:lumOff val="88000"/>
          </a:schemeClr>
        </a:gs>
        <a:gs pos="100000">
          <a:srgbClr val="D1C39F"/>
        </a:gs>
      </a:gsLst>
      <a:lin ang="5400000" scaled="0"/>
    </a:gradFill>
    <a:ln w="12700" cap="rnd" cmpd="sng">
      <a:round/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</a:t>
            </a:r>
            <a:r>
              <a:rPr lang="pl-PL"/>
              <a:t>tan realizacji Priorytetu III</a:t>
            </a:r>
            <a:r>
              <a:rPr lang="pl-PL" baseline="0"/>
              <a:t> </a:t>
            </a:r>
            <a:r>
              <a:rPr lang="pl-PL"/>
              <a:t>na dzień</a:t>
            </a:r>
            <a:r>
              <a:rPr lang="pl-PL" baseline="0"/>
              <a:t> 30.11.2016 r. (środki UE w mln PLN)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697350137734337E-2"/>
          <c:y val="0.20382663384260738"/>
          <c:w val="0.8825988314928126"/>
          <c:h val="0.56232755673752699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CFF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1.8575655520387851E-2"/>
                  <c:y val="-1.3086956423366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525431788249354E-2"/>
                  <c:y val="-3.4623652175928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959813515807115E-2"/>
                  <c:y val="-2.5546343130949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4767801857585141E-2"/>
                  <c:y val="-3.0534351145038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302741358760428E-2"/>
                  <c:y val="-2.35467255334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(III!$C$3:$E$3;III!$G$3;III!$K$3)</c:f>
              <c:strCache>
                <c:ptCount val="5"/>
                <c:pt idx="0">
                  <c:v>alokacja*</c:v>
                </c:pt>
                <c:pt idx="1">
                  <c:v>ogłoszone konkursy**</c:v>
                </c:pt>
                <c:pt idx="2">
                  <c:v>projekty pozakonkursowe</c:v>
                </c:pt>
                <c:pt idx="3">
                  <c:v>wnioski o dofinansowanie po ocenie formalnej</c:v>
                </c:pt>
                <c:pt idx="4">
                  <c:v>Planowane konkursy w 2017 r.</c:v>
                </c:pt>
              </c:strCache>
            </c:strRef>
          </c:cat>
          <c:val>
            <c:numRef>
              <c:f>(III!$C$4:$E$4;III!$G$4;III!$K$4)</c:f>
              <c:numCache>
                <c:formatCode>#,##0.0</c:formatCode>
                <c:ptCount val="5"/>
                <c:pt idx="0">
                  <c:v>888.49440681010003</c:v>
                </c:pt>
                <c:pt idx="1">
                  <c:v>249.41274884000001</c:v>
                </c:pt>
                <c:pt idx="2">
                  <c:v>56.312992000000001</c:v>
                </c:pt>
                <c:pt idx="3">
                  <c:v>3.4757695699999998</c:v>
                </c:pt>
                <c:pt idx="4">
                  <c:v>99.606999999999999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400464"/>
        <c:axId val="67400856"/>
        <c:axId val="0"/>
      </c:bar3DChart>
      <c:catAx>
        <c:axId val="6740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pl-PL"/>
          </a:p>
        </c:txPr>
        <c:crossAx val="67400856"/>
        <c:crosses val="autoZero"/>
        <c:auto val="1"/>
        <c:lblAlgn val="ctr"/>
        <c:lblOffset val="100"/>
        <c:noMultiLvlLbl val="0"/>
      </c:catAx>
      <c:valAx>
        <c:axId val="67400856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pl-PL"/>
          </a:p>
        </c:txPr>
        <c:crossAx val="674004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rgbClr val="FFEFD1"/>
        </a:gs>
        <a:gs pos="91000">
          <a:schemeClr val="tx2">
            <a:alpha val="97000"/>
            <a:lumMod val="12000"/>
            <a:lumOff val="88000"/>
          </a:schemeClr>
        </a:gs>
        <a:gs pos="100000">
          <a:srgbClr val="D1C39F"/>
        </a:gs>
      </a:gsLst>
      <a:lin ang="5400000" scaled="0"/>
    </a:gradFill>
    <a:ln w="12700" cap="rnd" cmpd="sng">
      <a:round/>
    </a:ln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</a:t>
            </a:r>
            <a:r>
              <a:rPr lang="pl-PL"/>
              <a:t>tan realizacji Priorytetu IV na dzień</a:t>
            </a:r>
            <a:r>
              <a:rPr lang="pl-PL" baseline="0"/>
              <a:t> 30.11.2016 r. (środki UE w mln PLN)</a:t>
            </a:r>
            <a:endParaRPr lang="en-US"/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697350137734337E-2"/>
          <c:y val="0.20382663384260738"/>
          <c:w val="0.8825988314928126"/>
          <c:h val="0.56232755673752699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1.8575802172068192E-2"/>
                  <c:y val="-1.5368178315458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246780032441376E-2"/>
                  <c:y val="-1.4020267334132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959813515807115E-2"/>
                  <c:y val="-2.5546343130949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767736229424256E-2"/>
                  <c:y val="-1.8760899920622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914051841746248E-2"/>
                  <c:y val="-1.7660044150110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(IV!$C$3:$D$3;IV!$F$3:$G$3;IV!$J$3)</c:f>
              <c:strCache>
                <c:ptCount val="5"/>
                <c:pt idx="0">
                  <c:v>alokacja*</c:v>
                </c:pt>
                <c:pt idx="1">
                  <c:v>ogłoszone konkursy**</c:v>
                </c:pt>
                <c:pt idx="2">
                  <c:v>wnioski o dofinansowanie po ocenie formalnej</c:v>
                </c:pt>
                <c:pt idx="3">
                  <c:v>wnioski o dofinansowanie zatwierdzone do realizacji</c:v>
                </c:pt>
                <c:pt idx="4">
                  <c:v>Planowane konkursy w 2017 r.</c:v>
                </c:pt>
              </c:strCache>
            </c:strRef>
          </c:cat>
          <c:val>
            <c:numRef>
              <c:f>(IV!$C$4:$D$4;IV!$F$4:$G$4;IV!$J$4)</c:f>
              <c:numCache>
                <c:formatCode>#,##0.0</c:formatCode>
                <c:ptCount val="5"/>
                <c:pt idx="0">
                  <c:v>1350.6658959596</c:v>
                </c:pt>
                <c:pt idx="1">
                  <c:v>574.30666329999997</c:v>
                </c:pt>
                <c:pt idx="2">
                  <c:v>662.89899265000008</c:v>
                </c:pt>
                <c:pt idx="3">
                  <c:v>115.83677459</c:v>
                </c:pt>
                <c:pt idx="4">
                  <c:v>221.56899999999999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401640"/>
        <c:axId val="67402032"/>
        <c:axId val="0"/>
      </c:bar3DChart>
      <c:catAx>
        <c:axId val="67401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pl-PL"/>
          </a:p>
        </c:txPr>
        <c:crossAx val="67402032"/>
        <c:crosses val="autoZero"/>
        <c:auto val="1"/>
        <c:lblAlgn val="ctr"/>
        <c:lblOffset val="100"/>
        <c:noMultiLvlLbl val="0"/>
      </c:catAx>
      <c:valAx>
        <c:axId val="67402032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67401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rgbClr val="FFEFD1"/>
        </a:gs>
        <a:gs pos="91000">
          <a:schemeClr val="tx2">
            <a:alpha val="97000"/>
            <a:lumMod val="12000"/>
            <a:lumOff val="88000"/>
          </a:schemeClr>
        </a:gs>
        <a:gs pos="100000">
          <a:srgbClr val="D1C39F"/>
        </a:gs>
      </a:gsLst>
      <a:lin ang="5400000" scaled="0"/>
    </a:gradFill>
    <a:ln w="12700" cap="rnd" cmpd="sng">
      <a:round/>
    </a:ln>
  </c:sp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</a:t>
            </a:r>
            <a:r>
              <a:rPr lang="pl-PL"/>
              <a:t>tan realizacji Priorytetu V na dzień</a:t>
            </a:r>
            <a:r>
              <a:rPr lang="pl-PL" baseline="0"/>
              <a:t> 30.11.2016 r. (środki UE w mln PLN)</a:t>
            </a:r>
            <a:endParaRPr lang="en-US"/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697350137734337E-2"/>
          <c:y val="0.20382663384260738"/>
          <c:w val="0.8825988314928126"/>
          <c:h val="0.56232755673752699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1.260021669874252E-2"/>
                  <c:y val="-1.6554697295062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703818369453045E-2"/>
                  <c:y val="-1.6963528413910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4620726031362859E-3"/>
                  <c:y val="-2.1416591084909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298257670120335E-2"/>
                  <c:y val="-1.4653829994398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951249723127421E-2"/>
                  <c:y val="-1.3233754368180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(V!$C$3:$D$3;V!$F$3:$H$3;V!$J$3)</c:f>
              <c:strCache>
                <c:ptCount val="6"/>
                <c:pt idx="0">
                  <c:v>alokacja*</c:v>
                </c:pt>
                <c:pt idx="1">
                  <c:v>ogłoszone konkursy**</c:v>
                </c:pt>
                <c:pt idx="2">
                  <c:v>wnioski o dofinansowanie po ocenie formalnej</c:v>
                </c:pt>
                <c:pt idx="3">
                  <c:v>wnioski o dofinansowanie zatwierdzone do realizacji</c:v>
                </c:pt>
                <c:pt idx="4">
                  <c:v>podpisane umowy o dofinansowanie </c:v>
                </c:pt>
                <c:pt idx="5">
                  <c:v>Planowane konkursy w 2017 r.</c:v>
                </c:pt>
              </c:strCache>
            </c:strRef>
          </c:cat>
          <c:val>
            <c:numRef>
              <c:f>(V!$C$4:$D$4;V!$F$4:$H$4;V!$J$4)</c:f>
              <c:numCache>
                <c:formatCode>#,##0.0</c:formatCode>
                <c:ptCount val="6"/>
                <c:pt idx="0">
                  <c:v>380.77653755879999</c:v>
                </c:pt>
                <c:pt idx="1">
                  <c:v>224.50381901</c:v>
                </c:pt>
                <c:pt idx="2">
                  <c:v>304.32070830000009</c:v>
                </c:pt>
                <c:pt idx="3">
                  <c:v>38.663972289999997</c:v>
                </c:pt>
                <c:pt idx="4">
                  <c:v>18.433551420000001</c:v>
                </c:pt>
                <c:pt idx="5">
                  <c:v>43.886000000000003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402816"/>
        <c:axId val="67403208"/>
        <c:axId val="0"/>
      </c:bar3DChart>
      <c:catAx>
        <c:axId val="6740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pl-PL"/>
          </a:p>
        </c:txPr>
        <c:crossAx val="67403208"/>
        <c:crosses val="autoZero"/>
        <c:auto val="1"/>
        <c:lblAlgn val="ctr"/>
        <c:lblOffset val="100"/>
        <c:noMultiLvlLbl val="0"/>
      </c:catAx>
      <c:valAx>
        <c:axId val="67403208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pl-PL"/>
          </a:p>
        </c:txPr>
        <c:crossAx val="674028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rgbClr val="FFEFD1"/>
        </a:gs>
        <a:gs pos="91000">
          <a:schemeClr val="tx2">
            <a:alpha val="97000"/>
            <a:lumMod val="12000"/>
            <a:lumOff val="88000"/>
          </a:schemeClr>
        </a:gs>
        <a:gs pos="100000">
          <a:srgbClr val="D1C39F"/>
        </a:gs>
      </a:gsLst>
      <a:lin ang="5400000" scaled="0"/>
    </a:gradFill>
    <a:ln w="12700" cap="rnd" cmpd="sng">
      <a:round/>
    </a:ln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</a:t>
            </a:r>
            <a:r>
              <a:rPr lang="pl-PL"/>
              <a:t>tan realizacji Priorytetu VI</a:t>
            </a:r>
            <a:r>
              <a:rPr lang="pl-PL" baseline="0"/>
              <a:t> </a:t>
            </a:r>
            <a:r>
              <a:rPr lang="pl-PL"/>
              <a:t>na dzień</a:t>
            </a:r>
            <a:r>
              <a:rPr lang="pl-PL" baseline="0"/>
              <a:t> 30.11.2016 r. (środki UE w mln PLN)</a:t>
            </a:r>
            <a:endParaRPr lang="en-US"/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697350137734337E-2"/>
          <c:y val="0.20382663384260738"/>
          <c:w val="0.8825988314928126"/>
          <c:h val="0.56232755673752699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1.8575851393188854E-2"/>
                  <c:y val="-2.7141645462256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160790578888473E-2"/>
                  <c:y val="-6.0223253460632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380148656454726E-2"/>
                  <c:y val="-3.6132451689092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767801857585141E-2"/>
                  <c:y val="-3.0534351145038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(VI!$C$3:$D$3;VI!$J$3)</c:f>
              <c:strCache>
                <c:ptCount val="3"/>
                <c:pt idx="0">
                  <c:v>alokacja*</c:v>
                </c:pt>
                <c:pt idx="1">
                  <c:v>ogłoszone konkursy**</c:v>
                </c:pt>
                <c:pt idx="2">
                  <c:v>Planowane konkursy w 2017 r.</c:v>
                </c:pt>
              </c:strCache>
            </c:strRef>
          </c:cat>
          <c:val>
            <c:numRef>
              <c:f>(VI!$C$4:$D$4;VI!$J$4)</c:f>
              <c:numCache>
                <c:formatCode>#,##0.0</c:formatCode>
                <c:ptCount val="3"/>
                <c:pt idx="0">
                  <c:v>484.75168617700007</c:v>
                </c:pt>
                <c:pt idx="1">
                  <c:v>147.15176399999999</c:v>
                </c:pt>
                <c:pt idx="2">
                  <c:v>127.64400000000001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1215080"/>
        <c:axId val="231215472"/>
        <c:axId val="0"/>
      </c:bar3DChart>
      <c:catAx>
        <c:axId val="231215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31215472"/>
        <c:crosses val="autoZero"/>
        <c:auto val="1"/>
        <c:lblAlgn val="ctr"/>
        <c:lblOffset val="100"/>
        <c:noMultiLvlLbl val="0"/>
      </c:catAx>
      <c:valAx>
        <c:axId val="231215472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2312150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rgbClr val="FFEFD1"/>
        </a:gs>
        <a:gs pos="91000">
          <a:schemeClr val="tx2">
            <a:alpha val="97000"/>
            <a:lumMod val="12000"/>
            <a:lumOff val="88000"/>
          </a:schemeClr>
        </a:gs>
        <a:gs pos="100000">
          <a:srgbClr val="D1C39F"/>
        </a:gs>
      </a:gsLst>
      <a:lin ang="5400000" scaled="0"/>
    </a:gradFill>
    <a:ln w="12700" cap="rnd" cmpd="sng">
      <a:round/>
    </a:ln>
  </c:sp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S</a:t>
            </a:r>
            <a:r>
              <a:rPr lang="pl-PL" sz="1400"/>
              <a:t>tan realizacji Priorytetu VII</a:t>
            </a:r>
            <a:r>
              <a:rPr lang="pl-PL" sz="1400" baseline="0"/>
              <a:t> </a:t>
            </a:r>
            <a:r>
              <a:rPr lang="pl-PL" sz="1400"/>
              <a:t>na dzień</a:t>
            </a:r>
            <a:r>
              <a:rPr lang="pl-PL" sz="1400" baseline="0"/>
              <a:t> 30.11.2016 r. (środki UE w mln PLN)</a:t>
            </a:r>
            <a:endParaRPr lang="en-US" sz="1400"/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006502918478472E-2"/>
          <c:y val="7.1530990532798183E-2"/>
          <c:w val="0.92178656772381073"/>
          <c:h val="0.65587344383508484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CFF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FF00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1.045402827184673E-2"/>
                  <c:y val="-1.4171390054842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703818369453045E-2"/>
                  <c:y val="-1.6963528413910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7622676466218644E-3"/>
                  <c:y val="-2.5546332820583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938739891016211E-2"/>
                  <c:y val="-9.7821624437023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(VII!$C$3:$E$3;VII!$G$3:$L$3)</c:f>
              <c:strCache>
                <c:ptCount val="9"/>
                <c:pt idx="0">
                  <c:v>alokacja*</c:v>
                </c:pt>
                <c:pt idx="1">
                  <c:v>ogłoszone konkursy**</c:v>
                </c:pt>
                <c:pt idx="2">
                  <c:v>projekty pozakonkursowe</c:v>
                </c:pt>
                <c:pt idx="3">
                  <c:v>wnioski o dof. po ocenie formalnej</c:v>
                </c:pt>
                <c:pt idx="4">
                  <c:v>wnioski o dof. zatwierdzone do realizacji</c:v>
                </c:pt>
                <c:pt idx="5">
                  <c:v>podpisane umowy o dofinansowanie </c:v>
                </c:pt>
                <c:pt idx="6">
                  <c:v>wydatki wykazane we wnioskach o płatność</c:v>
                </c:pt>
                <c:pt idx="7">
                  <c:v>Deklaracje z IZ do IC</c:v>
                </c:pt>
                <c:pt idx="8">
                  <c:v>Planowane konkursy w 2017 r.</c:v>
                </c:pt>
              </c:strCache>
            </c:strRef>
          </c:cat>
          <c:val>
            <c:numRef>
              <c:f>(VII!$C$4:$E$4;VII!$G$4:$L$4)</c:f>
              <c:numCache>
                <c:formatCode>#,##0.0</c:formatCode>
                <c:ptCount val="9"/>
                <c:pt idx="0">
                  <c:v>1529.4173888961</c:v>
                </c:pt>
                <c:pt idx="1">
                  <c:v>411.59440000000001</c:v>
                </c:pt>
                <c:pt idx="2">
                  <c:v>547.06600000000003</c:v>
                </c:pt>
                <c:pt idx="3">
                  <c:v>633.12491623000005</c:v>
                </c:pt>
                <c:pt idx="4">
                  <c:v>212.46600000000001</c:v>
                </c:pt>
                <c:pt idx="5">
                  <c:v>212.46600000000001</c:v>
                </c:pt>
                <c:pt idx="6">
                  <c:v>59.287400599999998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1216256"/>
        <c:axId val="231216648"/>
        <c:axId val="0"/>
      </c:bar3DChart>
      <c:catAx>
        <c:axId val="23121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pl-PL"/>
          </a:p>
        </c:txPr>
        <c:crossAx val="231216648"/>
        <c:crosses val="autoZero"/>
        <c:auto val="1"/>
        <c:lblAlgn val="ctr"/>
        <c:lblOffset val="100"/>
        <c:noMultiLvlLbl val="0"/>
      </c:catAx>
      <c:valAx>
        <c:axId val="231216648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2312162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rgbClr val="FFEFD1"/>
        </a:gs>
        <a:gs pos="91000">
          <a:schemeClr val="tx2">
            <a:alpha val="97000"/>
            <a:lumMod val="12000"/>
            <a:lumOff val="88000"/>
          </a:schemeClr>
        </a:gs>
        <a:gs pos="100000">
          <a:srgbClr val="D1C39F"/>
        </a:gs>
      </a:gsLst>
      <a:lin ang="5400000" scaled="0"/>
    </a:gradFill>
    <a:ln w="12700" cap="rnd" cmpd="sng">
      <a:round/>
    </a:ln>
  </c:sp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S</a:t>
            </a:r>
            <a:r>
              <a:rPr lang="pl-PL" sz="1400"/>
              <a:t>tan realizacji Priorytetu VIII</a:t>
            </a:r>
            <a:r>
              <a:rPr lang="pl-PL" sz="1400" baseline="0"/>
              <a:t> </a:t>
            </a:r>
            <a:r>
              <a:rPr lang="pl-PL" sz="1400"/>
              <a:t>na dzień</a:t>
            </a:r>
            <a:r>
              <a:rPr lang="pl-PL" sz="1400" baseline="0"/>
              <a:t> 30.11.2016 r. (środki UE w mln PLN)</a:t>
            </a:r>
            <a:endParaRPr lang="en-US" sz="1400"/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006502918478472E-2"/>
          <c:y val="7.1530990532798183E-2"/>
          <c:w val="0.92178656772381073"/>
          <c:h val="0.65587344383508484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CFF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FF00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1.045402827184673E-2"/>
                  <c:y val="-1.4171390054842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703818369453045E-2"/>
                  <c:y val="-1.6963528413910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7622676466218644E-3"/>
                  <c:y val="-2.5546332820583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938739891016211E-2"/>
                  <c:y val="-9.7821624437023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(VIII!$C$3:$E$3;VIII!$G$3:$L$3)</c:f>
              <c:strCache>
                <c:ptCount val="9"/>
                <c:pt idx="0">
                  <c:v>alokacja*</c:v>
                </c:pt>
                <c:pt idx="1">
                  <c:v>ogłoszone konkursy**</c:v>
                </c:pt>
                <c:pt idx="2">
                  <c:v>projekty pozakonkursowe</c:v>
                </c:pt>
                <c:pt idx="3">
                  <c:v>wnioski o dof. po ocenie formalnej</c:v>
                </c:pt>
                <c:pt idx="4">
                  <c:v>wnioski o dof. zatwierdzone do realizacji</c:v>
                </c:pt>
                <c:pt idx="5">
                  <c:v>podpisane umowy o dofinansowanie </c:v>
                </c:pt>
                <c:pt idx="6">
                  <c:v>wydatki wykazane we wnioskach o płatność</c:v>
                </c:pt>
                <c:pt idx="7">
                  <c:v>Deklaracje z IZ do IC</c:v>
                </c:pt>
                <c:pt idx="8">
                  <c:v>Planowane konkursy w 2017 r.</c:v>
                </c:pt>
              </c:strCache>
            </c:strRef>
          </c:cat>
          <c:val>
            <c:numRef>
              <c:f>(VIII!$C$4:$E$4;VIII!$G$4:$L$4)</c:f>
              <c:numCache>
                <c:formatCode>#,##0.0</c:formatCode>
                <c:ptCount val="9"/>
                <c:pt idx="0">
                  <c:v>567.95056252129996</c:v>
                </c:pt>
                <c:pt idx="1">
                  <c:v>54.567714000000002</c:v>
                </c:pt>
                <c:pt idx="2">
                  <c:v>96.921999999999997</c:v>
                </c:pt>
                <c:pt idx="3">
                  <c:v>237.18709760000002</c:v>
                </c:pt>
                <c:pt idx="4">
                  <c:v>111.10643542</c:v>
                </c:pt>
                <c:pt idx="5">
                  <c:v>88.736403559999999</c:v>
                </c:pt>
                <c:pt idx="6">
                  <c:v>69.063236250000003</c:v>
                </c:pt>
                <c:pt idx="7">
                  <c:v>65.40219544</c:v>
                </c:pt>
                <c:pt idx="8">
                  <c:v>17.876999999999999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9932648"/>
        <c:axId val="289933040"/>
        <c:axId val="0"/>
      </c:bar3DChart>
      <c:catAx>
        <c:axId val="289932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pl-PL"/>
          </a:p>
        </c:txPr>
        <c:crossAx val="289933040"/>
        <c:crosses val="autoZero"/>
        <c:auto val="1"/>
        <c:lblAlgn val="ctr"/>
        <c:lblOffset val="100"/>
        <c:noMultiLvlLbl val="0"/>
      </c:catAx>
      <c:valAx>
        <c:axId val="289933040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289932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rgbClr val="FFEFD1"/>
        </a:gs>
        <a:gs pos="91000">
          <a:schemeClr val="tx2">
            <a:alpha val="97000"/>
            <a:lumMod val="12000"/>
            <a:lumOff val="88000"/>
          </a:schemeClr>
        </a:gs>
        <a:gs pos="100000">
          <a:srgbClr val="D1C39F"/>
        </a:gs>
      </a:gsLst>
      <a:lin ang="5400000" scaled="0"/>
    </a:gradFill>
    <a:ln w="12700" cap="rnd" cmpd="sng">
      <a:round/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0.13003</cdr:x>
      <cdr:y>0.89404</cdr:y>
    </cdr:from>
    <cdr:to>
      <cdr:x>0.75307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907852" y="3857625"/>
          <a:ext cx="4349949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800" baseline="0"/>
            <a:t>*alokacja w PLN przeliczona wg algorytmu MF (kurs euro 4,4299)</a:t>
          </a:r>
        </a:p>
        <a:p xmlns:a="http://schemas.openxmlformats.org/drawingml/2006/main">
          <a:r>
            <a:rPr lang="pl-PL" sz="800" baseline="0"/>
            <a:t>** kwota przeznaczona na dofinansowanie projektów w ogłoszeniu o konkursie</a:t>
          </a:r>
          <a:endParaRPr lang="pl-PL" sz="80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0.13003</cdr:x>
      <cdr:y>0.89404</cdr:y>
    </cdr:from>
    <cdr:to>
      <cdr:x>0.75307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907852" y="3857625"/>
          <a:ext cx="4349949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800" baseline="0"/>
            <a:t>*alokacja w PLN przeliczona wg algorytmu MF (kurs euro 4,4299)</a:t>
          </a:r>
        </a:p>
        <a:p xmlns:a="http://schemas.openxmlformats.org/drawingml/2006/main">
          <a:r>
            <a:rPr lang="pl-PL" sz="800" baseline="0"/>
            <a:t>** kwota przeznaczona na dofinansowanie projektów w ogłoszeniu o konkursie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0.13003</cdr:x>
      <cdr:y>0.89404</cdr:y>
    </cdr:from>
    <cdr:to>
      <cdr:x>0.75307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907852" y="3857625"/>
          <a:ext cx="4349949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800" baseline="0"/>
            <a:t>*alokacja w PLN przeliczona wg algorytmu MF (kurs euro 4,4299)</a:t>
          </a:r>
        </a:p>
        <a:p xmlns:a="http://schemas.openxmlformats.org/drawingml/2006/main">
          <a:r>
            <a:rPr lang="pl-PL" sz="800" baseline="0"/>
            <a:t>** kwota przeznaczona na dofinansowanie projektów w ogłoszeniu o konkursie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0.13003</cdr:x>
      <cdr:y>0.89404</cdr:y>
    </cdr:from>
    <cdr:to>
      <cdr:x>0.75307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907852" y="3857625"/>
          <a:ext cx="4349949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100" baseline="0"/>
            <a:t>* alokacja w PLN przeliczona wg algorytmu MF (kurs euro 4,4299)</a:t>
          </a:r>
          <a:endParaRPr lang="pl-PL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0.13003</cdr:x>
      <cdr:y>0.89404</cdr:y>
    </cdr:from>
    <cdr:to>
      <cdr:x>0.75307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907852" y="3857625"/>
          <a:ext cx="4349949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800" baseline="0"/>
            <a:t>*alokacja w PLN przeliczona wg algorytmu MF (kurs euro 4,4299)</a:t>
          </a:r>
        </a:p>
        <a:p xmlns:a="http://schemas.openxmlformats.org/drawingml/2006/main">
          <a:r>
            <a:rPr lang="pl-PL" sz="800" baseline="0"/>
            <a:t>** kwota przeznaczona na dofinansowanie projektów w ogłoszeniu o konkursie</a:t>
          </a:r>
        </a:p>
      </cdr:txBody>
    </cdr:sp>
  </cdr:relSizeAnchor>
  <cdr:relSizeAnchor xmlns:cdr="http://schemas.openxmlformats.org/drawingml/2006/chartDrawing">
    <cdr:from>
      <cdr:x>0.8322</cdr:x>
      <cdr:y>0.63355</cdr:y>
    </cdr:from>
    <cdr:to>
      <cdr:x>0.8663</cdr:x>
      <cdr:y>0.69095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5810250" y="2733675"/>
          <a:ext cx="23812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0.13003</cdr:x>
      <cdr:y>0.89404</cdr:y>
    </cdr:from>
    <cdr:to>
      <cdr:x>0.75307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907852" y="3857625"/>
          <a:ext cx="4349949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800" baseline="0"/>
            <a:t>*alokacja w PLN przeliczona wg algorytmu MF (kurs euro 4,4299)</a:t>
          </a:r>
        </a:p>
        <a:p xmlns:a="http://schemas.openxmlformats.org/drawingml/2006/main">
          <a:r>
            <a:rPr lang="pl-PL" sz="800" baseline="0"/>
            <a:t>** kwota przeznaczona na dofinansowanie projektów w ogłoszeniu o konkursie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0.13003</cdr:x>
      <cdr:y>0.89404</cdr:y>
    </cdr:from>
    <cdr:to>
      <cdr:x>0.75307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907852" y="3857625"/>
          <a:ext cx="4349949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800" baseline="0"/>
            <a:t>*alokacja w PLN przeliczona wg algorytmu MF (kurs euro 4,4299)</a:t>
          </a:r>
        </a:p>
        <a:p xmlns:a="http://schemas.openxmlformats.org/drawingml/2006/main">
          <a:r>
            <a:rPr lang="pl-PL" sz="800" baseline="0"/>
            <a:t>** kwota przeznaczona na dofinansowanie projektów w ogłoszeniu o konkursie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0.11366</cdr:x>
      <cdr:y>0.91391</cdr:y>
    </cdr:from>
    <cdr:to>
      <cdr:x>0.7367</cdr:x>
      <cdr:y>0.99338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793547" y="3943351"/>
          <a:ext cx="4349956" cy="3428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800" baseline="0"/>
            <a:t>*alokacja w PLN przeliczona wg algorytmu MF (kurs euro 4,4299)</a:t>
          </a:r>
        </a:p>
        <a:p xmlns:a="http://schemas.openxmlformats.org/drawingml/2006/main">
          <a:r>
            <a:rPr lang="pl-PL" sz="800" baseline="0"/>
            <a:t>** kwota przeznaczona na dofinansowanie projektów w ogłoszeniu o konkursie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0.13003</cdr:x>
      <cdr:y>0.89404</cdr:y>
    </cdr:from>
    <cdr:to>
      <cdr:x>0.75307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907852" y="3857625"/>
          <a:ext cx="4349949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800" baseline="0"/>
            <a:t>*alokacja w PLN przeliczona wg algorytmu MF (kurs euro 4,4299)</a:t>
          </a:r>
        </a:p>
        <a:p xmlns:a="http://schemas.openxmlformats.org/drawingml/2006/main">
          <a:r>
            <a:rPr lang="pl-PL" sz="800" baseline="0"/>
            <a:t>** kwota przeznaczona na dofinansowanie projektów w ogłoszeniu o konkursie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0.13003</cdr:x>
      <cdr:y>0.89404</cdr:y>
    </cdr:from>
    <cdr:to>
      <cdr:x>0.75307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907852" y="3857625"/>
          <a:ext cx="4349949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800" baseline="0"/>
            <a:t>*alokacja w PLN przeliczona wg algorytmu MF (kurs euro 4,4299)</a:t>
          </a:r>
        </a:p>
        <a:p xmlns:a="http://schemas.openxmlformats.org/drawingml/2006/main">
          <a:r>
            <a:rPr lang="pl-PL" sz="800" baseline="0"/>
            <a:t>** kwota przeznaczona na dofinansowanie projektów w ogłoszeniu o konkursie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0.13003</cdr:x>
      <cdr:y>0.89404</cdr:y>
    </cdr:from>
    <cdr:to>
      <cdr:x>0.75307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907852" y="3857625"/>
          <a:ext cx="4349949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800" baseline="0"/>
            <a:t>*alokacja w PLN przeliczona wg algorytmu MF (kurs euro 4,4299)</a:t>
          </a:r>
        </a:p>
        <a:p xmlns:a="http://schemas.openxmlformats.org/drawingml/2006/main">
          <a:r>
            <a:rPr lang="pl-PL" sz="800" baseline="0"/>
            <a:t>** kwota przeznaczona na dofinansowanie projektów w ogłoszeniu o konkursie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0.13003</cdr:x>
      <cdr:y>0.89404</cdr:y>
    </cdr:from>
    <cdr:to>
      <cdr:x>0.75307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907852" y="3857625"/>
          <a:ext cx="4349949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800" baseline="0"/>
            <a:t>*alokacja w PLN przeliczona wg algorytmu MF (kurs euro 4,4299)</a:t>
          </a:r>
        </a:p>
        <a:p xmlns:a="http://schemas.openxmlformats.org/drawingml/2006/main">
          <a:r>
            <a:rPr lang="pl-PL" sz="800" baseline="0"/>
            <a:t>** kwota przeznaczona na dofinansowanie projektów w ogłoszeniu o konkursie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1F3CA-2BDE-4116-8B7A-568719E0D5BC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BA0CC-83F8-470F-A6DB-D5C216D2AE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4269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l-PL" dirty="0" smtClean="0">
                <a:solidFill>
                  <a:prstClr val="white"/>
                </a:solidFill>
              </a:rPr>
              <a:t>Kliknij, aby dodać tytuł prezentacji</a:t>
            </a: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136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l-PL" dirty="0" smtClean="0">
                <a:solidFill>
                  <a:prstClr val="white"/>
                </a:solidFill>
              </a:rPr>
              <a:t>Kliknij, aby dodać tytuł prezentacji</a:t>
            </a: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4297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681368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206435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78426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083490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699514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7192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272357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810148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50697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4C8389-493D-4519-ADBD-AC2150272C8C}" type="slidenum">
              <a:rPr lang="pl-PL" alt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32225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3949784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</a:rPr>
              <a:t>Stan realizacji Regionalnego </a:t>
            </a:r>
            <a:r>
              <a:rPr lang="pl-PL" b="1" dirty="0">
                <a:solidFill>
                  <a:schemeClr val="tx1"/>
                </a:solidFill>
              </a:rPr>
              <a:t>Programu Operacyjnego Województwa Mazowieckiego na lata </a:t>
            </a:r>
            <a:r>
              <a:rPr lang="pl-PL" b="1" dirty="0" smtClean="0">
                <a:solidFill>
                  <a:schemeClr val="tx1"/>
                </a:solidFill>
              </a:rPr>
              <a:t>2014-2020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2788" y="5462337"/>
            <a:ext cx="6659563" cy="94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>
              <a:solidFill>
                <a:prstClr val="black"/>
              </a:solidFill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 smtClean="0">
                <a:solidFill>
                  <a:prstClr val="black"/>
                </a:solidFill>
                <a:cs typeface="Arial" pitchFamily="34" charset="0"/>
              </a:rPr>
              <a:t>Posiedzenie </a:t>
            </a:r>
            <a:r>
              <a:rPr lang="pl-PL" dirty="0">
                <a:solidFill>
                  <a:prstClr val="black"/>
                </a:solidFill>
                <a:cs typeface="Arial" pitchFamily="34" charset="0"/>
              </a:rPr>
              <a:t>Komitetu Monitorującego RPO WM na lata 2014 -2020 </a:t>
            </a:r>
            <a:r>
              <a:rPr lang="pl-PL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l-PL" b="1" dirty="0" smtClean="0">
                <a:solidFill>
                  <a:prstClr val="black"/>
                </a:solidFill>
                <a:cs typeface="Arial" pitchFamily="34" charset="0"/>
              </a:rPr>
              <a:t>16 grudnia 2016 r.</a:t>
            </a:r>
            <a:endParaRPr lang="pl-PL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>
                <a:solidFill>
                  <a:prstClr val="black"/>
                </a:solidFill>
                <a:cs typeface="Arial" pitchFamily="34" charset="0"/>
              </a:rPr>
              <a:t>Departament Rozwoju Regionalnego i Funduszy Europejskich</a:t>
            </a:r>
          </a:p>
        </p:txBody>
      </p:sp>
    </p:spTree>
    <p:extLst>
      <p:ext uri="{BB962C8B-B14F-4D97-AF65-F5344CB8AC3E}">
        <p14:creationId xmlns:p14="http://schemas.microsoft.com/office/powerpoint/2010/main" val="248306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97117" y="1041149"/>
            <a:ext cx="7743448" cy="436669"/>
          </a:xfrm>
        </p:spPr>
        <p:txBody>
          <a:bodyPr>
            <a:normAutofit/>
          </a:bodyPr>
          <a:lstStyle/>
          <a:p>
            <a:r>
              <a:rPr lang="pl-PL" sz="2400" b="1" dirty="0"/>
              <a:t>Priorytet VIII Rynek pracy</a:t>
            </a: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937928"/>
              </p:ext>
            </p:extLst>
          </p:nvPr>
        </p:nvGraphicFramePr>
        <p:xfrm>
          <a:off x="226666" y="1546209"/>
          <a:ext cx="8582025" cy="492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1756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43620" y="1041149"/>
            <a:ext cx="7996945" cy="408960"/>
          </a:xfrm>
        </p:spPr>
        <p:txBody>
          <a:bodyPr>
            <a:normAutofit fontScale="90000"/>
          </a:bodyPr>
          <a:lstStyle/>
          <a:p>
            <a:r>
              <a:rPr lang="pl-PL" sz="2400" b="1" dirty="0"/>
              <a:t>Priorytet IX Wspieranie włączenia społecznego i walka z ubóstwem</a:t>
            </a: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669144"/>
              </p:ext>
            </p:extLst>
          </p:nvPr>
        </p:nvGraphicFramePr>
        <p:xfrm>
          <a:off x="226666" y="1564316"/>
          <a:ext cx="8582025" cy="492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6800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97117" y="1041149"/>
            <a:ext cx="7743448" cy="425512"/>
          </a:xfrm>
        </p:spPr>
        <p:txBody>
          <a:bodyPr>
            <a:normAutofit/>
          </a:bodyPr>
          <a:lstStyle/>
          <a:p>
            <a:r>
              <a:rPr lang="pl-PL" sz="2400" b="1" dirty="0"/>
              <a:t>Priorytet X Edukacja dla rozwoju regionu</a:t>
            </a: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276115"/>
              </p:ext>
            </p:extLst>
          </p:nvPr>
        </p:nvGraphicFramePr>
        <p:xfrm>
          <a:off x="235720" y="1564316"/>
          <a:ext cx="8582025" cy="492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0691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97117" y="1041149"/>
            <a:ext cx="7743448" cy="407405"/>
          </a:xfrm>
        </p:spPr>
        <p:txBody>
          <a:bodyPr>
            <a:normAutofit fontScale="90000"/>
          </a:bodyPr>
          <a:lstStyle/>
          <a:p>
            <a:r>
              <a:rPr lang="pl-PL" sz="2400" b="1" dirty="0"/>
              <a:t>Priorytet XI Pomoc Techniczna</a:t>
            </a:r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301565"/>
              </p:ext>
            </p:extLst>
          </p:nvPr>
        </p:nvGraphicFramePr>
        <p:xfrm>
          <a:off x="244444" y="1520982"/>
          <a:ext cx="8557552" cy="5095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882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97117" y="1041149"/>
            <a:ext cx="7743448" cy="427433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Realizacja RPO WM 2014-2020</a:t>
            </a:r>
            <a:endParaRPr lang="pl-PL" sz="2400" b="1" dirty="0"/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528777"/>
              </p:ext>
            </p:extLst>
          </p:nvPr>
        </p:nvGraphicFramePr>
        <p:xfrm>
          <a:off x="169468" y="1520982"/>
          <a:ext cx="8730087" cy="5034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9588" y="1041149"/>
            <a:ext cx="8772808" cy="673540"/>
          </a:xfrm>
        </p:spPr>
        <p:txBody>
          <a:bodyPr>
            <a:normAutofit fontScale="90000"/>
          </a:bodyPr>
          <a:lstStyle/>
          <a:p>
            <a:r>
              <a:rPr lang="pl-PL" sz="2400" b="1" dirty="0"/>
              <a:t>Priorytet I Wykorzystanie działalności badawczo-rozwojowej w gospodarce</a:t>
            </a: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646243"/>
              </p:ext>
            </p:extLst>
          </p:nvPr>
        </p:nvGraphicFramePr>
        <p:xfrm>
          <a:off x="434565" y="1765426"/>
          <a:ext cx="8075691" cy="481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692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97117" y="1041149"/>
            <a:ext cx="7743448" cy="407405"/>
          </a:xfrm>
        </p:spPr>
        <p:txBody>
          <a:bodyPr>
            <a:normAutofit fontScale="90000"/>
          </a:bodyPr>
          <a:lstStyle/>
          <a:p>
            <a:r>
              <a:rPr lang="pl-PL" sz="2400" b="1" dirty="0"/>
              <a:t>Priorytet II Wzrost e-potencjału Mazowsza</a:t>
            </a: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29227"/>
              </p:ext>
            </p:extLst>
          </p:nvPr>
        </p:nvGraphicFramePr>
        <p:xfrm>
          <a:off x="280987" y="1600530"/>
          <a:ext cx="8582025" cy="492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3816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4978" y="1041149"/>
            <a:ext cx="8105587" cy="443619"/>
          </a:xfrm>
        </p:spPr>
        <p:txBody>
          <a:bodyPr>
            <a:normAutofit fontScale="90000"/>
          </a:bodyPr>
          <a:lstStyle/>
          <a:p>
            <a:r>
              <a:rPr lang="pl-PL" sz="2400" b="1" dirty="0"/>
              <a:t>Priorytet III Rozwój potencjału innowacyjnego i przedsiębiorczości </a:t>
            </a: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900915"/>
              </p:ext>
            </p:extLst>
          </p:nvPr>
        </p:nvGraphicFramePr>
        <p:xfrm>
          <a:off x="208230" y="1656784"/>
          <a:ext cx="8582685" cy="486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161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97117" y="1041149"/>
            <a:ext cx="7743448" cy="398352"/>
          </a:xfrm>
        </p:spPr>
        <p:txBody>
          <a:bodyPr>
            <a:normAutofit fontScale="90000"/>
          </a:bodyPr>
          <a:lstStyle/>
          <a:p>
            <a:r>
              <a:rPr lang="pl-PL" sz="2400" b="1" dirty="0"/>
              <a:t>Priorytet </a:t>
            </a:r>
            <a:r>
              <a:rPr lang="pl-PL" sz="2400" b="1" dirty="0" smtClean="0"/>
              <a:t>IV Przejście </a:t>
            </a:r>
            <a:r>
              <a:rPr lang="pl-PL" sz="2400" b="1" dirty="0"/>
              <a:t>na gospodarkę niskoemisyjną</a:t>
            </a: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423412"/>
              </p:ext>
            </p:extLst>
          </p:nvPr>
        </p:nvGraphicFramePr>
        <p:xfrm>
          <a:off x="380246" y="1484768"/>
          <a:ext cx="8283920" cy="4970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726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97117" y="1041149"/>
            <a:ext cx="7743448" cy="497940"/>
          </a:xfrm>
        </p:spPr>
        <p:txBody>
          <a:bodyPr>
            <a:normAutofit/>
          </a:bodyPr>
          <a:lstStyle/>
          <a:p>
            <a:r>
              <a:rPr lang="pl-PL" sz="2400" b="1" dirty="0"/>
              <a:t>Priorytet V Gospodarka przyjazna środowisku </a:t>
            </a: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1579196"/>
              </p:ext>
            </p:extLst>
          </p:nvPr>
        </p:nvGraphicFramePr>
        <p:xfrm>
          <a:off x="298764" y="1665838"/>
          <a:ext cx="8501203" cy="4798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5905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97117" y="1041149"/>
            <a:ext cx="7743448" cy="497940"/>
          </a:xfrm>
        </p:spPr>
        <p:txBody>
          <a:bodyPr>
            <a:normAutofit/>
          </a:bodyPr>
          <a:lstStyle/>
          <a:p>
            <a:r>
              <a:rPr lang="pl-PL" sz="2400" b="1" dirty="0"/>
              <a:t>Priorytet VI Jakość życia</a:t>
            </a: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635588"/>
              </p:ext>
            </p:extLst>
          </p:nvPr>
        </p:nvGraphicFramePr>
        <p:xfrm>
          <a:off x="407407" y="1575303"/>
          <a:ext cx="8039476" cy="4798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9972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97117" y="1041149"/>
            <a:ext cx="7743448" cy="497940"/>
          </a:xfrm>
        </p:spPr>
        <p:txBody>
          <a:bodyPr>
            <a:normAutofit/>
          </a:bodyPr>
          <a:lstStyle/>
          <a:p>
            <a:r>
              <a:rPr lang="pl-PL" sz="2400" b="1" dirty="0"/>
              <a:t>Priorytet VII Rozwój regionalnego systemu transportowego</a:t>
            </a: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963735"/>
              </p:ext>
            </p:extLst>
          </p:nvPr>
        </p:nvGraphicFramePr>
        <p:xfrm>
          <a:off x="271933" y="1645797"/>
          <a:ext cx="8582025" cy="492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4795409"/>
      </p:ext>
    </p:extLst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1_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2182</TotalTime>
  <Words>616</Words>
  <Application>Microsoft Office PowerPoint</Application>
  <PresentationFormat>Pokaz na ekranie (4:3)</PresentationFormat>
  <Paragraphs>98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Programy Regionalne</vt:lpstr>
      <vt:lpstr>1_Programy Regionalne</vt:lpstr>
      <vt:lpstr>Prezentacja programu PowerPoint</vt:lpstr>
      <vt:lpstr>Realizacja RPO WM 2014-2020</vt:lpstr>
      <vt:lpstr>Priorytet I Wykorzystanie działalności badawczo-rozwojowej w gospodarce</vt:lpstr>
      <vt:lpstr>Priorytet II Wzrost e-potencjału Mazowsza</vt:lpstr>
      <vt:lpstr>Priorytet III Rozwój potencjału innowacyjnego i przedsiębiorczości </vt:lpstr>
      <vt:lpstr>Priorytet IV Przejście na gospodarkę niskoemisyjną</vt:lpstr>
      <vt:lpstr>Priorytet V Gospodarka przyjazna środowisku </vt:lpstr>
      <vt:lpstr>Priorytet VI Jakość życia</vt:lpstr>
      <vt:lpstr>Priorytet VII Rozwój regionalnego systemu transportowego</vt:lpstr>
      <vt:lpstr>Priorytet VIII Rynek pracy</vt:lpstr>
      <vt:lpstr>Priorytet IX Wspieranie włączenia społecznego i walka z ubóstwem</vt:lpstr>
      <vt:lpstr>Priorytet X Edukacja dla rozwoju regionu</vt:lpstr>
      <vt:lpstr>Priorytet XI Pomoc Techniczna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Olszewska-Hurtuk Joanna</cp:lastModifiedBy>
  <cp:revision>101</cp:revision>
  <cp:lastPrinted>2016-03-15T07:57:39Z</cp:lastPrinted>
  <dcterms:created xsi:type="dcterms:W3CDTF">2015-04-20T12:46:14Z</dcterms:created>
  <dcterms:modified xsi:type="dcterms:W3CDTF">2016-12-14T12:30:23Z</dcterms:modified>
</cp:coreProperties>
</file>