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8"/>
  </p:notesMasterIdLst>
  <p:sldIdLst>
    <p:sldId id="258" r:id="rId2"/>
    <p:sldId id="391" r:id="rId3"/>
    <p:sldId id="396" r:id="rId4"/>
    <p:sldId id="395" r:id="rId5"/>
    <p:sldId id="394" r:id="rId6"/>
    <p:sldId id="324" r:id="rId7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0197" autoAdjust="0"/>
  </p:normalViewPr>
  <p:slideViewPr>
    <p:cSldViewPr snapToGrid="0">
      <p:cViewPr varScale="1">
        <p:scale>
          <a:sx n="83" d="100"/>
          <a:sy n="83" d="100"/>
        </p:scale>
        <p:origin x="-6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2016-05-18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20 maja </a:t>
            </a:r>
            <a:r>
              <a:rPr lang="pl-PL" dirty="0" smtClean="0">
                <a:latin typeface="+mj-lt"/>
              </a:rPr>
              <a:t>2016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50192"/>
              </p:ext>
            </p:extLst>
          </p:nvPr>
        </p:nvGraphicFramePr>
        <p:xfrm>
          <a:off x="314960" y="1815917"/>
          <a:ext cx="8503919" cy="4792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381"/>
                <a:gridCol w="1926266"/>
                <a:gridCol w="3029136"/>
                <a:gridCol w="3029136"/>
              </a:tblGrid>
              <a:tr h="26877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+mj-lt"/>
                        </a:rPr>
                        <a:t>Ocena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4487561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+mj-lt"/>
                        </a:rPr>
                        <a:t>3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Efektywność kosztowa  zmniejszenia zużycia energii 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Kryterium weryfikuje koszt jednostkowy oszczędności energii poprzez odniesienie nakładów inwestycyjnych poniesionych w celu oszczędności energii do ilości zaoszczędzonej energii [zł/ kWh/rok]. Przyjmuje się, że kosztami niezbędnymi do osiągnięcia oszczędności energii są całkowite wydatki kwalifikowalne.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8953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+mj-lt"/>
                          <a:ea typeface="Calibri"/>
                          <a:cs typeface="Calibri"/>
                        </a:rPr>
                        <a:t> </a:t>
                      </a: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Punkty przyznawane poprzez zestawienie danych </a:t>
                      </a:r>
                      <a:r>
                        <a:rPr lang="pl-PL" sz="1200" b="1" dirty="0">
                          <a:effectLst/>
                          <a:latin typeface="+mj-lt"/>
                          <a:ea typeface="Calibri"/>
                          <a:cs typeface="Calibri"/>
                        </a:rPr>
                        <a:t>pochodzących ze wszystkich złożonych projektów, uszeregowanych od najniższej do najwyższej wartości wskaźnika, a następnie wyznaczenie </a:t>
                      </a:r>
                      <a:r>
                        <a:rPr lang="pl-PL" sz="1200" b="1" dirty="0" err="1">
                          <a:effectLst/>
                          <a:latin typeface="+mj-lt"/>
                          <a:ea typeface="Calibri"/>
                          <a:cs typeface="Calibri"/>
                        </a:rPr>
                        <a:t>kwintyli</a:t>
                      </a:r>
                      <a:r>
                        <a:rPr lang="pl-PL" sz="1200" b="1" dirty="0">
                          <a:effectLst/>
                          <a:latin typeface="+mj-lt"/>
                          <a:ea typeface="Calibri"/>
                          <a:cs typeface="Calibri"/>
                        </a:rPr>
                        <a:t> i podział grupy projektów na 5 przedziałów. 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46050" marR="8953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Projekty, dla których nie podano wartości wskaźnika, nie biorą udziału w ustalaniu przedziałów. 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46050" marR="8953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Projekt uszeregowany na miejscu n w ramach puli N projektów, dla których podano wartość niniejszego wskaźnika, otrzymuje liczbę punktów w zależności od spełnienia jednego z następujących warunków: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949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8 pkt –I przedział, 1≤n≤N/5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949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6 pkt – II przedział, N/5&lt;n≤2*N/5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949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4 pkt – III przedział, 2*N/5&lt;n≤3*N/5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949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2 pkt – IV przedział, 3*N/5&lt;n≤4*N/5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949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0 pkt – V przedział, 4*N/5&lt;</a:t>
                      </a:r>
                      <a:r>
                        <a:rPr lang="pl-PL" sz="1200" dirty="0" err="1">
                          <a:effectLst/>
                          <a:latin typeface="+mj-lt"/>
                          <a:ea typeface="Calibri"/>
                          <a:cs typeface="Calibri"/>
                        </a:rPr>
                        <a:t>n≤N</a:t>
                      </a: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  lub brak danych </a:t>
                      </a:r>
                      <a:r>
                        <a:rPr lang="pl-PL" sz="1200" baseline="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 </a:t>
                      </a:r>
                      <a:r>
                        <a:rPr lang="pl-PL" sz="12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w </a:t>
                      </a: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tym zakresie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88879"/>
            <a:ext cx="892048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500" b="1" dirty="0" smtClean="0">
                <a:latin typeface="+mn-lt"/>
                <a:cs typeface="Calibri" pitchFamily="34" charset="0"/>
              </a:rPr>
              <a:t>KRYTERIA MERYTORYCZNO-SZCZEGÓŁOWE typ projektu: </a:t>
            </a:r>
            <a:r>
              <a:rPr lang="pl-PL" sz="1600" b="1" i="1" dirty="0">
                <a:latin typeface="+mn-lt"/>
              </a:rPr>
              <a:t>Termomodernizacja budynków użyteczności publicznej</a:t>
            </a:r>
            <a:r>
              <a:rPr lang="pl-PL" sz="1500" b="1" i="1" dirty="0" smtClean="0">
                <a:latin typeface="+mn-lt"/>
                <a:cs typeface="Calibri" pitchFamily="34" charset="0"/>
              </a:rPr>
              <a:t> </a:t>
            </a:r>
          </a:p>
          <a:p>
            <a:pPr eaLnBrk="0" hangingPunct="0"/>
            <a:r>
              <a:rPr lang="pl-PL" sz="1500" b="1" dirty="0" smtClean="0">
                <a:latin typeface="+mn-lt"/>
              </a:rPr>
              <a:t>Wersja </a:t>
            </a:r>
            <a:r>
              <a:rPr lang="pl-PL" sz="1500" b="1" dirty="0" smtClean="0">
                <a:latin typeface="+mn-lt"/>
              </a:rPr>
              <a:t>obowiązująca</a:t>
            </a:r>
            <a:endParaRPr lang="pl-PL" sz="1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652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50" y="993077"/>
            <a:ext cx="8503920" cy="468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b="1" dirty="0" smtClean="0">
                <a:latin typeface="+mn-lt"/>
                <a:cs typeface="Calibri" pitchFamily="34" charset="0"/>
              </a:rPr>
              <a:t>KRYTERIUM MERYTORYCZNO-SZCZEGÓŁOWE:</a:t>
            </a:r>
            <a:r>
              <a:rPr lang="pl-PL" b="1" i="1" dirty="0">
                <a:latin typeface="+mn-lt"/>
                <a:cs typeface="Calibri" pitchFamily="34" charset="0"/>
              </a:rPr>
              <a:t> Efektywność </a:t>
            </a:r>
            <a:r>
              <a:rPr lang="pl-PL" b="1" i="1" dirty="0">
                <a:latin typeface="+mn-lt"/>
                <a:cs typeface="Calibri" pitchFamily="34" charset="0"/>
              </a:rPr>
              <a:t>kosztowa  zmniejszenia zużycia energii </a:t>
            </a:r>
          </a:p>
          <a:p>
            <a:pPr eaLnBrk="0" hangingPunct="0">
              <a:lnSpc>
                <a:spcPct val="150000"/>
              </a:lnSpc>
            </a:pPr>
            <a:endParaRPr lang="pl-PL" sz="1500" b="1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600" dirty="0"/>
              <a:t>Wartość zaoszczędzonej </a:t>
            </a:r>
            <a:r>
              <a:rPr lang="pl-PL" sz="1600" dirty="0" smtClean="0"/>
              <a:t>energii </a:t>
            </a:r>
            <a:r>
              <a:rPr lang="pl-PL" sz="1600" dirty="0"/>
              <a:t>w wyniku realizacji projektu, powinna być wyrażona wskaźnikami</a:t>
            </a:r>
            <a:r>
              <a:rPr lang="pl-PL" sz="1600" dirty="0" smtClean="0"/>
              <a:t>:</a:t>
            </a:r>
          </a:p>
          <a:p>
            <a:pPr>
              <a:lnSpc>
                <a:spcPct val="150000"/>
              </a:lnSpc>
            </a:pPr>
            <a:endParaRPr lang="pl-PL" sz="1600" dirty="0"/>
          </a:p>
          <a:p>
            <a:pPr marL="446088" lvl="0" indent="-182563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1600" dirty="0"/>
              <a:t>Ilość zaoszczędzonej energii cieplnej [GJ/rok]</a:t>
            </a:r>
          </a:p>
          <a:p>
            <a:pPr marL="446088" indent="-182563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1600" dirty="0"/>
              <a:t>Ilość zaoszczędzonej energii elektrycznej [</a:t>
            </a:r>
            <a:r>
              <a:rPr lang="pl-PL" sz="1600" dirty="0" err="1" smtClean="0"/>
              <a:t>MWh</a:t>
            </a:r>
            <a:r>
              <a:rPr lang="pl-PL" sz="1600" dirty="0" smtClean="0"/>
              <a:t>/rok]</a:t>
            </a:r>
          </a:p>
          <a:p>
            <a:endParaRPr lang="pl-PL" sz="16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600" dirty="0"/>
              <a:t>W przypadku produkcji </a:t>
            </a:r>
            <a:r>
              <a:rPr lang="pl-PL" sz="1600" b="1" dirty="0"/>
              <a:t>energii cieplnej </a:t>
            </a:r>
            <a:r>
              <a:rPr lang="pl-PL" sz="1600" dirty="0"/>
              <a:t>wyrażanej </a:t>
            </a:r>
            <a:r>
              <a:rPr lang="pl-PL" sz="1600" b="1" dirty="0"/>
              <a:t>w jednostce miary GJ</a:t>
            </a:r>
            <a:r>
              <a:rPr lang="pl-PL" sz="1600" dirty="0"/>
              <a:t>, należy dokonać </a:t>
            </a:r>
            <a:r>
              <a:rPr lang="pl-PL" sz="1600" b="1" dirty="0"/>
              <a:t>przeliczenia wyprodukowanych jednostek energii cieplnej</a:t>
            </a:r>
            <a:r>
              <a:rPr lang="pl-PL" sz="1600" dirty="0"/>
              <a:t>, wykazując osiągniętą wartość </a:t>
            </a:r>
            <a:r>
              <a:rPr lang="pl-PL" sz="1600" dirty="0" smtClean="0"/>
              <a:t>z </a:t>
            </a:r>
            <a:r>
              <a:rPr lang="pl-PL" sz="1600" dirty="0"/>
              <a:t>zastosowaniem jednostek wyrażonych w </a:t>
            </a:r>
            <a:r>
              <a:rPr lang="pl-PL" sz="1600" b="1" dirty="0" err="1" smtClean="0"/>
              <a:t>MWh</a:t>
            </a:r>
            <a:r>
              <a:rPr lang="pl-PL" sz="1600" dirty="0"/>
              <a:t>,</a:t>
            </a:r>
            <a:r>
              <a:rPr lang="pl-PL" sz="1600" dirty="0" smtClean="0"/>
              <a:t> a następnie </a:t>
            </a:r>
            <a:r>
              <a:rPr lang="pl-PL" sz="1600" b="1" dirty="0" smtClean="0"/>
              <a:t>zsumować.</a:t>
            </a:r>
          </a:p>
          <a:p>
            <a:endParaRPr lang="pl-PL" sz="1600" dirty="0"/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94124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276202"/>
              </p:ext>
            </p:extLst>
          </p:nvPr>
        </p:nvGraphicFramePr>
        <p:xfrm>
          <a:off x="223520" y="1760219"/>
          <a:ext cx="8503919" cy="4943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381"/>
                <a:gridCol w="1926266"/>
                <a:gridCol w="3029136"/>
                <a:gridCol w="3029136"/>
              </a:tblGrid>
              <a:tr h="29249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+mj-lt"/>
                        </a:rPr>
                        <a:t>Ocena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4638652">
                <a:tc>
                  <a:txBody>
                    <a:bodyPr/>
                    <a:lstStyle/>
                    <a:p>
                      <a:pPr algn="l"/>
                      <a:r>
                        <a:rPr lang="pl-PL" sz="1200" dirty="0" smtClean="0">
                          <a:latin typeface="+mj-lt"/>
                        </a:rPr>
                        <a:t>4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Stopień redukcji CO</a:t>
                      </a:r>
                      <a:r>
                        <a:rPr lang="pl-PL" sz="1200" baseline="-250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2 </a:t>
                      </a:r>
                      <a:r>
                        <a:rPr lang="pl-PL" sz="12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(w %)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 Kryterium weryfikuje wartość redukcji gazów cieplarnianych na </a:t>
                      </a:r>
                      <a:r>
                        <a:rPr lang="pl-PL" sz="1200" dirty="0" smtClean="0">
                          <a:effectLst/>
                          <a:latin typeface="+mj-lt"/>
                          <a:ea typeface="Times New Roman"/>
                          <a:cs typeface="Arial"/>
                        </a:rPr>
                        <a:t>podstawie  </a:t>
                      </a:r>
                      <a:r>
                        <a:rPr lang="pl-PL" sz="12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wartości redukcji wyrażonej w ekwiwalencie CO</a:t>
                      </a:r>
                      <a:r>
                        <a:rPr lang="pl-PL" sz="1200" baseline="-250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2  </a:t>
                      </a:r>
                      <a:r>
                        <a:rPr lang="pl-PL" sz="1200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(w %)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8953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Punkty przyznawane poprzez zestawienie danych pochodzących ze wszystkich złożonych projektów, </a:t>
                      </a:r>
                      <a:r>
                        <a:rPr lang="pl-PL" sz="1200" b="1" dirty="0">
                          <a:effectLst/>
                          <a:latin typeface="+mj-lt"/>
                          <a:ea typeface="Calibri"/>
                          <a:cs typeface="Calibri"/>
                        </a:rPr>
                        <a:t>uszeregowanych od najniższej do najwyższej wartości wskaźnika, a następnie wyznaczenie </a:t>
                      </a:r>
                      <a:r>
                        <a:rPr lang="pl-PL" sz="1200" b="1" dirty="0" err="1">
                          <a:effectLst/>
                          <a:latin typeface="+mj-lt"/>
                          <a:ea typeface="Calibri"/>
                          <a:cs typeface="Calibri"/>
                        </a:rPr>
                        <a:t>kwintyli</a:t>
                      </a:r>
                      <a:r>
                        <a:rPr lang="pl-PL" sz="1200" b="1" dirty="0">
                          <a:effectLst/>
                          <a:latin typeface="+mj-lt"/>
                          <a:ea typeface="Calibri"/>
                          <a:cs typeface="Calibri"/>
                        </a:rPr>
                        <a:t> i podział grupy projektów na 5 przedziałów. 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46050" marR="8953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Projekty, dla których nie podano wartości wskaźnika, nie biorą udziału w ustalaniu przedziałów. </a:t>
                      </a:r>
                      <a:endParaRPr lang="pl-PL" sz="12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46050" marR="8953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Projekt </a:t>
                      </a: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uszeregowany na miejscu n w ramach puli N projektów, dla których podano wartość niniejszego wskaźnika, otrzymuje liczbę punktów w zależności od spełnienia jednego z następujących warunków: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9494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200" dirty="0" smtClean="0">
                        <a:effectLst/>
                        <a:latin typeface="+mj-lt"/>
                        <a:ea typeface="Calibri"/>
                        <a:cs typeface="Calibri"/>
                      </a:endParaRPr>
                    </a:p>
                    <a:p>
                      <a:pPr marL="19494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8 </a:t>
                      </a: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pkt –I przedział, 1≤n≤N/5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9494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6 pkt – II przedział, N/5&lt;n≤2*N/5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9494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4 pkt – III przedział, 2*N/5&lt;n≤3*N/5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9494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2 pkt – IV przedział, 3*N/5&lt;n≤4*N/5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970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0 pkt – V przedział, 4*N/5&lt;</a:t>
                      </a:r>
                      <a:r>
                        <a:rPr lang="pl-PL" sz="1200" dirty="0" err="1">
                          <a:effectLst/>
                          <a:latin typeface="+mj-lt"/>
                          <a:ea typeface="Calibri"/>
                          <a:cs typeface="Calibri"/>
                        </a:rPr>
                        <a:t>n≤N</a:t>
                      </a: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 lub brak </a:t>
                      </a:r>
                      <a:r>
                        <a:rPr lang="pl-PL" sz="12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      danych</a:t>
                      </a:r>
                      <a:r>
                        <a:rPr lang="pl-PL" sz="1200" baseline="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 </a:t>
                      </a:r>
                      <a:r>
                        <a:rPr lang="pl-PL" sz="1200" dirty="0" smtClean="0">
                          <a:effectLst/>
                          <a:latin typeface="+mj-lt"/>
                          <a:ea typeface="Calibri"/>
                          <a:cs typeface="Calibri"/>
                        </a:rPr>
                        <a:t>w </a:t>
                      </a:r>
                      <a:r>
                        <a:rPr lang="pl-PL" sz="1200" dirty="0">
                          <a:effectLst/>
                          <a:latin typeface="+mj-lt"/>
                          <a:ea typeface="Calibri"/>
                          <a:cs typeface="Calibri"/>
                        </a:rPr>
                        <a:t>tym zakresie</a:t>
                      </a:r>
                      <a:endParaRPr lang="pl-PL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06654"/>
            <a:ext cx="89204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400" b="1" dirty="0">
                <a:cs typeface="Calibri" pitchFamily="34" charset="0"/>
              </a:rPr>
              <a:t>KRYTERIA MERYTORYCZNO-SZCZEGÓŁOWE typ projektu: </a:t>
            </a:r>
            <a:r>
              <a:rPr lang="pl-PL" sz="1400" b="1" i="1" dirty="0"/>
              <a:t>Termomodernizacja budynków użyteczności publicznej</a:t>
            </a:r>
            <a:r>
              <a:rPr lang="pl-PL" sz="1400" b="1" i="1" dirty="0">
                <a:cs typeface="Calibri" pitchFamily="34" charset="0"/>
              </a:rPr>
              <a:t> </a:t>
            </a:r>
          </a:p>
          <a:p>
            <a:pPr eaLnBrk="0" hangingPunct="0"/>
            <a:r>
              <a:rPr lang="pl-PL" sz="1500" b="1" dirty="0" smtClean="0">
                <a:latin typeface="Calibri" pitchFamily="34" charset="0"/>
              </a:rPr>
              <a:t>Wersja </a:t>
            </a:r>
            <a:r>
              <a:rPr lang="pl-PL" sz="1500" b="1" dirty="0" smtClean="0">
                <a:latin typeface="Calibri" pitchFamily="34" charset="0"/>
              </a:rPr>
              <a:t>obowiązująca</a:t>
            </a:r>
            <a:endParaRPr lang="pl-PL" sz="15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0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08919"/>
            <a:ext cx="892048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b="1" dirty="0" smtClean="0">
                <a:latin typeface="+mn-lt"/>
                <a:cs typeface="Calibri" pitchFamily="34" charset="0"/>
              </a:rPr>
              <a:t>KRYTERIUM </a:t>
            </a:r>
            <a:r>
              <a:rPr lang="pl-PL" b="1" dirty="0" smtClean="0">
                <a:latin typeface="+mn-lt"/>
                <a:cs typeface="Calibri" pitchFamily="34" charset="0"/>
              </a:rPr>
              <a:t>MERYTORYCZNO-SZCZEGÓŁOWE </a:t>
            </a:r>
            <a:r>
              <a:rPr lang="pl-PL" b="1" dirty="0" smtClean="0">
                <a:latin typeface="+mn-lt"/>
                <a:cs typeface="Calibri" pitchFamily="34" charset="0"/>
              </a:rPr>
              <a:t>– </a:t>
            </a:r>
            <a:r>
              <a:rPr lang="pl-PL" b="1" dirty="0">
                <a:latin typeface="+mn-lt"/>
                <a:ea typeface="Times New Roman"/>
                <a:cs typeface="Arial"/>
              </a:rPr>
              <a:t>Stopień redukcji CO</a:t>
            </a:r>
            <a:r>
              <a:rPr lang="pl-PL" b="1" baseline="-25000" dirty="0">
                <a:latin typeface="+mn-lt"/>
                <a:ea typeface="Times New Roman"/>
                <a:cs typeface="Arial"/>
              </a:rPr>
              <a:t>2 </a:t>
            </a:r>
            <a:r>
              <a:rPr lang="pl-PL" b="1" dirty="0">
                <a:latin typeface="+mn-lt"/>
                <a:ea typeface="Times New Roman"/>
                <a:cs typeface="Arial"/>
              </a:rPr>
              <a:t>(w </a:t>
            </a:r>
            <a:r>
              <a:rPr lang="pl-PL" b="1" dirty="0" smtClean="0">
                <a:latin typeface="+mn-lt"/>
                <a:ea typeface="Times New Roman"/>
                <a:cs typeface="Arial"/>
              </a:rPr>
              <a:t>%)</a:t>
            </a:r>
            <a:endParaRPr lang="pl-PL" b="1" dirty="0" smtClean="0">
              <a:latin typeface="+mn-lt"/>
              <a:cs typeface="Calibri" pitchFamily="34" charset="0"/>
            </a:endParaRPr>
          </a:p>
          <a:p>
            <a:pPr eaLnBrk="0" hangingPunct="0"/>
            <a:r>
              <a:rPr lang="pl-PL" b="1" dirty="0" smtClean="0">
                <a:latin typeface="+mn-lt"/>
                <a:cs typeface="Calibri" pitchFamily="34" charset="0"/>
              </a:rPr>
              <a:t>Treść:</a:t>
            </a:r>
            <a:endParaRPr lang="pl-PL" b="1" dirty="0">
              <a:latin typeface="+mn-lt"/>
              <a:cs typeface="Calibri" pitchFamily="34" charset="0"/>
            </a:endParaRPr>
          </a:p>
          <a:p>
            <a:pPr eaLnBrk="0" hangingPunct="0"/>
            <a:r>
              <a:rPr lang="pl-PL" b="1" dirty="0" smtClean="0">
                <a:latin typeface="+mn-lt"/>
                <a:cs typeface="Calibri" pitchFamily="34" charset="0"/>
              </a:rPr>
              <a:t>,,</a:t>
            </a:r>
            <a:r>
              <a:rPr lang="pl-PL" dirty="0">
                <a:latin typeface="+mn-lt"/>
                <a:ea typeface="Calibri"/>
                <a:cs typeface="Calibri"/>
              </a:rPr>
              <a:t> Punkty przyznawane poprzez zestawienie danych pochodzących </a:t>
            </a:r>
            <a:r>
              <a:rPr lang="pl-PL" dirty="0" smtClean="0">
                <a:latin typeface="+mn-lt"/>
                <a:ea typeface="Calibri"/>
                <a:cs typeface="Calibri"/>
              </a:rPr>
              <a:t>ze </a:t>
            </a:r>
            <a:r>
              <a:rPr lang="pl-PL" dirty="0">
                <a:latin typeface="+mn-lt"/>
                <a:ea typeface="Calibri"/>
                <a:cs typeface="Calibri"/>
              </a:rPr>
              <a:t>wszystkich złożonych projektów, </a:t>
            </a:r>
            <a:r>
              <a:rPr lang="pl-PL" b="1" dirty="0">
                <a:latin typeface="+mn-lt"/>
                <a:ea typeface="Calibri"/>
                <a:cs typeface="Calibri"/>
              </a:rPr>
              <a:t>uszeregowanych od najniższej </a:t>
            </a:r>
            <a:r>
              <a:rPr lang="pl-PL" b="1" dirty="0" smtClean="0">
                <a:latin typeface="+mn-lt"/>
                <a:ea typeface="Calibri"/>
                <a:cs typeface="Calibri"/>
              </a:rPr>
              <a:t>do </a:t>
            </a:r>
            <a:r>
              <a:rPr lang="pl-PL" b="1" dirty="0">
                <a:latin typeface="+mn-lt"/>
                <a:ea typeface="Calibri"/>
                <a:cs typeface="Calibri"/>
              </a:rPr>
              <a:t>najwyższej wartości wskaźnika, a następnie wyznaczenie </a:t>
            </a:r>
            <a:r>
              <a:rPr lang="pl-PL" b="1" dirty="0" err="1">
                <a:latin typeface="+mn-lt"/>
                <a:ea typeface="Calibri"/>
                <a:cs typeface="Calibri"/>
              </a:rPr>
              <a:t>kwintyli</a:t>
            </a:r>
            <a:r>
              <a:rPr lang="pl-PL" b="1" dirty="0">
                <a:latin typeface="+mn-lt"/>
                <a:ea typeface="Calibri"/>
                <a:cs typeface="Calibri"/>
              </a:rPr>
              <a:t> </a:t>
            </a:r>
            <a:r>
              <a:rPr lang="pl-PL" b="1" dirty="0" smtClean="0">
                <a:latin typeface="+mn-lt"/>
                <a:ea typeface="Calibri"/>
                <a:cs typeface="Calibri"/>
              </a:rPr>
              <a:t>i </a:t>
            </a:r>
            <a:r>
              <a:rPr lang="pl-PL" b="1" dirty="0">
                <a:latin typeface="+mn-lt"/>
                <a:ea typeface="Calibri"/>
                <a:cs typeface="Calibri"/>
              </a:rPr>
              <a:t>podział grupy projektów na 5 </a:t>
            </a:r>
            <a:r>
              <a:rPr lang="pl-PL" b="1" dirty="0" smtClean="0">
                <a:latin typeface="+mn-lt"/>
                <a:ea typeface="Calibri"/>
                <a:cs typeface="Calibri"/>
              </a:rPr>
              <a:t>przedziałów”</a:t>
            </a:r>
          </a:p>
          <a:p>
            <a:pPr eaLnBrk="0" hangingPunct="0"/>
            <a:endParaRPr lang="pl-PL" b="1" dirty="0">
              <a:latin typeface="+mn-lt"/>
              <a:cs typeface="Calibri" pitchFamily="34" charset="0"/>
            </a:endParaRP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pl-PL" b="1" dirty="0" smtClean="0">
                <a:latin typeface="+mn-lt"/>
                <a:cs typeface="Calibri" pitchFamily="34" charset="0"/>
              </a:rPr>
              <a:t>uniwersalny charakter metodologii na potrzeby szacowania wartości różnych wskaźników np. </a:t>
            </a:r>
            <a:r>
              <a:rPr lang="pl-PL" b="1" dirty="0" smtClean="0">
                <a:latin typeface="+mn-lt"/>
                <a:cs typeface="Calibri" pitchFamily="34" charset="0"/>
              </a:rPr>
              <a:t>% CO</a:t>
            </a:r>
            <a:r>
              <a:rPr lang="pl-PL" b="1" baseline="-25000" dirty="0">
                <a:latin typeface="+mn-lt"/>
                <a:ea typeface="Times New Roman"/>
                <a:cs typeface="Arial"/>
              </a:rPr>
              <a:t>2</a:t>
            </a:r>
            <a:r>
              <a:rPr lang="pl-PL" b="1" dirty="0" smtClean="0">
                <a:latin typeface="+mn-lt"/>
                <a:cs typeface="Calibri" pitchFamily="34" charset="0"/>
              </a:rPr>
              <a:t>; </a:t>
            </a:r>
            <a:r>
              <a:rPr lang="pl-PL" dirty="0" smtClean="0">
                <a:latin typeface="+mn-lt"/>
              </a:rPr>
              <a:t>zł</a:t>
            </a:r>
            <a:r>
              <a:rPr lang="pl-PL" dirty="0">
                <a:latin typeface="+mn-lt"/>
              </a:rPr>
              <a:t>/ </a:t>
            </a:r>
            <a:r>
              <a:rPr lang="pl-PL" dirty="0" smtClean="0">
                <a:latin typeface="+mn-lt"/>
              </a:rPr>
              <a:t>kWh/rok. 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pl-PL" b="1" dirty="0">
                <a:solidFill>
                  <a:srgbClr val="FF0000"/>
                </a:solidFill>
                <a:latin typeface="+mn-lt"/>
                <a:cs typeface="Calibri" pitchFamily="34" charset="0"/>
              </a:rPr>
              <a:t>k</a:t>
            </a:r>
            <a:r>
              <a:rPr lang="pl-PL" b="1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ryterium nie precyzuje w jaki sposób należy numerować przedziały (</a:t>
            </a:r>
            <a:r>
              <a:rPr lang="pl-PL" b="1" dirty="0" err="1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kwintyle</a:t>
            </a:r>
            <a:r>
              <a:rPr lang="pl-PL" b="1" dirty="0" smtClean="0">
                <a:solidFill>
                  <a:srgbClr val="FF0000"/>
                </a:solidFill>
                <a:latin typeface="+mn-lt"/>
                <a:cs typeface="Calibri" pitchFamily="34" charset="0"/>
              </a:rPr>
              <a:t>).</a:t>
            </a:r>
            <a:endParaRPr lang="pl-PL" b="1" dirty="0">
              <a:latin typeface="+mn-lt"/>
              <a:cs typeface="Calibri" pitchFamily="34" charset="0"/>
            </a:endParaRP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pl-PL" b="1" dirty="0">
                <a:latin typeface="+mn-lt"/>
                <a:cs typeface="Calibri" pitchFamily="34" charset="0"/>
              </a:rPr>
              <a:t>n</a:t>
            </a:r>
            <a:r>
              <a:rPr lang="pl-PL" b="1" dirty="0" smtClean="0">
                <a:latin typeface="+mn-lt"/>
                <a:cs typeface="Calibri" pitchFamily="34" charset="0"/>
              </a:rPr>
              <a:t>umeracja dostosowana do celów działania zapisanych w RPO WM 2014-2020.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pl-PL" b="1" dirty="0">
                <a:latin typeface="+mn-lt"/>
                <a:cs typeface="Calibri" pitchFamily="34" charset="0"/>
              </a:rPr>
              <a:t>c</a:t>
            </a:r>
            <a:r>
              <a:rPr lang="pl-PL" b="1" dirty="0" smtClean="0">
                <a:latin typeface="+mn-lt"/>
                <a:cs typeface="Calibri" pitchFamily="34" charset="0"/>
              </a:rPr>
              <a:t>el projektów ,,Termomodernizacja budynków” = redukcja CO</a:t>
            </a:r>
            <a:r>
              <a:rPr lang="pl-PL" b="1" baseline="-25000" dirty="0">
                <a:latin typeface="+mn-lt"/>
                <a:ea typeface="Times New Roman"/>
                <a:cs typeface="Arial"/>
              </a:rPr>
              <a:t>2</a:t>
            </a:r>
            <a:r>
              <a:rPr lang="pl-PL" b="1" dirty="0" smtClean="0">
                <a:latin typeface="+mn-lt"/>
                <a:cs typeface="Calibri" pitchFamily="34" charset="0"/>
              </a:rPr>
              <a:t>. </a:t>
            </a:r>
            <a:endParaRPr lang="pl-PL" sz="2000" b="1" dirty="0">
              <a:latin typeface="+mn-lt"/>
              <a:cs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220082"/>
              </p:ext>
            </p:extLst>
          </p:nvPr>
        </p:nvGraphicFramePr>
        <p:xfrm>
          <a:off x="571500" y="2493968"/>
          <a:ext cx="7920991" cy="403478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30718"/>
                <a:gridCol w="3029779"/>
                <a:gridCol w="1980247"/>
                <a:gridCol w="1980247"/>
              </a:tblGrid>
              <a:tr h="366799">
                <a:tc>
                  <a:txBody>
                    <a:bodyPr/>
                    <a:lstStyle/>
                    <a:p>
                      <a:r>
                        <a:rPr lang="pl-PL" sz="1500" dirty="0" err="1" smtClean="0"/>
                        <a:t>Lp</a:t>
                      </a:r>
                      <a:endParaRPr lang="pl-PL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Wartość redukcji CO</a:t>
                      </a:r>
                      <a:r>
                        <a:rPr lang="pl-PL" sz="1600" b="1" baseline="-25000" dirty="0" smtClean="0">
                          <a:latin typeface="+mn-lt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pl-PL" sz="1500" dirty="0" smtClean="0"/>
                        <a:t> %</a:t>
                      </a:r>
                      <a:endParaRPr lang="pl-PL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Przedział</a:t>
                      </a:r>
                      <a:endParaRPr lang="pl-PL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Punkty</a:t>
                      </a:r>
                      <a:endParaRPr lang="pl-PL" sz="1500" dirty="0"/>
                    </a:p>
                  </a:txBody>
                  <a:tcPr/>
                </a:tc>
              </a:tr>
              <a:tr h="366799"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1</a:t>
                      </a:r>
                      <a:endParaRPr lang="pl-PL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5%</a:t>
                      </a:r>
                      <a:endParaRPr lang="pl-PL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V</a:t>
                      </a:r>
                      <a:endParaRPr lang="pl-PL" sz="15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l-PL" sz="1500" dirty="0" smtClean="0"/>
                        <a:t>0 pkt</a:t>
                      </a:r>
                      <a:endParaRPr lang="pl-PL" sz="1500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99"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2</a:t>
                      </a:r>
                      <a:endParaRPr lang="pl-PL" sz="1500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7%</a:t>
                      </a:r>
                      <a:endParaRPr lang="pl-PL" sz="1500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V</a:t>
                      </a:r>
                      <a:endParaRPr lang="pl-PL" sz="1500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99"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3</a:t>
                      </a:r>
                      <a:endParaRPr lang="pl-PL" sz="15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10,5%</a:t>
                      </a:r>
                      <a:endParaRPr lang="pl-PL" sz="15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IV</a:t>
                      </a:r>
                      <a:endParaRPr lang="pl-PL" sz="15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r>
                        <a:rPr lang="pl-PL" sz="1500" dirty="0" smtClean="0"/>
                        <a:t>2 pkt</a:t>
                      </a:r>
                      <a:endParaRPr lang="pl-PL" sz="15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99"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4</a:t>
                      </a:r>
                      <a:endParaRPr lang="pl-PL" sz="1500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15%</a:t>
                      </a:r>
                      <a:endParaRPr lang="pl-PL" sz="1500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IV</a:t>
                      </a:r>
                      <a:endParaRPr lang="pl-PL" sz="1500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99"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5</a:t>
                      </a:r>
                      <a:endParaRPr lang="pl-PL" sz="15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18,5%</a:t>
                      </a:r>
                      <a:endParaRPr lang="pl-PL" sz="15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III</a:t>
                      </a:r>
                      <a:endParaRPr lang="pl-PL" sz="15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r>
                        <a:rPr lang="pl-PL" sz="1500" dirty="0" smtClean="0"/>
                        <a:t>4 pkt</a:t>
                      </a:r>
                      <a:endParaRPr lang="pl-PL" sz="15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99"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6</a:t>
                      </a:r>
                      <a:endParaRPr lang="pl-PL" sz="1500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19%</a:t>
                      </a:r>
                      <a:endParaRPr lang="pl-PL" sz="1500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III</a:t>
                      </a:r>
                      <a:endParaRPr lang="pl-PL" sz="1500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99"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7</a:t>
                      </a:r>
                      <a:endParaRPr lang="pl-PL" sz="15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21,3%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II</a:t>
                      </a:r>
                      <a:endParaRPr lang="pl-PL" sz="15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r>
                        <a:rPr lang="pl-PL" sz="1500" dirty="0" smtClean="0"/>
                        <a:t>6 pkt</a:t>
                      </a:r>
                      <a:endParaRPr lang="pl-PL" sz="15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99"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8</a:t>
                      </a:r>
                      <a:endParaRPr lang="pl-PL" sz="1500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25%</a:t>
                      </a:r>
                      <a:endParaRPr lang="pl-PL" sz="1500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II</a:t>
                      </a:r>
                      <a:endParaRPr lang="pl-PL" sz="1500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99"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9</a:t>
                      </a:r>
                      <a:endParaRPr lang="pl-PL" sz="15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30%</a:t>
                      </a:r>
                      <a:endParaRPr lang="pl-PL" sz="15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I</a:t>
                      </a:r>
                      <a:endParaRPr lang="pl-PL" sz="15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r>
                        <a:rPr lang="pl-PL" sz="1500" dirty="0" smtClean="0"/>
                        <a:t>8 pkt</a:t>
                      </a:r>
                      <a:endParaRPr lang="pl-PL" sz="15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6799"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10</a:t>
                      </a:r>
                      <a:endParaRPr lang="pl-PL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32,5%</a:t>
                      </a:r>
                      <a:endParaRPr lang="pl-PL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500" dirty="0" smtClean="0"/>
                        <a:t>I</a:t>
                      </a:r>
                      <a:endParaRPr lang="pl-PL" sz="15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92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3823</TotalTime>
  <Words>643</Words>
  <Application>Microsoft Office PowerPoint</Application>
  <PresentationFormat>Pokaz na ekranie (4:3)</PresentationFormat>
  <Paragraphs>99</Paragraphs>
  <Slides>6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Marciniak Natalia</cp:lastModifiedBy>
  <cp:revision>580</cp:revision>
  <dcterms:created xsi:type="dcterms:W3CDTF">2015-04-20T12:46:14Z</dcterms:created>
  <dcterms:modified xsi:type="dcterms:W3CDTF">2016-05-18T10:40:15Z</dcterms:modified>
</cp:coreProperties>
</file>