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258" r:id="rId2"/>
    <p:sldId id="384" r:id="rId3"/>
    <p:sldId id="406" r:id="rId4"/>
    <p:sldId id="403" r:id="rId5"/>
    <p:sldId id="407" r:id="rId6"/>
    <p:sldId id="401" r:id="rId7"/>
    <p:sldId id="408" r:id="rId8"/>
    <p:sldId id="404" r:id="rId9"/>
    <p:sldId id="405" r:id="rId10"/>
    <p:sldId id="324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2017-11-30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341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Uaktualnienie Planu </a:t>
            </a:r>
            <a:r>
              <a:rPr lang="pl-PL" b="1" dirty="0">
                <a:solidFill>
                  <a:schemeClr val="tx1"/>
                </a:solidFill>
              </a:rPr>
              <a:t>Ewaluacji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13 grudnia 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</a:t>
            </a:r>
            <a:r>
              <a:rPr lang="pl-PL" altLang="pl-PL" dirty="0" smtClean="0">
                <a:latin typeface="+mn-lt"/>
              </a:rPr>
              <a:t>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</a:t>
            </a:r>
            <a:r>
              <a:rPr lang="pl-PL" sz="2400" dirty="0" smtClean="0">
                <a:latin typeface="+mn-lt"/>
              </a:rPr>
              <a:t>uwagę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8025" y="1162279"/>
            <a:ext cx="8186436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 </a:t>
            </a:r>
            <a:r>
              <a:rPr lang="pl-PL" dirty="0">
                <a:latin typeface="+mn-lt"/>
              </a:rPr>
              <a:t>celu zapewnienia prawidłowego przebiegu procesu ewaluacji opracowany został </a:t>
            </a:r>
            <a:r>
              <a:rPr lang="pl-PL" b="1" i="1" dirty="0">
                <a:latin typeface="+mn-lt"/>
              </a:rPr>
              <a:t>Plan </a:t>
            </a:r>
            <a:r>
              <a:rPr lang="pl-PL" b="1" i="1" dirty="0" smtClean="0">
                <a:latin typeface="+mn-lt"/>
              </a:rPr>
              <a:t>Ewaluacji </a:t>
            </a:r>
            <a:r>
              <a:rPr lang="pl-PL" b="1" i="1" dirty="0">
                <a:latin typeface="+mn-lt"/>
              </a:rPr>
              <a:t>Regionalnego Programu Operacyjnego Województwa Mazowieckiego na lata 2014-2020</a:t>
            </a:r>
            <a:r>
              <a:rPr lang="pl-PL" dirty="0">
                <a:latin typeface="+mn-lt"/>
              </a:rPr>
              <a:t>, którego celem jest uchwycenie rzeczywistych efektów interwencji tj. wskazanie jaka część zmiany w sytuacji społeczno- ekonomicznej regionu zaistniała dzięki realizacji RPO WM 2014-2020 oraz odpowiedź na pytanie dlaczego zmiana nastąpiła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endParaRPr lang="pl-PL" dirty="0">
              <a:latin typeface="+mn-lt"/>
            </a:endParaRPr>
          </a:p>
          <a:p>
            <a:pPr algn="just"/>
            <a:r>
              <a:rPr lang="pl-PL" dirty="0">
                <a:latin typeface="+mn-lt"/>
              </a:rPr>
              <a:t>Ewaluacja RPO WM 2014-2020 będzie prowadzona, aby: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określić efekty realizacji oraz wpływ Programu na osiąganie celów określonych w strategii województwa, a także w strategiach krajowych i unijnych,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poprawić jakość, skuteczność i efektywność wdrażania Programu oraz usprawnić sposób funkcjonowania instytucji uczestniczących w jego realizacji,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trafnie odpowiadać na potrzeby odbiorców Programu (grup docelowych),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dostarczyć pogłębionych informacji decydentom, instytucjom odpowiedzialnym za planowanie i wdrażanie wsparcia w poszczególnych priorytetach (IZ/IP i beneficjentom) oraz opinii publicznej.</a:t>
            </a:r>
          </a:p>
          <a:p>
            <a:pPr algn="just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706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Plan Ewaluacji RPO WM 2014-2020 - obszary badań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39365" y="1819373"/>
            <a:ext cx="83898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+mn-lt"/>
              </a:rPr>
              <a:t>Wskazany w </a:t>
            </a:r>
            <a:r>
              <a:rPr lang="pl-PL" sz="1400" dirty="0" smtClean="0">
                <a:latin typeface="+mn-lt"/>
              </a:rPr>
              <a:t>Planie Ewaluacji katalog </a:t>
            </a:r>
            <a:r>
              <a:rPr lang="pl-PL" sz="1400" dirty="0">
                <a:latin typeface="+mn-lt"/>
              </a:rPr>
              <a:t>badań ewaluacyjnych uwzględnia wachlarz propozycji badawczych wynikających z analizy logiki RPO WM 2014-2020, ewaluacji ex </a:t>
            </a:r>
            <a:r>
              <a:rPr lang="pl-PL" sz="1400" dirty="0" err="1">
                <a:latin typeface="+mn-lt"/>
              </a:rPr>
              <a:t>ante</a:t>
            </a:r>
            <a:r>
              <a:rPr lang="pl-PL" sz="1400" dirty="0">
                <a:latin typeface="+mn-lt"/>
              </a:rPr>
              <a:t> RPO WM 2014-2020,  jak również z wytycznych Komisji Europejskiej i Krajowej Jednostki Ewaluacji, a także badania dodatkowe, uwzględniające specyfikę Programu</a:t>
            </a:r>
            <a:r>
              <a:rPr lang="pl-PL" sz="1400" dirty="0" smtClean="0">
                <a:latin typeface="+mn-lt"/>
              </a:rPr>
              <a:t>.</a:t>
            </a:r>
            <a:endParaRPr lang="pl-PL" sz="1400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W ramach Planu ewaluacji RPO WM 2014-2020 zidentyfikowano następujące obszary </a:t>
            </a:r>
            <a:r>
              <a:rPr lang="pl-PL" sz="1400" dirty="0" smtClean="0">
                <a:latin typeface="+mn-lt"/>
              </a:rPr>
              <a:t>badawcze</a:t>
            </a:r>
            <a:r>
              <a:rPr lang="pl-PL" sz="1400" dirty="0" smtClean="0">
                <a:latin typeface="+mn-lt"/>
              </a:rPr>
              <a:t>:</a:t>
            </a: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 smtClean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 smtClean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 smtClean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b="1" dirty="0" smtClean="0">
              <a:latin typeface="+mn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b="1" dirty="0">
              <a:latin typeface="+mn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b="1" dirty="0" smtClean="0">
              <a:latin typeface="+mn-lt"/>
            </a:endParaRPr>
          </a:p>
          <a:p>
            <a:pPr lvl="2"/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90659" y="3056938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 smtClean="0"/>
              <a:t>Nowoczesna </a:t>
            </a:r>
            <a:r>
              <a:rPr lang="pl-PL" b="1" dirty="0"/>
              <a:t>gospodarka  - kapitał przedsiębiorczości, wiedzy i innowacji;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90659" y="3957883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/>
              <a:t>Zrównoważony </a:t>
            </a:r>
            <a:r>
              <a:rPr lang="pl-PL" b="1" dirty="0" smtClean="0"/>
              <a:t>rozwój;</a:t>
            </a:r>
            <a:endParaRPr lang="pl-PL" b="1" dirty="0"/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90659" y="4821042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/>
              <a:t>Kapitał ludzki i społeczny;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90659" y="5710452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/>
              <a:t>Badania </a:t>
            </a:r>
            <a:r>
              <a:rPr lang="pl-PL" b="1" dirty="0" smtClean="0"/>
              <a:t>systemowe.</a:t>
            </a:r>
            <a:endParaRPr lang="pl-PL" b="1" dirty="0"/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Prace nad uaktualnieniem Planu Ewaluacji RPO WM 2014-2020</a:t>
            </a:r>
          </a:p>
        </p:txBody>
      </p:sp>
      <p:sp>
        <p:nvSpPr>
          <p:cNvPr id="4" name="Strzałka wygięta w górę 3"/>
          <p:cNvSpPr/>
          <p:nvPr/>
        </p:nvSpPr>
        <p:spPr>
          <a:xfrm rot="5400000">
            <a:off x="1062166" y="2684403"/>
            <a:ext cx="726044" cy="826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owolny kształt 4"/>
          <p:cNvSpPr/>
          <p:nvPr/>
        </p:nvSpPr>
        <p:spPr>
          <a:xfrm>
            <a:off x="888667" y="1879569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Prace w ramach RF, konsultacje wewnętrzne, doradztwo MR</a:t>
            </a:r>
            <a:endParaRPr lang="pl-PL" sz="1200" kern="1200" dirty="0"/>
          </a:p>
        </p:txBody>
      </p:sp>
      <p:sp>
        <p:nvSpPr>
          <p:cNvPr id="6" name="Prostokąt 5"/>
          <p:cNvSpPr/>
          <p:nvPr/>
        </p:nvSpPr>
        <p:spPr>
          <a:xfrm>
            <a:off x="2092040" y="1961161"/>
            <a:ext cx="888935" cy="6914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załka wygięta w górę 6"/>
          <p:cNvSpPr/>
          <p:nvPr/>
        </p:nvSpPr>
        <p:spPr>
          <a:xfrm rot="5400000">
            <a:off x="2075526" y="3645438"/>
            <a:ext cx="726044" cy="826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672177"/>
              <a:satOff val="-7688"/>
              <a:lumOff val="5282"/>
              <a:alphaOff val="0"/>
            </a:schemeClr>
          </a:fillRef>
          <a:effectRef idx="0">
            <a:schemeClr val="accent5">
              <a:tint val="50000"/>
              <a:hueOff val="-3672177"/>
              <a:satOff val="-7688"/>
              <a:lumOff val="52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owolny kształt 7"/>
          <p:cNvSpPr/>
          <p:nvPr/>
        </p:nvSpPr>
        <p:spPr>
          <a:xfrm>
            <a:off x="1883168" y="2840602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Informacja na ZWM</a:t>
            </a:r>
            <a:endParaRPr lang="pl-PL" sz="1200" kern="1200" dirty="0"/>
          </a:p>
        </p:txBody>
      </p:sp>
      <p:sp>
        <p:nvSpPr>
          <p:cNvPr id="9" name="Prostokąt 8"/>
          <p:cNvSpPr/>
          <p:nvPr/>
        </p:nvSpPr>
        <p:spPr>
          <a:xfrm>
            <a:off x="3105400" y="2922196"/>
            <a:ext cx="888935" cy="6914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załka wygięta w górę 9"/>
          <p:cNvSpPr/>
          <p:nvPr/>
        </p:nvSpPr>
        <p:spPr>
          <a:xfrm rot="5400000">
            <a:off x="3088886" y="4606472"/>
            <a:ext cx="726044" cy="826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7344354"/>
              <a:satOff val="-15375"/>
              <a:lumOff val="10564"/>
              <a:alphaOff val="0"/>
            </a:schemeClr>
          </a:fillRef>
          <a:effectRef idx="0">
            <a:schemeClr val="accent5">
              <a:tint val="50000"/>
              <a:hueOff val="-7344354"/>
              <a:satOff val="-15375"/>
              <a:lumOff val="105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Dowolny kształt 10"/>
          <p:cNvSpPr/>
          <p:nvPr/>
        </p:nvSpPr>
        <p:spPr>
          <a:xfrm>
            <a:off x="2896529" y="3801637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Akceptacja KJE (Ministerstwo Rozwoju)</a:t>
            </a:r>
            <a:endParaRPr lang="pl-PL" sz="1200" kern="1200" dirty="0"/>
          </a:p>
        </p:txBody>
      </p:sp>
      <p:sp>
        <p:nvSpPr>
          <p:cNvPr id="13" name="Prostokąt 12"/>
          <p:cNvSpPr/>
          <p:nvPr/>
        </p:nvSpPr>
        <p:spPr>
          <a:xfrm>
            <a:off x="4118761" y="3883230"/>
            <a:ext cx="888935" cy="6914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Dowolny kształt 15"/>
          <p:cNvSpPr/>
          <p:nvPr/>
        </p:nvSpPr>
        <p:spPr>
          <a:xfrm>
            <a:off x="3909889" y="4762671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Zatwierdzenie zmian do Planu przez KM RPO WM 2014-2020</a:t>
            </a:r>
            <a:endParaRPr lang="pl-PL" sz="1200" kern="12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6620561" y="4637988"/>
            <a:ext cx="2165222" cy="153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U</a:t>
            </a:r>
            <a:r>
              <a:rPr lang="pl-PL" sz="1200" dirty="0" smtClean="0">
                <a:solidFill>
                  <a:schemeClr val="bg1"/>
                </a:solidFill>
              </a:rPr>
              <a:t>publicznienie Planu przez KJE na </a:t>
            </a:r>
            <a:r>
              <a:rPr lang="pl-PL" sz="1200" dirty="0">
                <a:solidFill>
                  <a:schemeClr val="bg1"/>
                </a:solidFill>
              </a:rPr>
              <a:t>głównej stronie internetowej dot. ewaluacji polityki spójności w </a:t>
            </a:r>
            <a:r>
              <a:rPr lang="pl-PL" sz="1200" dirty="0" smtClean="0">
                <a:solidFill>
                  <a:schemeClr val="bg1"/>
                </a:solidFill>
              </a:rPr>
              <a:t>Polsce, oraz przesłanie do </a:t>
            </a:r>
            <a:r>
              <a:rPr lang="pl-PL" sz="1200" dirty="0">
                <a:solidFill>
                  <a:schemeClr val="bg1"/>
                </a:solidFill>
              </a:rPr>
              <a:t>Komisji Europejskiej za pośrednictwem systemu SFC. 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5478445" y="5068135"/>
            <a:ext cx="895547" cy="5373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5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6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6349307" y="2040144"/>
            <a:ext cx="1757328" cy="3385844"/>
            <a:chOff x="6349307" y="2040144"/>
            <a:chExt cx="1757328" cy="3385844"/>
          </a:xfrm>
        </p:grpSpPr>
        <p:sp>
          <p:nvSpPr>
            <p:cNvPr id="9" name="Prostokąt zaokrąglony 8"/>
            <p:cNvSpPr/>
            <p:nvPr/>
          </p:nvSpPr>
          <p:spPr>
            <a:xfrm>
              <a:off x="6349307" y="2040144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algn="ctr"/>
              <a:r>
                <a:rPr lang="pl-PL" sz="1100" i="1" dirty="0" smtClean="0"/>
                <a:t>Ewaluacja </a:t>
              </a:r>
              <a:r>
                <a:rPr lang="pl-PL" sz="1100" i="1" dirty="0"/>
                <a:t>wdrażania polityk horyzontalnych w ramach RPO WM 2014-2020</a:t>
              </a:r>
              <a:r>
                <a:rPr lang="pl-PL" sz="1100" dirty="0" smtClean="0"/>
                <a:t>.</a:t>
              </a:r>
              <a:endParaRPr lang="pl-PL" sz="1100" dirty="0">
                <a:solidFill>
                  <a:schemeClr val="bg1"/>
                </a:solidFill>
              </a:endParaRPr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069" y="2171061"/>
              <a:ext cx="1456931" cy="1038864"/>
            </a:xfrm>
            <a:prstGeom prst="rect">
              <a:avLst/>
            </a:prstGeom>
          </p:spPr>
        </p:pic>
      </p:grpSp>
      <p:grpSp>
        <p:nvGrpSpPr>
          <p:cNvPr id="22" name="Grupa 21"/>
          <p:cNvGrpSpPr/>
          <p:nvPr/>
        </p:nvGrpSpPr>
        <p:grpSpPr>
          <a:xfrm>
            <a:off x="933644" y="2040144"/>
            <a:ext cx="1757328" cy="3385844"/>
            <a:chOff x="6473582" y="2529804"/>
            <a:chExt cx="1757328" cy="3385844"/>
          </a:xfrm>
        </p:grpSpPr>
        <p:sp>
          <p:nvSpPr>
            <p:cNvPr id="23" name="Prostokąt zaokrąglony 22"/>
            <p:cNvSpPr/>
            <p:nvPr/>
          </p:nvSpPr>
          <p:spPr>
            <a:xfrm>
              <a:off x="6473582" y="2529804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endParaRPr lang="pl-PL" sz="1100" dirty="0" smtClean="0"/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i="1" dirty="0" smtClean="0"/>
                <a:t>Ocena </a:t>
              </a:r>
              <a:r>
                <a:rPr lang="pl-PL" sz="1100" i="1" dirty="0"/>
                <a:t>wpływu działań podjętych w ramach RPO WM 2014-2020 nakierowanych na ulepszenie warunków dla rozwoju MŚP</a:t>
              </a:r>
              <a:endParaRPr lang="pl-PL" sz="1100" dirty="0"/>
            </a:p>
          </p:txBody>
        </p: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321" y="2645291"/>
              <a:ext cx="1356093" cy="857849"/>
            </a:xfrm>
            <a:prstGeom prst="rect">
              <a:avLst/>
            </a:prstGeom>
          </p:spPr>
        </p:pic>
      </p:grpSp>
      <p:sp>
        <p:nvSpPr>
          <p:cNvPr id="6" name="Prostokąt 5"/>
          <p:cNvSpPr/>
          <p:nvPr/>
        </p:nvSpPr>
        <p:spPr>
          <a:xfrm>
            <a:off x="418662" y="5609959"/>
            <a:ext cx="814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Wniosek -</a:t>
            </a:r>
            <a:r>
              <a:rPr lang="pl-PL" sz="1200" dirty="0"/>
              <a:t> </a:t>
            </a:r>
            <a:r>
              <a:rPr lang="pl-PL" sz="1200" b="1" dirty="0"/>
              <a:t>IZ RPO WM 2014-2020 rekomenduje przesunięcie ww. badań zgodnie z poniżej wskazanym zestawieniem.</a:t>
            </a:r>
          </a:p>
          <a:p>
            <a:pPr algn="ctr"/>
            <a:endParaRPr lang="pl-PL" sz="1200" b="1" dirty="0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6977714" y="63607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pl-PL" altLang="pl-PL" dirty="0" smtClean="0"/>
              <a:t>40</a:t>
            </a:r>
            <a:endParaRPr lang="pl-PL" alt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Uaktualnienie </a:t>
            </a:r>
            <a:r>
              <a:rPr lang="pl-PL" sz="20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Planu Ewaluacji RPO WM 2014-2020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dirty="0"/>
              <a:t/>
            </a:r>
            <a:br>
              <a:rPr lang="pl-PL" sz="2000" dirty="0"/>
            </a:br>
            <a:endParaRPr lang="pl-PL" sz="20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C75BB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7680" y="1288277"/>
            <a:ext cx="787096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przyjętym  w dniu 19 luty 2016 r. na IX posiedzeniu Komitetu Monitorującego Planie Ewaluacji RPO WM  2014-2020 (Uchwała Nr 16/IX/2016 ) na rok 2017 wskazano realizację poniżej wskazanych badań: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614498" y="2040144"/>
            <a:ext cx="1757328" cy="3385844"/>
            <a:chOff x="3414465" y="2062851"/>
            <a:chExt cx="1757328" cy="3385844"/>
          </a:xfrm>
        </p:grpSpPr>
        <p:sp>
          <p:nvSpPr>
            <p:cNvPr id="20" name="Prostokąt zaokrąglony 19"/>
            <p:cNvSpPr/>
            <p:nvPr/>
          </p:nvSpPr>
          <p:spPr>
            <a:xfrm>
              <a:off x="3414465" y="2062851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endParaRPr lang="pl-PL" sz="1100" dirty="0" smtClean="0"/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i="1" dirty="0" smtClean="0"/>
                <a:t>Ocena </a:t>
              </a:r>
              <a:r>
                <a:rPr lang="pl-PL" sz="1100" i="1" dirty="0"/>
                <a:t>wpływu wsparcia kierowanego do osób w najtrudniejszej sytuacji na rynku pracy w województwie mazowieckim na ich sytuację po zakończeniu udziału w projekcie- etap I</a:t>
              </a:r>
              <a:endParaRPr lang="pl-PL" sz="1100" dirty="0"/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478" y="2171061"/>
              <a:ext cx="1482187" cy="920931"/>
            </a:xfrm>
            <a:prstGeom prst="rect">
              <a:avLst/>
            </a:prstGeom>
          </p:spPr>
        </p:pic>
      </p:grpSp>
      <p:sp>
        <p:nvSpPr>
          <p:cNvPr id="11" name="pole tekstowe 10"/>
          <p:cNvSpPr txBox="1"/>
          <p:nvPr/>
        </p:nvSpPr>
        <p:spPr bwMode="auto">
          <a:xfrm>
            <a:off x="564161" y="1971470"/>
            <a:ext cx="8266582" cy="35086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W przypadku dwóch pierwszych badań Zamawiający nie może dostarczyć Wykonawcy następujących danych warunkujących prawidłowe i rzetelne wykonania zadania: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- w ramach RPO WM 2014-2020 nie zostały podpisane umowy pozwalających na przygotowanie zapytania ofertowego zawierającego wskazaną liczbę respondentów z którymi Wykonawca przeprowadzi wywiad,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 -w ramach RPO WM 2014-2020 brak jest wskazanych wystarczającej ilości projektów zakończonych z którego realizatorami Wykonawca mógłby przeprowadzić wywiad. Tego rodzaju podejście mogłoby wskazać skuteczność kryteriów nie tylko na etapie aplikowania Wnioskodawcy ale i również w trakcie jego realizacji wskazując na występowanie kryteriów ,,pustych” tj.  takich które nie wnoszą żadnej wartości dodanej do projektu.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W przypadku trzeciego badania zgodnie z sugestią Ministerstwa Rozwoju zawartą w piśmie z dnia 19 lipca 2017 r. znak DZF-XI.7461.12.2017.PT ewaluacja została przeniesiona na rok 2020</a:t>
            </a:r>
            <a:r>
              <a:rPr lang="pl-PL" sz="1400" dirty="0" smtClean="0"/>
              <a:t>.</a:t>
            </a:r>
            <a:endParaRPr lang="pl-PL" sz="1200" dirty="0" smtClean="0"/>
          </a:p>
          <a:p>
            <a:pPr algn="just"/>
            <a:r>
              <a:rPr lang="pl-PL" sz="1200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988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10293"/>
              </p:ext>
            </p:extLst>
          </p:nvPr>
        </p:nvGraphicFramePr>
        <p:xfrm>
          <a:off x="238125" y="1203325"/>
          <a:ext cx="9829800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kument" r:id="rId3" imgW="8906542" imgH="5769276" progId="Word.Document.12">
                  <p:embed/>
                </p:oleObj>
              </mc:Choice>
              <mc:Fallback>
                <p:oleObj name="Dokument" r:id="rId3" imgW="8906542" imgH="5769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1203325"/>
                        <a:ext cx="9829800" cy="641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trzałka w prawo 2"/>
          <p:cNvSpPr/>
          <p:nvPr/>
        </p:nvSpPr>
        <p:spPr>
          <a:xfrm>
            <a:off x="0" y="27146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0" y="3514725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0" y="4464621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5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20240"/>
              </p:ext>
            </p:extLst>
          </p:nvPr>
        </p:nvGraphicFramePr>
        <p:xfrm>
          <a:off x="238125" y="1203325"/>
          <a:ext cx="8905875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kument" r:id="rId3" imgW="8906542" imgH="5783281" progId="Word.Document.12">
                  <p:embed/>
                </p:oleObj>
              </mc:Choice>
              <mc:Fallback>
                <p:oleObj name="Dokument" r:id="rId3" imgW="8906542" imgH="5783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1203325"/>
                        <a:ext cx="8905875" cy="580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załka w prawo 1"/>
          <p:cNvSpPr/>
          <p:nvPr/>
        </p:nvSpPr>
        <p:spPr>
          <a:xfrm>
            <a:off x="0" y="29223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prawo 2"/>
          <p:cNvSpPr/>
          <p:nvPr/>
        </p:nvSpPr>
        <p:spPr>
          <a:xfrm>
            <a:off x="0" y="362064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0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579695"/>
              </p:ext>
            </p:extLst>
          </p:nvPr>
        </p:nvGraphicFramePr>
        <p:xfrm>
          <a:off x="487363" y="1471613"/>
          <a:ext cx="8994775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kument" r:id="rId3" imgW="8906542" imgH="5531538" progId="Word.Document.12">
                  <p:embed/>
                </p:oleObj>
              </mc:Choice>
              <mc:Fallback>
                <p:oleObj name="Dokument" r:id="rId3" imgW="8906542" imgH="5531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1471613"/>
                        <a:ext cx="8994775" cy="560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załka w prawo 1"/>
          <p:cNvSpPr/>
          <p:nvPr/>
        </p:nvSpPr>
        <p:spPr>
          <a:xfrm>
            <a:off x="245097" y="5279010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94686"/>
              </p:ext>
            </p:extLst>
          </p:nvPr>
        </p:nvGraphicFramePr>
        <p:xfrm>
          <a:off x="277813" y="1023938"/>
          <a:ext cx="8348662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kument" r:id="rId3" imgW="8531545" imgH="5798364" progId="Word.Document.12">
                  <p:embed/>
                </p:oleObj>
              </mc:Choice>
              <mc:Fallback>
                <p:oleObj name="Dokument" r:id="rId3" imgW="8531545" imgH="5798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13" y="1023938"/>
                        <a:ext cx="8348662" cy="569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0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4394</TotalTime>
  <Words>580</Words>
  <Application>Microsoft Office PowerPoint</Application>
  <PresentationFormat>Pokaz na ekranie (4:3)</PresentationFormat>
  <Paragraphs>76</Paragraphs>
  <Slides>10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Programy Regionalne</vt:lpstr>
      <vt:lpstr>Dokument programu Microsoft Word</vt:lpstr>
      <vt:lpstr>Dokument</vt:lpstr>
      <vt:lpstr>Prezentacja programu PowerPoint</vt:lpstr>
      <vt:lpstr>Prezentacja programu PowerPoint</vt:lpstr>
      <vt:lpstr>Prezentacja programu PowerPoint</vt:lpstr>
      <vt:lpstr>Prace nad uaktualnieniem Planu Ewaluacji RPO WM 2014-2020</vt:lpstr>
      <vt:lpstr>Uaktualnienie Planu Ewaluacji RPO WM 2014-2020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Waś Artur</cp:lastModifiedBy>
  <cp:revision>618</cp:revision>
  <cp:lastPrinted>2016-01-14T07:13:19Z</cp:lastPrinted>
  <dcterms:created xsi:type="dcterms:W3CDTF">2015-04-20T12:46:14Z</dcterms:created>
  <dcterms:modified xsi:type="dcterms:W3CDTF">2017-11-30T08:29:26Z</dcterms:modified>
</cp:coreProperties>
</file>