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258" r:id="rId2"/>
    <p:sldId id="382" r:id="rId3"/>
    <p:sldId id="384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6187" autoAdjust="0"/>
  </p:normalViewPr>
  <p:slideViewPr>
    <p:cSldViewPr snapToGrid="0"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04.10.2017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13 października 2017 </a:t>
            </a:r>
            <a:r>
              <a:rPr lang="pl-PL" b="1" dirty="0" smtClean="0">
                <a:latin typeface="+mj-lt"/>
              </a:rPr>
              <a:t>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2942"/>
              </p:ext>
            </p:extLst>
          </p:nvPr>
        </p:nvGraphicFramePr>
        <p:xfrm>
          <a:off x="543560" y="1532157"/>
          <a:ext cx="8012610" cy="373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522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34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wynika z Planu Inwestycyjnego dla subregionu objętego problemowym Obszarem Strategicznej Interwencji (OSI problemowymi)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- 2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1643" y="1511927"/>
            <a:ext cx="7748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/>
          </a:p>
          <a:p>
            <a:pPr algn="ctr"/>
            <a:r>
              <a:rPr lang="pl-PL" b="1" dirty="0"/>
              <a:t>Działanie 10.3 (10iv) </a:t>
            </a:r>
            <a:endParaRPr lang="pl-PL" b="1" dirty="0" smtClean="0"/>
          </a:p>
          <a:p>
            <a:pPr algn="ctr"/>
            <a:r>
              <a:rPr lang="pl-PL" dirty="0" smtClean="0"/>
              <a:t>Doskonalenie zawodowe</a:t>
            </a:r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Poddziałanie </a:t>
            </a:r>
            <a:r>
              <a:rPr lang="pl-PL" b="1" dirty="0" smtClean="0"/>
              <a:t>10.3.4</a:t>
            </a:r>
          </a:p>
          <a:p>
            <a:pPr algn="ctr"/>
            <a:r>
              <a:rPr lang="pl-PL" dirty="0" smtClean="0"/>
              <a:t> Kształcenie </a:t>
            </a:r>
            <a:r>
              <a:rPr lang="pl-PL" dirty="0"/>
              <a:t>oraz doskonalenie zawodowe osób </a:t>
            </a:r>
            <a:r>
              <a:rPr lang="pl-PL" dirty="0" smtClean="0"/>
              <a:t>dorosłych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Rodzaj </a:t>
            </a:r>
            <a:r>
              <a:rPr lang="pl-PL" b="1" dirty="0"/>
              <a:t>przedsięwzięcia:</a:t>
            </a:r>
          </a:p>
          <a:p>
            <a:pPr algn="ctr"/>
            <a:r>
              <a:rPr lang="pl-PL" dirty="0"/>
              <a:t>podnoszenie umiejętności oraz uzyskiwanie kwalifikacji zawodowych przez osoby dorosłe zainteresowane z własnej inicjatywy zdobyciem, uzupełnieniem lub podnoszeniem kwalifikacji zawodowych poprzez realizację szkolnych form kształcenia ustawicznego zawodowego albo pozaszkolnych form kształcenia </a:t>
            </a:r>
            <a:r>
              <a:rPr lang="pl-PL" dirty="0" smtClean="0"/>
              <a:t>ustawicznego</a:t>
            </a:r>
            <a:endParaRPr lang="pl-PL" dirty="0"/>
          </a:p>
          <a:p>
            <a:pPr algn="ctr"/>
            <a:endParaRPr lang="pl-PL" dirty="0" smtClean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31060"/>
              </p:ext>
            </p:extLst>
          </p:nvPr>
        </p:nvGraphicFramePr>
        <p:xfrm>
          <a:off x="543560" y="1587575"/>
          <a:ext cx="8012610" cy="4822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7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posiada przynajmniej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3-letnie doświadczenie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realizuje projekt w partnerstwie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posiadającym przynajmniej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3-letnie doświadczenie w obszarze kształcenia osób dorosłych.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77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najmniej 80% uczestników projektu jest objętych kształceniem oraz doskonaleniem zawodowym w formach pozaszkolnych, określonych w rozporządzeniu Ministra Edukacji Narodowej z dnia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sierpnia 2017 r.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sprawie kształcenia ustawicznego w formach pozaszkolnych.</a:t>
                      </a:r>
                    </a:p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42209"/>
              </p:ext>
            </p:extLst>
          </p:nvPr>
        </p:nvGraphicFramePr>
        <p:xfrm>
          <a:off x="543560" y="1642994"/>
          <a:ext cx="8012610" cy="474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0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31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Świadczące usługi edukacyjne w ramach projektu: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lub niepubliczne placówki kształcenia ustawicznego,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lub niepubliczne placówki kształcenia praktycznego,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ośrodki dokształcania i doskonalenia zawodowego,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placówki prowadzące działalność oświatową podejmowaną na zasadach określonych w ustawie o swobodzie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działalności gospodarczej</a:t>
                      </a:r>
                      <a:r>
                        <a:rPr lang="pl-PL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dnia 2 lipca 2004 r.,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posiadają akredytację Kuratora Oświaty w zakresie organizowanego kształcenia.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05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 Dopuszcza się realizację projektu w okresie dłuższym niż 24 miesiące, o ile wynika to z cyklu kształcenia w poszczególnych typach szkół dla dorosłych.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80608"/>
              </p:ext>
            </p:extLst>
          </p:nvPr>
        </p:nvGraphicFramePr>
        <p:xfrm>
          <a:off x="543560" y="1532158"/>
          <a:ext cx="8012610" cy="5008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umożliwia uzyskanie przez minimum 70% uczestników kwalifikacji w ramach pozaszkolnych form kształcenia.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procentowa dotycząca liczby uczestników kursów, którzy mają możliwość uzyskania w ramach projektu świadectwa potwierdzającego zdobycie kwalifikacji: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70%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70% do 85% – 4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85% – 8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50% uczestników projektu stanowią osoby w wieku 50 lat i/lub osoby z wykształceniem do poziomu ISCED 3 włącznie (na podstawie Międzynarodowej Standardowej Klasyfikacji Kształcenia - ISCED 2011).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procentowa dotycząca liczby uczestników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grupy 50+ lub/i o niskich kwalifikacjach: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50% lub 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50% do 65% – 1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65% do 80% – 2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80% – 3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97348"/>
              </p:ext>
            </p:extLst>
          </p:nvPr>
        </p:nvGraphicFramePr>
        <p:xfrm>
          <a:off x="543560" y="1532158"/>
          <a:ext cx="8012610" cy="478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pracodawcami/przedsiębiorcami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województwa mazowieckiego posiadającymi profil działalności zbieżny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kierunkami kształcenia podejmowanymi w ramach wsparcia.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partnerstwie: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partnerstwa lub brak informacji/niepełne informacje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1 partnerem – 1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2 partnerami – 2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3 partnerami i więcej partnerami – 3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kształcenie w zakresie zgodnym z zapotrzebowaniem rynku pracy tj. w branżach zidentyfikowanych, jako branże o największym potencjale rozwojowym i/lub branżach strategicznych dla regionu/subregionu.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w zakresie zgodnym z zapotrzebowaniem rynku pracy: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w zakresie zgodnym z zapotrzebowaniem rynku pracy – 5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40196"/>
              </p:ext>
            </p:extLst>
          </p:nvPr>
        </p:nvGraphicFramePr>
        <p:xfrm>
          <a:off x="543560" y="1532158"/>
          <a:ext cx="8012610" cy="483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bazuje na już istniejących, wysokiej jakości materiałach edukacyjnych dostępnych na zasadzie wolnych licencji.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wysokiej jakości materiałów edukacyjnych dostępnych na zasadzie wolnych licencji: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wysokiej jakości materiałów edukacyjnych dostępnych na zasadzie wolnych licencji – 1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30% uczestników projektu stanowią osoby zamieszkałe na obszarach wiejskich w województwie mazowieckim.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procentowa dotycząca liczby uczestników zamieszkałych na obszarach wiejskich: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do 30% lub 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powyżej 30% – 2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powyżej 50% – 4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94883"/>
              </p:ext>
            </p:extLst>
          </p:nvPr>
        </p:nvGraphicFramePr>
        <p:xfrm>
          <a:off x="543560" y="1532158"/>
          <a:ext cx="8012610" cy="478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i wydajnemu wydatkowaniu środków oraz zapewnia realizację wskaźników z zachowaniem efektywności kosztowej.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projektu w przeliczeniu na osobę uczestniczącą w pozaszkolnych formach kształcenia: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równa/powyżej 3 308 euro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3 308 euro - 4 pkt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należy przeliczyć wg kursu euro podanego w regulaminie konkursu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jest </a:t>
                      </a:r>
                      <a:r>
                        <a:rPr lang="pl-PL" sz="1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zgodny lub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zgodny – 2 pkt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4240</TotalTime>
  <Words>899</Words>
  <Application>Microsoft Office PowerPoint</Application>
  <PresentationFormat>Pokaz na ekranie (4:3)</PresentationFormat>
  <Paragraphs>149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626</cp:revision>
  <cp:lastPrinted>2017-06-21T08:44:00Z</cp:lastPrinted>
  <dcterms:created xsi:type="dcterms:W3CDTF">2015-04-20T12:46:14Z</dcterms:created>
  <dcterms:modified xsi:type="dcterms:W3CDTF">2017-10-04T07:21:00Z</dcterms:modified>
</cp:coreProperties>
</file>