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8"/>
  </p:notesMasterIdLst>
  <p:sldIdLst>
    <p:sldId id="258" r:id="rId2"/>
    <p:sldId id="382" r:id="rId3"/>
    <p:sldId id="384" r:id="rId4"/>
    <p:sldId id="387" r:id="rId5"/>
    <p:sldId id="419" r:id="rId6"/>
    <p:sldId id="420" r:id="rId7"/>
    <p:sldId id="389" r:id="rId8"/>
    <p:sldId id="402" r:id="rId9"/>
    <p:sldId id="403" r:id="rId10"/>
    <p:sldId id="404" r:id="rId11"/>
    <p:sldId id="405" r:id="rId12"/>
    <p:sldId id="423" r:id="rId13"/>
    <p:sldId id="406" r:id="rId14"/>
    <p:sldId id="421" r:id="rId15"/>
    <p:sldId id="422" r:id="rId16"/>
    <p:sldId id="324" r:id="rId1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0197" autoAdjust="0"/>
  </p:normalViewPr>
  <p:slideViewPr>
    <p:cSldViewPr snapToGrid="0">
      <p:cViewPr varScale="1">
        <p:scale>
          <a:sx n="84" d="100"/>
          <a:sy n="84" d="100"/>
        </p:scale>
        <p:origin x="6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2017-06-06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8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21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15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498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0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125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125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125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0026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6178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61531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9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9 czerwca 2017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603331"/>
              </p:ext>
            </p:extLst>
          </p:nvPr>
        </p:nvGraphicFramePr>
        <p:xfrm>
          <a:off x="243840" y="1557856"/>
          <a:ext cx="8625840" cy="4545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638663"/>
                <a:gridCol w="5669280"/>
                <a:gridCol w="843280"/>
              </a:tblGrid>
              <a:tr h="136317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18258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4.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Potrzeby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interesariuszy usług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Przedstawienie przez wnioskodawcę analiz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 i potrzeb interesariuszy uzasadniających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realizację projektu – 4 pkt.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9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680743"/>
              </p:ext>
            </p:extLst>
          </p:nvPr>
        </p:nvGraphicFramePr>
        <p:xfrm>
          <a:off x="243840" y="1408303"/>
          <a:ext cx="8625840" cy="4674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899013"/>
                <a:gridCol w="5408930"/>
                <a:gridCol w="843280"/>
              </a:tblGrid>
              <a:tr h="90475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43623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5.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Partnerstwo w ramach projektu </a:t>
                      </a:r>
                      <a:r>
                        <a:rPr lang="pl-PL" sz="1800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endParaRPr lang="pl-PL" sz="1800" kern="1200" baseline="300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Kryterium obowiązuje </a:t>
                      </a:r>
                      <a:br>
                        <a:rPr lang="pl-PL" sz="1800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konkursach ogłoszonych po wejściu w życie nowelizacji ustawy </a:t>
                      </a:r>
                      <a:br>
                        <a:rPr lang="pl-PL" sz="1800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zasadach realizacji programów w zakresie polityki spójności finansowanych</a:t>
                      </a:r>
                      <a:br>
                        <a:rPr lang="pl-PL" sz="1800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baseline="30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perspektywie finansowej 2014-2020 (tzw. „ustawa wdrożeniowa”)</a:t>
                      </a:r>
                      <a:endParaRPr lang="pl-PL" sz="1800" kern="1200" baseline="300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partnerów w projekcie: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jest z 4 partnerami – 2 pkt.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jest z 6 i więcej partnerami – 3 pkt.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jest z 12 i więcej partnerami – 6 pkt.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</a:t>
                      </a:r>
                      <a:b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tym zakresie – 0 pkt.</a:t>
                      </a:r>
                      <a:endParaRPr lang="pl-PL" sz="20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pl-PL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75482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 – </a:t>
            </a:r>
            <a:r>
              <a:rPr lang="pl-PL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dodano nowe kryterium</a:t>
            </a:r>
            <a:endParaRPr lang="pl-PL" sz="2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4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567219"/>
              </p:ext>
            </p:extLst>
          </p:nvPr>
        </p:nvGraphicFramePr>
        <p:xfrm>
          <a:off x="243840" y="1408303"/>
          <a:ext cx="8625840" cy="5193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899013"/>
                <a:gridCol w="5408930"/>
                <a:gridCol w="843280"/>
              </a:tblGrid>
              <a:tr h="90475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43623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6.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zaangażowanych podmiotów 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Projekty, które przewidują zaangażowanie podmiotów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ilości: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25 – otrzymują 8 pkt;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– 24 – otrzymują 6 pkt;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– 19 – otrzymują 4 pkt;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– 14 – otrzymują 2 pkt;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i poniżej lub brak informacji w tym zakresie – otrzymują 0 pkt.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się.</a:t>
                      </a:r>
                    </a:p>
                    <a:p>
                      <a:r>
                        <a:rPr lang="pl-PL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tym zakresie – 0 pkt.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775505"/>
              </p:ext>
            </p:extLst>
          </p:nvPr>
        </p:nvGraphicFramePr>
        <p:xfrm>
          <a:off x="243840" y="1385133"/>
          <a:ext cx="8625840" cy="4740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173333"/>
                <a:gridCol w="5134610"/>
                <a:gridCol w="843280"/>
              </a:tblGrid>
              <a:tr h="89413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79536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7.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Równomierny</a:t>
                      </a:r>
                      <a:r>
                        <a:rPr lang="pl-PL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zasięg projektu</a:t>
                      </a: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9535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Platforma udostępnia ofertę kulturalną ze wszystkich subregionów, na równym poziomie szczegółowości – 8 pkt.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Platforma udostępnia ofertę kulturalną z 4 subregionów, na równym poziomie szczegółowości</a:t>
                      </a:r>
                      <a:r>
                        <a:rPr lang="pl-PL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3 pkt.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07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</a:t>
            </a:r>
            <a:r>
              <a:rPr lang="pl-PL" sz="1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8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02260"/>
              </p:ext>
            </p:extLst>
          </p:nvPr>
        </p:nvGraphicFramePr>
        <p:xfrm>
          <a:off x="243840" y="1385133"/>
          <a:ext cx="862584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173333"/>
                <a:gridCol w="5134610"/>
                <a:gridCol w="843280"/>
              </a:tblGrid>
              <a:tr h="89413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79536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8.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Metody uwierzytelniania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są adekwatne do celów i zakresu projektu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9535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Projekt, który przewiduje udostępnianie metody uwierzytelniania za pomocą: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profilu zaufanego </a:t>
                      </a:r>
                      <a:r>
                        <a:rPr lang="pl-PL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ePUAP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oraz innej  metody – 1 pkt.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profilu zaufanego </a:t>
                      </a:r>
                      <a:r>
                        <a:rPr lang="pl-PL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ePUAP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innej metody oraz uwierzytelnianie poprzez współpracujące systemy informatyczne np. Facebook, Twitter, Google+ – 3 pkt.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sumują się.</a:t>
                      </a:r>
                    </a:p>
                    <a:p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- 0 pkt.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514502"/>
              </p:ext>
            </p:extLst>
          </p:nvPr>
        </p:nvGraphicFramePr>
        <p:xfrm>
          <a:off x="243840" y="1385133"/>
          <a:ext cx="862584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173333"/>
                <a:gridCol w="5134610"/>
                <a:gridCol w="843280"/>
              </a:tblGrid>
              <a:tr h="89413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795365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>
                          <a:latin typeface="+mn-lt"/>
                        </a:rPr>
                        <a:t>9</a:t>
                      </a:r>
                      <a:r>
                        <a:rPr lang="pl-PL" sz="2000" smtClean="0">
                          <a:latin typeface="+mn-lt"/>
                        </a:rPr>
                        <a:t>.</a:t>
                      </a:r>
                      <a:endParaRPr lang="pl-PL" sz="2000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adekwatne działania informacyjno-promocyjne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89535" algn="l" defTabSz="914400" rtl="0" eaLnBrk="1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oceniane będzie czy: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prowadzone będą działania </a:t>
                      </a:r>
                      <a:r>
                        <a:rPr lang="pl-PL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informacyjno</a:t>
                      </a: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–promocyjne skierowane do grup docelowych wraz z wymaganymi opisami  – 2 pkt.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uwzględniono, w szczególności potrzeby osób z niepełnosprawnością zgodnie ze standardami WCAG 2.0 – 1 pkt.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Punkty w ramach kryterium </a:t>
                      </a:r>
                      <a:r>
                        <a:rPr lang="pl-PL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sumują się.</a:t>
                      </a: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Brak spełnienia ww. warunków lub brak 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informacji  w tym zakresie - 0 pkt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</a:t>
            </a:r>
            <a:endParaRPr lang="pl-PL" sz="3600" dirty="0"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 smtClean="0">
                <a:latin typeface="+mn-lt"/>
              </a:rPr>
              <a:t>Poddziałanie 2.1.1</a:t>
            </a:r>
            <a:endParaRPr lang="pl-PL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10187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 smtClean="0"/>
              <a:t>Poddziałanie 2.1.1 (PI 2c)</a:t>
            </a:r>
            <a:endParaRPr lang="pl-PL" sz="2800" b="1" dirty="0"/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2800" dirty="0" smtClean="0"/>
              <a:t>Typ </a:t>
            </a:r>
            <a:r>
              <a:rPr lang="pl-PL" sz="2800" dirty="0"/>
              <a:t>projektu </a:t>
            </a:r>
            <a:r>
              <a:rPr lang="pl-PL" sz="2800" dirty="0" smtClean="0"/>
              <a:t>– Regionalna Platforma Informacyjna</a:t>
            </a: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410567"/>
              </p:ext>
            </p:extLst>
          </p:nvPr>
        </p:nvGraphicFramePr>
        <p:xfrm>
          <a:off x="543560" y="1681843"/>
          <a:ext cx="8012610" cy="4411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4865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286147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1.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Bezpieczeństwo systemów informatycznych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5451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2.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WCAG 2.0</a:t>
                      </a:r>
                    </a:p>
                    <a:p>
                      <a:pPr algn="ctr"/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1525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3.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Interoperacyjność systemów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94487"/>
              </p:ext>
            </p:extLst>
          </p:nvPr>
        </p:nvGraphicFramePr>
        <p:xfrm>
          <a:off x="543560" y="1681843"/>
          <a:ext cx="8012610" cy="4021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48659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896516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4.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Zasadność oraz komplementarność projektu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35451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5.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Zakres</a:t>
                      </a:r>
                      <a:r>
                        <a:rPr lang="pl-PL" sz="2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projektu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1525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6.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Projektowanie</a:t>
                      </a:r>
                      <a:r>
                        <a:rPr lang="pl-PL" sz="2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budowa usług</a:t>
                      </a:r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4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029866"/>
              </p:ext>
            </p:extLst>
          </p:nvPr>
        </p:nvGraphicFramePr>
        <p:xfrm>
          <a:off x="543560" y="1681842"/>
          <a:ext cx="8012610" cy="4216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945219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635409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7.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Wykorzystanie istniejących</a:t>
                      </a:r>
                      <a:r>
                        <a:rPr lang="pl-PL" sz="2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zasobów informatycznych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635409">
                <a:tc>
                  <a:txBody>
                    <a:bodyPr/>
                    <a:lstStyle/>
                    <a:p>
                      <a:pPr algn="l"/>
                      <a:r>
                        <a:rPr lang="pl-PL" sz="2200" dirty="0" smtClean="0"/>
                        <a:t>8.</a:t>
                      </a:r>
                      <a:endParaRPr lang="pl-PL" sz="2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Poziom dojrzałości e-usług</a:t>
                      </a:r>
                      <a:endParaRPr lang="pl-PL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0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930583"/>
              </p:ext>
            </p:extLst>
          </p:nvPr>
        </p:nvGraphicFramePr>
        <p:xfrm>
          <a:off x="243840" y="1557852"/>
          <a:ext cx="8625840" cy="4705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2401261"/>
                <a:gridCol w="4906682"/>
                <a:gridCol w="843280"/>
              </a:tblGrid>
              <a:tr h="102000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68578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Funkcjonalność zaplanowanych rozwiązań 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zapewni: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wykorzystanie outsourcingu mocy obliczeniowych, czyli tzw. „chmury obliczeniowej” – 3 pkt.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utworzenie strony responsywnej  – 3 pkt.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aplikację na urządzenia mobilne – 2 pkt.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sumują się.</a:t>
                      </a:r>
                    </a:p>
                    <a:p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MERYTORYCZNO-SZCZEGÓŁOWE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050288"/>
              </p:ext>
            </p:extLst>
          </p:nvPr>
        </p:nvGraphicFramePr>
        <p:xfrm>
          <a:off x="243840" y="1557854"/>
          <a:ext cx="8625840" cy="4454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7"/>
                <a:gridCol w="1943463"/>
                <a:gridCol w="5364480"/>
                <a:gridCol w="843280"/>
              </a:tblGrid>
              <a:tr h="131040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3143919">
                <a:tc>
                  <a:txBody>
                    <a:bodyPr/>
                    <a:lstStyle/>
                    <a:p>
                      <a:pPr algn="l"/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procesów biznesowych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związanych ze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świadczeniem usług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Przygotowanie przez wnioskodawcę analiz procesów biznesowych związanych ze świadczeniem usług  zawierających wszystkie cechy wymienione w opisie kryterium – 6 pkt.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pl-PL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Brak spełnienia ww. warunku lub brak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Informacji 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21555"/>
              </p:ext>
            </p:extLst>
          </p:nvPr>
        </p:nvGraphicFramePr>
        <p:xfrm>
          <a:off x="243840" y="1351153"/>
          <a:ext cx="8625840" cy="5589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/>
                <a:gridCol w="1748790"/>
                <a:gridCol w="5614670"/>
                <a:gridCol w="843280"/>
              </a:tblGrid>
              <a:tr h="93040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Maksymalna 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4382136">
                <a:tc>
                  <a:txBody>
                    <a:bodyPr/>
                    <a:lstStyle/>
                    <a:p>
                      <a:pPr algn="l"/>
                      <a:r>
                        <a:rPr lang="pl-PL" sz="2000" dirty="0" smtClean="0"/>
                        <a:t>3.</a:t>
                      </a:r>
                      <a:endParaRPr lang="pl-PL" sz="2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Poziom dojrzałości </a:t>
                      </a:r>
                      <a:b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e-usług</a:t>
                      </a:r>
                      <a:endParaRPr lang="pl-PL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wdrożenie :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e-usług, w tym co najmniej dwóch e-usług na poziomie 4 oraz trzech e-usług na poziomie nie niższym niż 3 – 2 pkt.;</a:t>
                      </a:r>
                      <a:endParaRPr lang="pl-PL" sz="2000" dirty="0" smtClean="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e-usług, w tym co najmniej trzech e-usług na poziomie 4 oraz czterech e-usług na poziomie nie niższym niż 3 – 4 pkt.; </a:t>
                      </a:r>
                      <a:endParaRPr lang="pl-PL" sz="2000" dirty="0" smtClean="0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i więcej e-usług, w tym, co najmniej czterech e-usług na poziomie 4 oraz pięciu e-usług na poziomie nie niższym niż 3 – 6 pkt.</a:t>
                      </a:r>
                      <a:endParaRPr lang="pl-PL" sz="2000" dirty="0" smtClean="0">
                        <a:effectLst/>
                      </a:endParaRP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Punkty w ramach kryterium nie sumują się.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Brak spełnienia ww. warunków lub brak informacji</a:t>
                      </a:r>
                    </a:p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tym zakresie – 0 pkt.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endParaRPr lang="pl-PL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1008192"/>
            <a:ext cx="47253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vl="0"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MERYTORYCZNO-SZCZEGÓŁOWE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4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3949</TotalTime>
  <Words>578</Words>
  <Application>Microsoft Office PowerPoint</Application>
  <PresentationFormat>Pokaz na ekranie (4:3)</PresentationFormat>
  <Paragraphs>215</Paragraphs>
  <Slides>16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Baranowska Renata</cp:lastModifiedBy>
  <cp:revision>586</cp:revision>
  <cp:lastPrinted>2016-04-19T12:00:09Z</cp:lastPrinted>
  <dcterms:created xsi:type="dcterms:W3CDTF">2015-04-20T12:46:14Z</dcterms:created>
  <dcterms:modified xsi:type="dcterms:W3CDTF">2017-06-06T08:48:57Z</dcterms:modified>
</cp:coreProperties>
</file>