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sldIdLst>
    <p:sldId id="258" r:id="rId2"/>
    <p:sldId id="382" r:id="rId3"/>
    <p:sldId id="387" r:id="rId4"/>
    <p:sldId id="407" r:id="rId5"/>
    <p:sldId id="406" r:id="rId6"/>
    <p:sldId id="402" r:id="rId7"/>
    <p:sldId id="408" r:id="rId8"/>
    <p:sldId id="409" r:id="rId9"/>
    <p:sldId id="410" r:id="rId10"/>
    <p:sldId id="411" r:id="rId11"/>
    <p:sldId id="412" r:id="rId12"/>
    <p:sldId id="324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95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985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155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81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53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projektów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22 czerwca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08299"/>
              </p:ext>
            </p:extLst>
          </p:nvPr>
        </p:nvGraphicFramePr>
        <p:xfrm>
          <a:off x="414779" y="1557855"/>
          <a:ext cx="8257882" cy="379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089349"/>
                <a:gridCol w="274320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Projekt jest zgodny z programem rewitalizacji obowiązującym na obszarze, na którym jest realizowany.</a:t>
                      </a:r>
                      <a:endParaRPr lang="pl-P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Zgodność projektu z programem rewitalizacji: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projekt jest zgodny z programem rewitalizacji –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brak spełnienia wyżej wymienionego warunku lub brak informacji w tym zakresie – 0 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34882"/>
              </p:ext>
            </p:extLst>
          </p:nvPr>
        </p:nvGraphicFramePr>
        <p:xfrm>
          <a:off x="414779" y="1557855"/>
          <a:ext cx="8257882" cy="387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089349"/>
                <a:gridCol w="274320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Projekt sprzyja oszczędnemu, efektywnemu i wydajnemu wydatkowaniu środków oraz zapewnia realizację wskaźników z zachowaniem efektywności kosztowej.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projektu w przeliczeniu na jedną szkołę lub placówkę: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3 308 euro - 3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równa/powyżej 3 308 euro – 0 pkt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należy przeliczyć wg kursu euro podanego w regulaminie konkursu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0685" y="1333773"/>
            <a:ext cx="8545513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</a:t>
            </a:r>
            <a:r>
              <a:rPr lang="pl-PL" sz="2400" b="1" dirty="0" smtClean="0">
                <a:latin typeface="+mn-lt"/>
              </a:rPr>
              <a:t>wyboru </a:t>
            </a:r>
            <a:r>
              <a:rPr lang="pl-PL" sz="2400" b="1" dirty="0">
                <a:latin typeface="+mn-lt"/>
              </a:rPr>
              <a:t>projektów </a:t>
            </a:r>
            <a:r>
              <a:rPr lang="pl-PL" sz="2400" b="1" dirty="0" smtClean="0">
                <a:latin typeface="+mn-lt"/>
              </a:rPr>
              <a:t>konkursowych</a:t>
            </a:r>
          </a:p>
          <a:p>
            <a:pPr algn="ctr" eaLnBrk="0" hangingPunct="0">
              <a:defRPr/>
            </a:pPr>
            <a:endParaRPr lang="pl-PL" sz="24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b="1" dirty="0" smtClean="0">
                <a:latin typeface="+mn-lt"/>
              </a:rPr>
              <a:t>Działanie </a:t>
            </a:r>
            <a:r>
              <a:rPr lang="pl-PL" sz="2400" b="1" dirty="0">
                <a:latin typeface="+mn-lt"/>
              </a:rPr>
              <a:t>10.3 (10iv) </a:t>
            </a:r>
            <a:r>
              <a:rPr lang="pl-PL" sz="2400" b="1" dirty="0" smtClean="0">
                <a:latin typeface="+mn-lt"/>
              </a:rPr>
              <a:t>- Doskonalenie zawodowe,</a:t>
            </a:r>
          </a:p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Poddziałanie </a:t>
            </a:r>
            <a:r>
              <a:rPr lang="pl-PL" sz="2400" b="1" dirty="0" smtClean="0">
                <a:latin typeface="+mn-lt"/>
              </a:rPr>
              <a:t>10.3.4 </a:t>
            </a:r>
            <a:r>
              <a:rPr lang="pl-PL" sz="2400" b="1" dirty="0">
                <a:latin typeface="+mn-lt"/>
              </a:rPr>
              <a:t>- Kształcenie oraz doskonalenie zawodowe osób </a:t>
            </a:r>
            <a:r>
              <a:rPr lang="pl-PL" sz="2400" b="1" dirty="0" smtClean="0">
                <a:latin typeface="+mn-lt"/>
              </a:rPr>
              <a:t>dorosłych.</a:t>
            </a: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2400" u="sng" dirty="0">
                <a:latin typeface="+mn-lt"/>
              </a:rPr>
              <a:t>Rodzaj przedsięwzięcia:</a:t>
            </a:r>
          </a:p>
          <a:p>
            <a:pPr algn="ctr" eaLnBrk="0" hangingPunct="0">
              <a:defRPr/>
            </a:pPr>
            <a:r>
              <a:rPr lang="pl-PL" sz="2400" dirty="0" smtClean="0">
                <a:latin typeface="+mn-lt"/>
              </a:rPr>
              <a:t>podnoszenie </a:t>
            </a:r>
            <a:r>
              <a:rPr lang="pl-PL" sz="2400" dirty="0">
                <a:latin typeface="+mn-lt"/>
              </a:rPr>
              <a:t>umiejętności oraz uzyskiwanie kwalifikacji zawodowych przez osoby dorosłe zainteresowane z własnej inicjatywy zdobyciem, uzupełnieniem lub podnoszeniem kwalifikacji zawodowych poprzez realizację szkolnych form kształcenia ustawicznego zawodowego albo pozaszkolnych form kształcenia ustawicznego.</a:t>
            </a: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57529"/>
              </p:ext>
            </p:extLst>
          </p:nvPr>
        </p:nvGraphicFramePr>
        <p:xfrm>
          <a:off x="486999" y="1974074"/>
          <a:ext cx="8012610" cy="284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posiada przynajmniej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3-letnie doświadczenie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realizuje projekt w partnerstwie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posiadającym przynajmniej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3-letnie doświadczenie w obszarze kształcenia i szkolenia osób dorosłych.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92811"/>
            <a:ext cx="8351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</a:p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formalnej</a:t>
            </a: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15721"/>
              </p:ext>
            </p:extLst>
          </p:nvPr>
        </p:nvGraphicFramePr>
        <p:xfrm>
          <a:off x="486999" y="1974074"/>
          <a:ext cx="8012610" cy="3663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Prowadzące w ramach projektu kształcenie ustawiczne w formach pozaszkolnych: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lub niepubliczne placówki kształcenia ustawicznego,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lub niepubliczne placówki kształcenia praktycznego,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ośrodki dokształcania i doskonalenia zawodowego,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placówki prowadzące działalność oświatową podejmowaną na zasadach określonych w przepisach o swobodzie działalności gospodarczej,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posiadają akredytację Kuratora Oświaty na całość lub część organizowanego kształcenia.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73958"/>
            <a:ext cx="8351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</a:p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weryfikowane na etapie oceny formalnej</a:t>
            </a:r>
          </a:p>
        </p:txBody>
      </p:sp>
    </p:spTree>
    <p:extLst>
      <p:ext uri="{BB962C8B-B14F-4D97-AF65-F5344CB8AC3E}">
        <p14:creationId xmlns:p14="http://schemas.microsoft.com/office/powerpoint/2010/main" val="22945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45029"/>
              </p:ext>
            </p:extLst>
          </p:nvPr>
        </p:nvGraphicFramePr>
        <p:xfrm>
          <a:off x="562414" y="1983501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 Dopuszcza się realizację projektu w okresie dłuższym niż 24 miesiące, o ile wynika to z cyklu kształcenia w poszczególnych typach szkół dla dorosłych.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mniej niż 80% osób objętych wsparciem w ramach projektu uczestniczy w pozaszkolnych formach kształcenia.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87256"/>
            <a:ext cx="8351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+mn-lt"/>
              </a:rPr>
              <a:t>KRYTERIA DOSTĘPU </a:t>
            </a:r>
          </a:p>
          <a:p>
            <a:pPr eaLnBrk="0" hangingPunct="0"/>
            <a:r>
              <a:rPr lang="pl-PL" sz="2000" b="1" dirty="0">
                <a:latin typeface="+mn-lt"/>
              </a:rPr>
              <a:t>weryfikowane na etapie oceny merytorycznej</a:t>
            </a: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6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99261"/>
              </p:ext>
            </p:extLst>
          </p:nvPr>
        </p:nvGraphicFramePr>
        <p:xfrm>
          <a:off x="414779" y="1557855"/>
          <a:ext cx="8257882" cy="453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089349"/>
                <a:gridCol w="274320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uzyskanie przez minimum 70% uczestników projektu kwalifikacji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pozaszkolnych form kształcenia.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Wartość procentowa dotycząca liczby uczestników kwalifikacyjnych kursów zawodowych, którzy uzyskali świadectwo potwierdzające kwalifikacje w zawodzie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poniżej 70% lub brak informacji w tym zakresie – 0 pkt,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powyżej 70% do 85% – 4 pkt,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powyżej 85% – 8 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54318"/>
              </p:ext>
            </p:extLst>
          </p:nvPr>
        </p:nvGraphicFramePr>
        <p:xfrm>
          <a:off x="414779" y="1557855"/>
          <a:ext cx="8257882" cy="367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089349"/>
                <a:gridCol w="274320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pracodawcami/przedsiębiorcami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województwa mazowieckiego posiadającymi profil działalności zbieżny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kierunkami kształcenia podejmowanymi w ramach wsparcia.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Liczba partnerów w projekcie: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brak partnerstwa lub brak inform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acji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 tym zakresie – 0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partner – 4 pkt,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partnerów – 6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partnerów i więcej – 8 pkt</a:t>
                      </a: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64987"/>
              </p:ext>
            </p:extLst>
          </p:nvPr>
        </p:nvGraphicFramePr>
        <p:xfrm>
          <a:off x="414779" y="1557855"/>
          <a:ext cx="8257882" cy="367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089349"/>
                <a:gridCol w="274320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kształcenie w kierunkach, które będą zgodne z zapotrzebowaniem rynku pracy w branżach zidentyfikowanych, jako branże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największym potencjale rozwojowym i/lub branżach strategicznych dla regionu/subregionu.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Liczba branż, w ramach których prowadzone jest kształcenie w projekcie: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brak informacji w tym zakresie – 0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branża – 2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branże – 4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i więcej branż – 6 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4234"/>
              </p:ext>
            </p:extLst>
          </p:nvPr>
        </p:nvGraphicFramePr>
        <p:xfrm>
          <a:off x="414779" y="1557855"/>
          <a:ext cx="8257882" cy="416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4089349"/>
                <a:gridCol w="2743200"/>
                <a:gridCol w="970962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Maksy-malna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przyczyni się do podniesienia umiejętności oraz uzyskania kwalifikacji zawodowych osób zamieszkujących obszary wiejskie, które stanowić będą min. 30% uczestników.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Uczestnictwo w projekcie osób zamieszkujących obszary wiejskie: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poniżej 30% lub brak informacji w tym zakresie – 0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30% do 60% uczestników – 2 pkt,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60% uczestników – 4 pkt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35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 SZCZEGÓŁOWE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3932</TotalTime>
  <Words>682</Words>
  <Application>Microsoft Office PowerPoint</Application>
  <PresentationFormat>Pokaz na ekranie (4:3)</PresentationFormat>
  <Paragraphs>134</Paragraphs>
  <Slides>12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600</cp:revision>
  <cp:lastPrinted>2016-01-14T07:13:19Z</cp:lastPrinted>
  <dcterms:created xsi:type="dcterms:W3CDTF">2015-04-20T12:46:14Z</dcterms:created>
  <dcterms:modified xsi:type="dcterms:W3CDTF">2016-06-17T06:31:18Z</dcterms:modified>
</cp:coreProperties>
</file>