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7"/>
  </p:notesMasterIdLst>
  <p:sldIdLst>
    <p:sldId id="258" r:id="rId2"/>
    <p:sldId id="382" r:id="rId3"/>
    <p:sldId id="387" r:id="rId4"/>
    <p:sldId id="400" r:id="rId5"/>
    <p:sldId id="404" r:id="rId6"/>
    <p:sldId id="407" r:id="rId7"/>
    <p:sldId id="408" r:id="rId8"/>
    <p:sldId id="402" r:id="rId9"/>
    <p:sldId id="403" r:id="rId10"/>
    <p:sldId id="409" r:id="rId11"/>
    <p:sldId id="410" r:id="rId12"/>
    <p:sldId id="411" r:id="rId13"/>
    <p:sldId id="412" r:id="rId14"/>
    <p:sldId id="413" r:id="rId15"/>
    <p:sldId id="324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2016-06-17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projektów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22 czerwca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6081"/>
              </p:ext>
            </p:extLst>
          </p:nvPr>
        </p:nvGraphicFramePr>
        <p:xfrm>
          <a:off x="441803" y="1589535"/>
          <a:ext cx="8193150" cy="430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jest realizowany w partnerstwie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pracodawcami/przedsiębiorcami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województwa mazowieckiego (co najmniej jedna szkoła i jeden przedsiębiorca/organizacja przedsiębiorców) posiadającymi profil działalności zbieżny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kierunkami kształcenia w danej szkole/placówce.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przedsiębiorców w partnerstwie: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brak partnerstwa lub brak informacji w tym zakresie –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przedsiębiorca/organizacja przedsiębiorców – 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przedsiębiorców/organizacje przedsiębiorców i więcej – 4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6081"/>
              </p:ext>
            </p:extLst>
          </p:nvPr>
        </p:nvGraphicFramePr>
        <p:xfrm>
          <a:off x="441803" y="1589535"/>
          <a:ext cx="8193150" cy="317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22897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przewiduje partycypację finansową pracodawców na poziomie minimum 5%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kosztach organizacji i prowadzenia stażu i/lub praktyki zawodowej.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Partycypacja finansowa na poziomie: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poniżej 5% lub brak informacji w tym zakresie –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ponad 5% do 10% – 3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ponad 10% – 5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6081"/>
              </p:ext>
            </p:extLst>
          </p:nvPr>
        </p:nvGraphicFramePr>
        <p:xfrm>
          <a:off x="441803" y="1589535"/>
          <a:ext cx="8193150" cy="348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projektu z programem rewitalizacji: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jest zgodny z programem rewitalizacji – 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nie jest zgodny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programem rewitalizacji lub brak informacji w tym zakresie –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6081"/>
              </p:ext>
            </p:extLst>
          </p:nvPr>
        </p:nvGraphicFramePr>
        <p:xfrm>
          <a:off x="441803" y="1589535"/>
          <a:ext cx="8193150" cy="430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ramach projektu przewidziano uczestnictwo co najmniej 20% uczniów/słuchaczy zamieszkałych na obszarach wiejskich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województwie mazowieckim.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Uczestnictwo w projekcie uczniów/słuchaczy zamieszkałych na obszarach wiejskich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poniżej 20% lub brak informacji w tym zakresie –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20% uczestników – 1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50% uczestników – 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80% uczestników – 3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6081"/>
              </p:ext>
            </p:extLst>
          </p:nvPr>
        </p:nvGraphicFramePr>
        <p:xfrm>
          <a:off x="441803" y="1589535"/>
          <a:ext cx="8193150" cy="348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sprzyja realizacji wartości docelowej wskaźnika produktu wskazanego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Regionalnym Programie Operacyjnym Województwa Mazowieckiego (RPO WM).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Osiągnięta wartość wskaźnika docelowego: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poniżej 1% lub brak informacji w tym zakresie - 0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1% do 2% -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powyżej 2% do 3% - 4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powyżej 3% do 4% - 6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powyżej 4% - 8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4548" y="1132522"/>
            <a:ext cx="88994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Kryteria </a:t>
            </a:r>
            <a:r>
              <a:rPr lang="pl-PL" sz="2400" b="1" dirty="0" smtClean="0">
                <a:latin typeface="+mn-lt"/>
              </a:rPr>
              <a:t>wyboru </a:t>
            </a:r>
            <a:r>
              <a:rPr lang="pl-PL" sz="2400" b="1" dirty="0">
                <a:latin typeface="+mn-lt"/>
              </a:rPr>
              <a:t>projektów </a:t>
            </a:r>
            <a:r>
              <a:rPr lang="pl-PL" sz="2400" b="1" dirty="0" smtClean="0">
                <a:latin typeface="+mn-lt"/>
              </a:rPr>
              <a:t>konkursowych</a:t>
            </a:r>
          </a:p>
          <a:p>
            <a:pPr algn="ctr" eaLnBrk="0" hangingPunct="0">
              <a:defRPr/>
            </a:pPr>
            <a:endParaRPr lang="pl-PL" sz="10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b="1" dirty="0" smtClean="0">
                <a:latin typeface="+mn-lt"/>
              </a:rPr>
              <a:t>Działanie </a:t>
            </a:r>
            <a:r>
              <a:rPr lang="pl-PL" sz="2400" b="1" dirty="0">
                <a:latin typeface="+mn-lt"/>
              </a:rPr>
              <a:t>10.3 (10iv) </a:t>
            </a:r>
            <a:r>
              <a:rPr lang="pl-PL" sz="2400" b="1" dirty="0" smtClean="0">
                <a:latin typeface="+mn-lt"/>
              </a:rPr>
              <a:t>- Doskonalenie zawodowe,</a:t>
            </a:r>
          </a:p>
          <a:p>
            <a:pPr algn="ctr" eaLnBrk="0" hangingPunct="0">
              <a:defRPr/>
            </a:pPr>
            <a:r>
              <a:rPr lang="pl-PL" sz="2400" b="1" dirty="0" err="1" smtClean="0">
                <a:latin typeface="+mn-lt"/>
              </a:rPr>
              <a:t>Poddziałanie</a:t>
            </a:r>
            <a:r>
              <a:rPr lang="pl-PL" sz="2400" b="1" dirty="0" smtClean="0">
                <a:latin typeface="+mn-lt"/>
              </a:rPr>
              <a:t> 10.3.1 – Doskonalenie zawodowe uczniów.</a:t>
            </a:r>
          </a:p>
          <a:p>
            <a:pPr algn="ctr" eaLnBrk="0" hangingPunct="0">
              <a:defRPr/>
            </a:pPr>
            <a:endParaRPr lang="pl-PL" sz="1000" b="1" dirty="0" smtClean="0">
              <a:latin typeface="+mn-lt"/>
            </a:endParaRPr>
          </a:p>
          <a:p>
            <a:pPr algn="ctr"/>
            <a:r>
              <a:rPr lang="pl-PL" sz="2400" u="sng" dirty="0" smtClean="0">
                <a:latin typeface="+mn-lt"/>
              </a:rPr>
              <a:t>Rodzaj przedsięwzięć:</a:t>
            </a:r>
            <a:endParaRPr lang="pl-PL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pl-PL" sz="2200" dirty="0" smtClean="0">
                <a:latin typeface="+mn-lt"/>
              </a:rPr>
              <a:t>rozwój współpracy szkół lub placówek systemu oświaty prowadzących kształcenie zawodowe z otoczeniem społeczno-gospodarczym, stymulującej podnoszenie umiejętności oraz uzyskiwanie kwalifikacji zawodowych przez uczniów/słuchaczy, w tym realizacja staży i praktyk zawodowych;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200" dirty="0" smtClean="0">
                <a:latin typeface="+mn-lt"/>
              </a:rPr>
              <a:t>tworzenie w szkołach lub placówkach systemu oświaty prowadzących kształcenie zawodowe (tj. centrach kształcenia zawodowego </a:t>
            </a:r>
            <a:r>
              <a:rPr lang="pl-PL" sz="2200" dirty="0" smtClean="0">
                <a:latin typeface="+mn-lt"/>
              </a:rPr>
              <a:t/>
            </a:r>
            <a:br>
              <a:rPr lang="pl-PL" sz="2200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i </a:t>
            </a:r>
            <a:r>
              <a:rPr lang="pl-PL" sz="2200" dirty="0" smtClean="0">
                <a:latin typeface="+mn-lt"/>
              </a:rPr>
              <a:t>ustawicznego i/lub jednostkach systemu oświaty realizujących zadania </a:t>
            </a:r>
            <a:r>
              <a:rPr lang="pl-PL" sz="2200" dirty="0" err="1" smtClean="0">
                <a:latin typeface="+mn-lt"/>
              </a:rPr>
              <a:t>ckziu</a:t>
            </a:r>
            <a:r>
              <a:rPr lang="pl-PL" sz="2200" dirty="0" smtClean="0">
                <a:latin typeface="+mn-lt"/>
              </a:rPr>
              <a:t>) warunków odzwierciedlających naturalne warunki pracy właściwe dla nauczanych zawodów – wyłącznie jako element projektu. </a:t>
            </a:r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07889"/>
              </p:ext>
            </p:extLst>
          </p:nvPr>
        </p:nvGraphicFramePr>
        <p:xfrm>
          <a:off x="571841" y="1653562"/>
          <a:ext cx="8012610" cy="458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961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6873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 prowadzący obejmowanych wsparciem szkoły/szkół i/lub placówki/placówek systemu oświaty prowadzących kształcenie zawodowe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podmiot posiadający co najmniej 3- letnie doświadczenie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obszarze kształcenia zawodowego (z wyłączeniem osób fizycznych innych niż prowadzące działalność gospodarczą lub oświatową na podstawie odrębnych przepisów).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8167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oświadcza, że inwestycje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infrastrukturę, w ramach cross-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są finansowane wyłącznie, jeżeli zostanie zagwarantowana trwałość inwestycji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EFS.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14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+mj-lt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+mj-lt"/>
                <a:cs typeface="Calibri" pitchFamily="34" charset="0"/>
              </a:rPr>
              <a:t>DOSTĘPU </a:t>
            </a:r>
            <a:r>
              <a:rPr lang="pl-PL" sz="2000" b="1" dirty="0" smtClean="0">
                <a:latin typeface="+mj-lt"/>
              </a:rPr>
              <a:t>weryfikowane na etapie oceny formalnej</a:t>
            </a: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70429"/>
              </p:ext>
            </p:extLst>
          </p:nvPr>
        </p:nvGraphicFramePr>
        <p:xfrm>
          <a:off x="501029" y="1668545"/>
          <a:ext cx="8077363" cy="239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66165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327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sprzyja oszczędnemu, efektywnemu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wydajnemu wydatkowaniu środków oraz zapewnia realizację wskaźników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zachowaniem efektywności kosztowej.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56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+mn-lt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+mn-lt"/>
                <a:cs typeface="Calibri" pitchFamily="34" charset="0"/>
              </a:rPr>
              <a:t>DOSTĘPU</a:t>
            </a:r>
            <a:r>
              <a:rPr lang="pl-PL" sz="2000" b="1" dirty="0" smtClean="0">
                <a:latin typeface="+mn-lt"/>
              </a:rPr>
              <a:t> weryfikowane na etapie oceny formalnej</a:t>
            </a: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37912"/>
              </p:ext>
            </p:extLst>
          </p:nvPr>
        </p:nvGraphicFramePr>
        <p:xfrm>
          <a:off x="532927" y="1410887"/>
          <a:ext cx="8012610" cy="494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6143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55117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Okres realizacji projektu nie przekracza 24 miesięcy. Dopuszcza się realizację projektu w okresie dłuższym niż 24 miesiące, o ile wynika to z cyklu kształcenia w poszczególnych typach szkół.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47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przed przygotowaniem wniosku o dofinansowanie projektu przeprowadza diagnozę potrzeb szkół/placówek systemu oświaty w zakresie planowanych działań z uwzględnieniem inwentaryzacji posiadanego sprzętu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(w szczególności sprzętu zakupionego ze środków UE we wcześniejszych perspektywach finansowych i wciąż używanego), a także zachowania trwałości wprowadzonych/wzmocnionych efektów działań realizowanych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ramach projektu oraz zapewnia zgodność proponowanego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projekcie wsparcia z przeprowadzoną diagnozą.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325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+mj-lt"/>
                <a:cs typeface="Calibri" pitchFamily="34" charset="0"/>
              </a:rPr>
              <a:t>KRYTERIA DOSTĘPU weryfikowane na etapie oceny merytorycznej</a:t>
            </a: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48822"/>
              </p:ext>
            </p:extLst>
          </p:nvPr>
        </p:nvGraphicFramePr>
        <p:xfrm>
          <a:off x="511662" y="1623539"/>
          <a:ext cx="8012610" cy="426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6143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7033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zakłada realizację dla minimum 70% uczestników projektu praktyk zawodowych i/lub staży zawodowych prowadzonych u pracodawców 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województwie mazowieckim, które odpowiadają standardom określonym w Polskich Ramach Jakości Staży i Praktyk.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5126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uwzględnia potrzeby lokalnego/regionalnego rynku pracy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odniesieniu do zawodów/wykształcenia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określonych branżach, w tym należących do inteligentnych specjalizacji regionu.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325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+mn-lt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+mn-lt"/>
                <a:cs typeface="Calibri" pitchFamily="34" charset="0"/>
              </a:rPr>
              <a:t>DOSTĘPU</a:t>
            </a:r>
            <a:r>
              <a:rPr lang="pl-PL" sz="2000" b="1" dirty="0" smtClean="0">
                <a:latin typeface="+mn-lt"/>
              </a:rPr>
              <a:t> weryfikowane na etapie oceny merytorycznej</a:t>
            </a: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48822"/>
              </p:ext>
            </p:extLst>
          </p:nvPr>
        </p:nvGraphicFramePr>
        <p:xfrm>
          <a:off x="511662" y="1623539"/>
          <a:ext cx="8012610" cy="426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6143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7033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Działania podejmowane w ramach projektu uwzględniają indywidualne potrzeby rozwojowe i edukacyjne oraz możliwości psychofizyczne uczniów/słuchaczy objętych wsparciem.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5126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Przedsięwzięcia finansowane w ramach projektu ze środków EFS stanowią uzupełnienie działań prowadzonych przez szkoły lub placówki systemu oświaty przed rozpoczęciem realizacji projektu. Nakłady ponoszone na rzecz powyższych przedsięwzięć nie zmniejszą się w stosunku do okresu 12 miesięcy poprzedzających realizację projektu.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325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+mj-lt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+mj-lt"/>
                <a:cs typeface="Calibri" pitchFamily="34" charset="0"/>
              </a:rPr>
              <a:t>DOSTĘPU</a:t>
            </a:r>
            <a:r>
              <a:rPr lang="pl-PL" sz="2000" b="1" dirty="0" smtClean="0">
                <a:latin typeface="+mj-lt"/>
              </a:rPr>
              <a:t> weryfikowane na etapie oceny merytorycznej</a:t>
            </a: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70133"/>
              </p:ext>
            </p:extLst>
          </p:nvPr>
        </p:nvGraphicFramePr>
        <p:xfrm>
          <a:off x="414779" y="1515325"/>
          <a:ext cx="8257882" cy="504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861799"/>
                <a:gridCol w="1970750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ramach projektu podejmuje się działania zapewniające budowanie sieci współpracy szkół/placówek systemu oświaty prowadzących kształcenie zawodowe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województwie mazowieckim, np. w zakresie korzystania ze sprzętu do nauki zawodu.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0/2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820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Realizowane w ramach projektu praktyki zawodowe i/ lub staże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 przedsiębiorców/pracodawców obejmą przynajmniej w 50% uczniów/słuchaczy ostatnich roczników szkolnych w toku kształcenia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poszczególnych typach szkół/placówek systemu oświaty prowadzących kształcenie zawodowe.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0/3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48905"/>
              </p:ext>
            </p:extLst>
          </p:nvPr>
        </p:nvGraphicFramePr>
        <p:xfrm>
          <a:off x="441803" y="1589535"/>
          <a:ext cx="8193150" cy="472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 mniej niż połowa realizowanych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przedsiębiorców/pracodawców w ramach projektu praktyk zawodowych lub staży dla uczniów/słuchaczy szkół placówek systemu oświaty prowadzących kształcenie zawodowe trwa w roku szkolnym 3 miesiące lub dłużej.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0/3 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747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ramach projektu podejmuje się działania zwiększające kompetencje miękkie uczestników projektu.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0/2pkt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661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3907</TotalTime>
  <Words>810</Words>
  <Application>Microsoft Office PowerPoint</Application>
  <PresentationFormat>Pokaz na ekranie (4:3)</PresentationFormat>
  <Paragraphs>169</Paragraphs>
  <Slides>15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607</cp:revision>
  <cp:lastPrinted>2016-01-14T07:13:19Z</cp:lastPrinted>
  <dcterms:created xsi:type="dcterms:W3CDTF">2015-04-20T12:46:14Z</dcterms:created>
  <dcterms:modified xsi:type="dcterms:W3CDTF">2016-06-17T07:37:13Z</dcterms:modified>
</cp:coreProperties>
</file>