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sldIdLst>
    <p:sldId id="258" r:id="rId2"/>
    <p:sldId id="382" r:id="rId3"/>
    <p:sldId id="387" r:id="rId4"/>
    <p:sldId id="400" r:id="rId5"/>
    <p:sldId id="404" r:id="rId6"/>
    <p:sldId id="405" r:id="rId7"/>
    <p:sldId id="402" r:id="rId8"/>
    <p:sldId id="403" r:id="rId9"/>
    <p:sldId id="406" r:id="rId10"/>
    <p:sldId id="407" r:id="rId11"/>
    <p:sldId id="408" r:id="rId12"/>
    <p:sldId id="324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2016-06-17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projektów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22 czerwca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26557"/>
              </p:ext>
            </p:extLst>
          </p:nvPr>
        </p:nvGraphicFramePr>
        <p:xfrm>
          <a:off x="441803" y="1589535"/>
          <a:ext cx="8193150" cy="346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51605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sprzyja realizacji wartości docelowej wskaźnika produktu wskazanego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Regionalnym Programie Operacyjnym Województwa Mazowieckiego (RPO WM).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Wartość wskaźnika: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poniżej 1% lub brak informacji w tym zakresie - 0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1% do 3% - 2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powyżej 3% do 5% - 4pkt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powyżej 5% do 10% - 6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powyżej 10% - 8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26557"/>
              </p:ext>
            </p:extLst>
          </p:nvPr>
        </p:nvGraphicFramePr>
        <p:xfrm>
          <a:off x="441803" y="1589535"/>
          <a:ext cx="8193150" cy="370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76059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sprzyja oszczędnemu, efektywnemu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wydajnemu wydatkowaniu środków oraz zapewnia realizację wskaźników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zachowaniem efektywności kosztowej.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Wartość projektu w przeliczeniu na jedną szkołę lub placówkę: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poniżej 1633 euro - 3 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równa/powyżej 1633 euro - 0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koszt należy przeliczyć wg kursu euro podanego w regulaminie konkursu.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5271" y="2012503"/>
            <a:ext cx="854551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Kryteria </a:t>
            </a:r>
            <a:r>
              <a:rPr lang="pl-PL" sz="2400" b="1" dirty="0" smtClean="0">
                <a:latin typeface="+mn-lt"/>
              </a:rPr>
              <a:t>wyboru </a:t>
            </a:r>
            <a:r>
              <a:rPr lang="pl-PL" sz="2400" b="1" dirty="0">
                <a:latin typeface="+mn-lt"/>
              </a:rPr>
              <a:t>projektów </a:t>
            </a:r>
            <a:r>
              <a:rPr lang="pl-PL" sz="2400" b="1" dirty="0" smtClean="0">
                <a:latin typeface="+mn-lt"/>
              </a:rPr>
              <a:t>konkursowych</a:t>
            </a:r>
          </a:p>
          <a:p>
            <a:pPr algn="ctr" eaLnBrk="0" hangingPunct="0">
              <a:defRPr/>
            </a:pPr>
            <a:endParaRPr lang="pl-PL" sz="24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b="1" dirty="0" smtClean="0">
                <a:latin typeface="+mn-lt"/>
              </a:rPr>
              <a:t>Działanie </a:t>
            </a:r>
            <a:r>
              <a:rPr lang="pl-PL" sz="2400" b="1" dirty="0">
                <a:latin typeface="+mn-lt"/>
              </a:rPr>
              <a:t>10.3 (10iv) </a:t>
            </a:r>
            <a:r>
              <a:rPr lang="pl-PL" sz="2400" b="1" dirty="0" smtClean="0">
                <a:latin typeface="+mn-lt"/>
              </a:rPr>
              <a:t>- Doskonalenie zawodowe,</a:t>
            </a:r>
          </a:p>
          <a:p>
            <a:pPr algn="ctr" eaLnBrk="0" hangingPunct="0">
              <a:defRPr/>
            </a:pPr>
            <a:r>
              <a:rPr lang="pl-PL" sz="2400" b="1" dirty="0" err="1">
                <a:latin typeface="+mn-lt"/>
              </a:rPr>
              <a:t>Poddziałanie</a:t>
            </a:r>
            <a:r>
              <a:rPr lang="pl-PL" sz="2400" b="1">
                <a:latin typeface="+mn-lt"/>
              </a:rPr>
              <a:t> </a:t>
            </a:r>
            <a:r>
              <a:rPr lang="pl-PL" sz="2400" b="1" smtClean="0">
                <a:latin typeface="+mn-lt"/>
              </a:rPr>
              <a:t>10.3.1 </a:t>
            </a:r>
            <a:r>
              <a:rPr lang="pl-PL" sz="2400" b="1" dirty="0">
                <a:latin typeface="+mn-lt"/>
              </a:rPr>
              <a:t>- Doskonalenie zawodowe </a:t>
            </a:r>
            <a:r>
              <a:rPr lang="pl-PL" sz="2400" b="1" dirty="0" smtClean="0">
                <a:latin typeface="+mn-lt"/>
              </a:rPr>
              <a:t>uczniów. </a:t>
            </a:r>
          </a:p>
          <a:p>
            <a:pPr algn="ctr" eaLnBrk="0" hangingPunct="0">
              <a:defRPr/>
            </a:pPr>
            <a:endParaRPr lang="pl-PL" sz="2400" u="sng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u="sng" dirty="0" smtClean="0">
                <a:latin typeface="+mn-lt"/>
              </a:rPr>
              <a:t>Rodzaj </a:t>
            </a:r>
            <a:r>
              <a:rPr lang="pl-PL" sz="2400" u="sng" dirty="0">
                <a:latin typeface="+mn-lt"/>
              </a:rPr>
              <a:t>przedsięwzięcia:</a:t>
            </a:r>
          </a:p>
          <a:p>
            <a:pPr algn="ctr" eaLnBrk="0" hangingPunct="0">
              <a:defRPr/>
            </a:pPr>
            <a:r>
              <a:rPr lang="pl-PL" sz="2400" dirty="0" smtClean="0">
                <a:latin typeface="+mn-lt"/>
              </a:rPr>
              <a:t>doskonalenie </a:t>
            </a:r>
            <a:r>
              <a:rPr lang="pl-PL" sz="2400" dirty="0">
                <a:latin typeface="+mn-lt"/>
              </a:rPr>
              <a:t>umiejętności i kompetencji zawodowych nauczycieli zawodu i instruktorów praktycznej nauki </a:t>
            </a:r>
            <a:r>
              <a:rPr lang="pl-PL" sz="2400" dirty="0" smtClean="0">
                <a:latin typeface="+mn-lt"/>
              </a:rPr>
              <a:t>zawodu.</a:t>
            </a:r>
            <a:endParaRPr lang="pl-PL" sz="2400" dirty="0">
              <a:latin typeface="+mn-lt"/>
            </a:endParaRPr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7890"/>
              </p:ext>
            </p:extLst>
          </p:nvPr>
        </p:nvGraphicFramePr>
        <p:xfrm>
          <a:off x="571841" y="1653562"/>
          <a:ext cx="8012610" cy="470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37139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161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prowadzący obejmowanych wsparciem szkoły/szkół i/lub placówki/placówek systemu oświaty prowadzących kształcenie zawodowe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podmiot posiadający co najmniej 3- letnie doświadczenie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obszarze kształcenia zawodowego (z wyłączeniem osób fizycznych innych niż prowadzące działalność gospodarczą lub oświatową na podstawie odrębnych przepisów).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360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formalnej 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8346"/>
              </p:ext>
            </p:extLst>
          </p:nvPr>
        </p:nvGraphicFramePr>
        <p:xfrm>
          <a:off x="501029" y="1668545"/>
          <a:ext cx="8077363" cy="239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66165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327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 przypadku tworzenia w ramach projektu materiałów edukacyjnych i szkoleniowych zostaną one opublikowane na licencjach Creative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Uznanie Autorstwa lub innych, kompatybilnych wolnych licencjach.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54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74729"/>
              </p:ext>
            </p:extLst>
          </p:nvPr>
        </p:nvGraphicFramePr>
        <p:xfrm>
          <a:off x="543560" y="1753991"/>
          <a:ext cx="8012610" cy="45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 przygotowaniem wniosku o dofinansowanie przeprowadza diagnozę potrzeb w zakresie doskonalenia umiejętności i kompetencji nauczycieli zawodu i/lub instruktorów praktycznej nauki zawodu z uwzględnieniem zachowania trwałości wprowadzonych/wzmocnionych efektów działań realizowanych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oraz zapewnia zgodność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proponowanego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projekcie wsparcia z przeprowadzoną diagnozą.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monitorowanie na wszystkich etapach nabywania kwalifikacji lub kompetencji przez nauczycieli zawodu i/lub instruktorów praktycznej nauki zawodu uczestniczących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47627"/>
              </p:ext>
            </p:extLst>
          </p:nvPr>
        </p:nvGraphicFramePr>
        <p:xfrm>
          <a:off x="509047" y="1764904"/>
          <a:ext cx="8044324" cy="251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864"/>
                <a:gridCol w="6415724"/>
                <a:gridCol w="1114736"/>
              </a:tblGrid>
              <a:tr h="56006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5411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uczestnictwo instytucji otoczenia społeczno-gospodarczego szkół lub placówek systemu oświaty prowadzących kształcenie zawodowe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realizacji różnych form doskonalenia zawodowego nauczycieli kształcenia zawodowego.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329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merytorycznej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98798"/>
              </p:ext>
            </p:extLst>
          </p:nvPr>
        </p:nvGraphicFramePr>
        <p:xfrm>
          <a:off x="414779" y="1557855"/>
          <a:ext cx="8257882" cy="49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626677"/>
                <a:gridCol w="2205872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doskonalenie umiejętności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kompetencji zawodowych nauczycieli zawodu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instruktorów praktycznej nauki zawodu w ramach studiów podyplomowych lub kursów kwalifikacyjnych realizowanych w obszarze odpowiadającym aktualnym potrzebom kształcenia zawodowego.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0/6pkt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bazuje na już istniejących wysokiej jakości materiałach edukacyjnych dostępnych na zasadzie wolnych licencji.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09026"/>
              </p:ext>
            </p:extLst>
          </p:nvPr>
        </p:nvGraphicFramePr>
        <p:xfrm>
          <a:off x="441803" y="1589535"/>
          <a:ext cx="8193150" cy="483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jest realizowany w partnerstwie obejmującym szkoły i/lub placówki systemu oświaty oraz przedsiębiorców posiadających zbieżny profil działalności/kształcenia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województwa mazowieckiego (co najmniej jedna szkoła/placówka systemu oświaty prowadząca kształcenie zawodowe i jeden przedsiębiorca/organizacja przedsiębiorców).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przedsiębiorców w partnerstwie: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partnera lub brak informacji w tym zakresie – 0 pkt,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przedsiębiorca/organizacja przedsiębiorców-– 3 pkt,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przedsiębiorców/organizacje przedsiębiorców i więcej – 6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26557"/>
              </p:ext>
            </p:extLst>
          </p:nvPr>
        </p:nvGraphicFramePr>
        <p:xfrm>
          <a:off x="441803" y="1589535"/>
          <a:ext cx="8193150" cy="479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projekcie wykorzystane są pozytywnie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produkty projektów innowacyjnych zrealizowanych w latach 2007 – 2013 w ramach POKL.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0/3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projektu z programem rewitalizacji: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jest zgodny z programem rewitalizacji – 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nie jest zgodny z programem rewitalizacji lub brak informacji w tym zakresie –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3914</TotalTime>
  <Words>622</Words>
  <Application>Microsoft Office PowerPoint</Application>
  <PresentationFormat>Pokaz na ekranie (4:3)</PresentationFormat>
  <Paragraphs>130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608</cp:revision>
  <cp:lastPrinted>2016-01-14T07:13:19Z</cp:lastPrinted>
  <dcterms:created xsi:type="dcterms:W3CDTF">2015-04-20T12:46:14Z</dcterms:created>
  <dcterms:modified xsi:type="dcterms:W3CDTF">2016-06-17T07:34:18Z</dcterms:modified>
</cp:coreProperties>
</file>