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8" r:id="rId2"/>
    <p:sldId id="382" r:id="rId3"/>
    <p:sldId id="387" r:id="rId4"/>
    <p:sldId id="400" r:id="rId5"/>
    <p:sldId id="404" r:id="rId6"/>
    <p:sldId id="405" r:id="rId7"/>
    <p:sldId id="402" r:id="rId8"/>
    <p:sldId id="403" r:id="rId9"/>
    <p:sldId id="406" r:id="rId10"/>
    <p:sldId id="407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02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941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projektów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czerwca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75697"/>
              </p:ext>
            </p:extLst>
          </p:nvPr>
        </p:nvGraphicFramePr>
        <p:xfrm>
          <a:off x="441803" y="1669725"/>
          <a:ext cx="8193150" cy="381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32979"/>
                <a:gridCol w="867266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83886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6.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i wydajnemu wydatkowaniu środków oraz zapewnia realizację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wskaźników </a:t>
                      </a: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zachowaniem efektywności kosztowej.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projektu w przeliczeniu na jedną szkołę lub placówkę: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8 282 euro – 3 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równa/powyżej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8 282 euro – 0 pkt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należy przeliczyć wg kursu euro podanego w regulaminie konkursu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6991" y="1946515"/>
            <a:ext cx="85455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</a:t>
            </a:r>
            <a:r>
              <a:rPr lang="pl-PL" sz="2400" b="1" dirty="0" smtClean="0">
                <a:latin typeface="+mn-lt"/>
              </a:rPr>
              <a:t>wyboru </a:t>
            </a:r>
            <a:r>
              <a:rPr lang="pl-PL" sz="2400" b="1" dirty="0">
                <a:latin typeface="+mn-lt"/>
              </a:rPr>
              <a:t>projektów </a:t>
            </a:r>
            <a:r>
              <a:rPr lang="pl-PL" sz="2400" b="1" dirty="0" smtClean="0">
                <a:latin typeface="+mn-lt"/>
              </a:rPr>
              <a:t>konkursowych</a:t>
            </a:r>
          </a:p>
          <a:p>
            <a:pPr algn="ctr" eaLnBrk="0" hangingPunct="0">
              <a:defRPr/>
            </a:pPr>
            <a:endParaRPr lang="pl-PL" sz="24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b="1" dirty="0" smtClean="0">
                <a:latin typeface="+mn-lt"/>
              </a:rPr>
              <a:t>Działanie </a:t>
            </a:r>
            <a:r>
              <a:rPr lang="pl-PL" sz="2400" b="1" dirty="0">
                <a:latin typeface="+mn-lt"/>
              </a:rPr>
              <a:t>10.3 (10iv) </a:t>
            </a:r>
            <a:r>
              <a:rPr lang="pl-PL" sz="2400" b="1" dirty="0" smtClean="0">
                <a:latin typeface="+mn-lt"/>
              </a:rPr>
              <a:t>- Doskonalenie zawodowe,</a:t>
            </a:r>
          </a:p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Poddziałanie </a:t>
            </a:r>
            <a:r>
              <a:rPr lang="pl-PL" sz="2400" b="1" dirty="0" smtClean="0">
                <a:latin typeface="+mn-lt"/>
              </a:rPr>
              <a:t>10.3.1 </a:t>
            </a:r>
            <a:r>
              <a:rPr lang="pl-PL" sz="2400" b="1" dirty="0">
                <a:latin typeface="+mn-lt"/>
              </a:rPr>
              <a:t>- Doskonalenie zawodowe uczniów.</a:t>
            </a: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u="sng" dirty="0">
                <a:latin typeface="+mn-lt"/>
              </a:rPr>
              <a:t>Rodzaj przedsięwzięcia:</a:t>
            </a:r>
          </a:p>
          <a:p>
            <a:pPr algn="ctr" eaLnBrk="0" hangingPunct="0">
              <a:defRPr/>
            </a:pPr>
            <a:r>
              <a:rPr lang="pl-PL" sz="2400" dirty="0" smtClean="0">
                <a:latin typeface="+mn-lt"/>
              </a:rPr>
              <a:t>rozwój </a:t>
            </a:r>
            <a:r>
              <a:rPr lang="pl-PL" sz="2400" dirty="0">
                <a:latin typeface="+mn-lt"/>
              </a:rPr>
              <a:t>doradztwa edukacyjno-zawodowego (w gimnazjach oraz szkołach zawodowych) oraz współpracy z rynkiem pracy.</a:t>
            </a: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58624"/>
              </p:ext>
            </p:extLst>
          </p:nvPr>
        </p:nvGraphicFramePr>
        <p:xfrm>
          <a:off x="571841" y="1653562"/>
          <a:ext cx="8012610" cy="459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893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prowadzący szkołę/szkoły obejmowane wsparciem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inny podmiot posiadający co najmniej 3-letnie doświadczenie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obszarze doradztwa edukacyjno-zawodowego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 wyłączeniem osób fizycznych innych niż prowadzące działalność gospodarczą lub oświatową na podstawie odrębnych przepisów)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partnerstwie z organem prowadzącym.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60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63331"/>
              </p:ext>
            </p:extLst>
          </p:nvPr>
        </p:nvGraphicFramePr>
        <p:xfrm>
          <a:off x="501029" y="1668546"/>
          <a:ext cx="8077363" cy="4773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49728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9320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projektu jest kierowane do gimnazjów i/lub szkół zawodowych w województwie mazowieckim (z wyłączeniem szkół dla dorosłych) spoza obszaru ZIT WOF,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do doradców edukacyjno-zawodowych oraz nauczycieli wyznaczonych do realizacji zadań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zakresu doradztwa edukacyjno-zawodowego w szkołach, pod warunkiem, że już posiadają lub uzyskają w ramach projektu kwalifikacje doradcy zawodowego zgodnie z obowiązującymi przepisami.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354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 w infrastrukturę, w ramach cross-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są finansowane wyłącznie, jeżeli zostanie zagwarantowana trwałość inwestycji z EFS.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54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48835"/>
              </p:ext>
            </p:extLst>
          </p:nvPr>
        </p:nvGraphicFramePr>
        <p:xfrm>
          <a:off x="543560" y="1716285"/>
          <a:ext cx="8012610" cy="473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9684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58803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przygotowaniem wniosku o dofinansowanie przeprowadza analizę aktualnych potrzeb szkół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zakresie doradztwa edukacyjno-zawodowego z uwzględnieniem zachowania trwałości wprowadzonych/wzmocnionych efektów działań realizowanych w ramach projektu oraz zapewnia zgodność proponowanego w projekcie wsparcia z przeprowadzoną analizą.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79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działania, które mają na celu systemowe wzmocnienie doradztwa edukacyjno-zawodowego w szkołach oraz przygotowanie szkół do świadczenia tego typu usług.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8332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 weryfikowane na etapie oceny merytorycznej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33031"/>
              </p:ext>
            </p:extLst>
          </p:nvPr>
        </p:nvGraphicFramePr>
        <p:xfrm>
          <a:off x="509047" y="1764904"/>
          <a:ext cx="8044324" cy="251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64"/>
                <a:gridCol w="6415724"/>
                <a:gridCol w="1114736"/>
              </a:tblGrid>
              <a:tr h="56006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5411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uwzględnia działania mające na celu rozwój współpracy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rynkiem pracy, w tym nawiązanie współpracy z co najmniej dwoma przedsiębiorcami z województwa mazowieckiego.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8329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 weryfikowane na etapie oceny merytorycznej </a:t>
            </a: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57497"/>
              </p:ext>
            </p:extLst>
          </p:nvPr>
        </p:nvGraphicFramePr>
        <p:xfrm>
          <a:off x="414779" y="1557855"/>
          <a:ext cx="8257882" cy="472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626677"/>
                <a:gridCol w="2205872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wykorzystane są pozytywnie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zwalidowane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produkty projektów innowacyjnych zrealizowanych w latach 2007–2013 w ramach POKL.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0/3pkt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instytucjami otoczenia społeczno-gospodarczego szkół.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0/5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SZCZEGÓŁOWE</a:t>
            </a: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09848"/>
              </p:ext>
            </p:extLst>
          </p:nvPr>
        </p:nvGraphicFramePr>
        <p:xfrm>
          <a:off x="441803" y="1589535"/>
          <a:ext cx="8193150" cy="479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1172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projektu podejmuje się działania zwiększające „kompetencje miękkie” uczniów szkół objętych wsparciem z zakresu doradztwa </a:t>
                      </a:r>
                      <a:r>
                        <a:rPr lang="pl-PL" sz="1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edukacyjno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–zawodowego.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0/3 pkt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982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obowiązującym na obszarze, na którym jest realizowany.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– 2 pkt,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zgodny z programem rewitalizacji lub brak informacji w tym zakresie – 0 pkt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08043"/>
              </p:ext>
            </p:extLst>
          </p:nvPr>
        </p:nvGraphicFramePr>
        <p:xfrm>
          <a:off x="441803" y="1669725"/>
          <a:ext cx="819315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4218288"/>
                <a:gridCol w="2651832"/>
                <a:gridCol w="848413"/>
              </a:tblGrid>
              <a:tr h="901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83886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sprzyja realizacji wartości docelowej wskaźnika produktu wskazanego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Regionalnym Programie Operacyjnym Województwa Mazowieckiego (RPO WM).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Osiągnięta wartość wskaźnika docelowego: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poniżej 1% lub brak informacji w tym zakresie  - 0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1% do 2% - 2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2% do 3% - 4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3% do 4% - 6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4% - 8 pkt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3906</TotalTime>
  <Words>574</Words>
  <Application>Microsoft Office PowerPoint</Application>
  <PresentationFormat>Pokaz na ekranie (4:3)</PresentationFormat>
  <Paragraphs>122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601</cp:revision>
  <cp:lastPrinted>2016-01-14T07:13:19Z</cp:lastPrinted>
  <dcterms:created xsi:type="dcterms:W3CDTF">2015-04-20T12:46:14Z</dcterms:created>
  <dcterms:modified xsi:type="dcterms:W3CDTF">2016-06-17T07:35:55Z</dcterms:modified>
</cp:coreProperties>
</file>