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4"/>
  </p:notesMasterIdLst>
  <p:handoutMasterIdLst>
    <p:handoutMasterId r:id="rId15"/>
  </p:handoutMasterIdLst>
  <p:sldIdLst>
    <p:sldId id="258" r:id="rId2"/>
    <p:sldId id="382" r:id="rId3"/>
    <p:sldId id="387" r:id="rId4"/>
    <p:sldId id="400" r:id="rId5"/>
    <p:sldId id="404" r:id="rId6"/>
    <p:sldId id="402" r:id="rId7"/>
    <p:sldId id="405" r:id="rId8"/>
    <p:sldId id="406" r:id="rId9"/>
    <p:sldId id="407" r:id="rId10"/>
    <p:sldId id="408" r:id="rId11"/>
    <p:sldId id="409" r:id="rId12"/>
    <p:sldId id="324" r:id="rId13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3553" autoAdjust="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88E0-5393-403C-A853-B2706AC55CA4}" type="datetimeFigureOut">
              <a:rPr lang="pl-PL" smtClean="0"/>
              <a:t>2016-05-18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7B933-2EE8-4E74-A2D1-9D5832F496A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345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2016-05-18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6960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3928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7933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2457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4994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2300140"/>
            <a:ext cx="7886700" cy="24603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2400" b="1" dirty="0" smtClean="0">
                <a:solidFill>
                  <a:schemeClr val="tx1"/>
                </a:solidFill>
                <a:latin typeface="+mj-lt"/>
              </a:rPr>
              <a:t>Zmienione kryteria formalne dla poszczególnych działań/poddziałań EFS w ramach Regionalnego Programu Operacyjnego Województwa Mazowieckiego na lata 2014 - 2020</a:t>
            </a:r>
            <a:endParaRPr lang="pl-PL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sz="1600" dirty="0" smtClean="0">
                <a:latin typeface="+mj-lt"/>
              </a:rPr>
              <a:t>XIII Posiedzenie </a:t>
            </a:r>
            <a:r>
              <a:rPr lang="pl-PL" sz="1600" dirty="0">
                <a:latin typeface="+mj-lt"/>
              </a:rPr>
              <a:t>Komitetu Monitorującego RPO WM na lata 2014 -2020 </a:t>
            </a:r>
            <a:r>
              <a:rPr lang="pl-PL" sz="1600" dirty="0" smtClean="0">
                <a:latin typeface="+mj-lt"/>
              </a:rPr>
              <a:t> </a:t>
            </a:r>
            <a:br>
              <a:rPr lang="pl-PL" sz="1600" dirty="0" smtClean="0">
                <a:latin typeface="+mj-lt"/>
              </a:rPr>
            </a:br>
            <a:r>
              <a:rPr lang="pl-PL" b="1" dirty="0" smtClean="0">
                <a:latin typeface="+mj-lt"/>
              </a:rPr>
              <a:t>20 maja 2016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83075"/>
              </p:ext>
            </p:extLst>
          </p:nvPr>
        </p:nvGraphicFramePr>
        <p:xfrm>
          <a:off x="414779" y="1557855"/>
          <a:ext cx="7951981" cy="472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93845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15.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Roczny łączny obrót Wnioskodawcy i partnerów (o ile budżet projektu uwzględnia wydatki partnera) jest równy lub wyższy od rocznych wydatków w projekcie.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23068">
                <a:tc>
                  <a:txBody>
                    <a:bodyPr/>
                    <a:lstStyle/>
                    <a:p>
                      <a:pPr algn="l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pl-PL" sz="1800" dirty="0" smtClean="0"/>
                        <a:t>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jest do grup </a:t>
                      </a: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docelowych z terenu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województwa mazowieckiego.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2702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Formalne EFS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787603"/>
              </p:ext>
            </p:extLst>
          </p:nvPr>
        </p:nvGraphicFramePr>
        <p:xfrm>
          <a:off x="414779" y="1557855"/>
          <a:ext cx="7951981" cy="472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93845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17.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Wniosek pozakonkursowy jest zgodny z treścią zgłoszenia do </a:t>
                      </a:r>
                      <a:r>
                        <a:rPr lang="pl-PL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Wykazu zidentyfikowanych projektów pozakonkursowych współfinansowanych ze środków EFS w RPO WM 2014-2020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23068">
                <a:tc>
                  <a:txBody>
                    <a:bodyPr/>
                    <a:lstStyle/>
                    <a:p>
                      <a:pPr algn="l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pl-PL" sz="1800" dirty="0" smtClean="0"/>
                        <a:t>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Wniosek pozakonkursowy znajduje się w </a:t>
                      </a:r>
                      <a:r>
                        <a:rPr lang="pl-PL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Wykazie zidentyfikowanych projektów pozakonkursowych współfinansowanych ze środków EFS w RPO WM 2014-2020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2702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Formalne EFS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92688" y="1055116"/>
            <a:ext cx="8545513" cy="57246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sz="1400" b="1" dirty="0"/>
              <a:t>Systematyka kryteriów obowiązujących w ramach RPO WM na lata 2014-2020 (</a:t>
            </a:r>
            <a:r>
              <a:rPr lang="pl-PL" sz="1400" b="1" dirty="0" smtClean="0"/>
              <a:t>EFS)</a:t>
            </a:r>
            <a:r>
              <a:rPr lang="pl-PL" sz="800" b="1" dirty="0" smtClean="0"/>
              <a:t>1</a:t>
            </a:r>
            <a:endParaRPr lang="pl-PL" sz="800" dirty="0"/>
          </a:p>
          <a:p>
            <a:pPr lvl="0"/>
            <a:endParaRPr lang="pl-PL" sz="1400" dirty="0" smtClean="0"/>
          </a:p>
          <a:p>
            <a:pPr lvl="0"/>
            <a:r>
              <a:rPr lang="pl-PL" sz="1400" dirty="0" smtClean="0"/>
              <a:t>1. kryteria </a:t>
            </a:r>
            <a:r>
              <a:rPr lang="pl-PL" sz="1400" dirty="0"/>
              <a:t>formalne– 0/1 , – wspólne dla wszystkich </a:t>
            </a:r>
            <a:r>
              <a:rPr lang="pl-PL" sz="1400" dirty="0" smtClean="0"/>
              <a:t>działań</a:t>
            </a:r>
            <a:r>
              <a:rPr lang="pl-PL" sz="800" b="1" dirty="0"/>
              <a:t>2</a:t>
            </a:r>
            <a:r>
              <a:rPr lang="pl-PL" sz="1400" dirty="0" smtClean="0"/>
              <a:t>;</a:t>
            </a:r>
            <a:br>
              <a:rPr lang="pl-PL" sz="1400" dirty="0" smtClean="0"/>
            </a:br>
            <a:r>
              <a:rPr lang="pl-PL" sz="1400" dirty="0" smtClean="0"/>
              <a:t>1.1 dodatkowe </a:t>
            </a:r>
            <a:r>
              <a:rPr lang="pl-PL" sz="1400" dirty="0"/>
              <a:t>kryteria formalne dla ZIT WOF – 0/1, </a:t>
            </a:r>
          </a:p>
          <a:p>
            <a:pPr lvl="0"/>
            <a:r>
              <a:rPr lang="pl-PL" sz="1400" dirty="0" smtClean="0"/>
              <a:t>2. kryteria </a:t>
            </a:r>
            <a:r>
              <a:rPr lang="pl-PL" sz="1400" dirty="0"/>
              <a:t>dostępu – 0/1, nie dotyczy – dla danego typu </a:t>
            </a:r>
            <a:r>
              <a:rPr lang="pl-PL" sz="1400" dirty="0" smtClean="0"/>
              <a:t>operacji</a:t>
            </a:r>
            <a:r>
              <a:rPr lang="pl-PL" sz="800" b="1" dirty="0"/>
              <a:t>3</a:t>
            </a:r>
            <a:r>
              <a:rPr lang="pl-PL" sz="1400" dirty="0" smtClean="0"/>
              <a:t>;  </a:t>
            </a:r>
            <a:endParaRPr lang="pl-PL" sz="1400" dirty="0"/>
          </a:p>
          <a:p>
            <a:pPr lvl="0"/>
            <a:r>
              <a:rPr lang="pl-PL" sz="1400" dirty="0" smtClean="0"/>
              <a:t>3. kryteria </a:t>
            </a:r>
            <a:r>
              <a:rPr lang="pl-PL" sz="1400" dirty="0"/>
              <a:t>merytoryczne ogólne – punktowe lub 0/1, wspólne dla wszystkich działań;</a:t>
            </a:r>
          </a:p>
          <a:p>
            <a:endParaRPr lang="pl-PL" sz="1400" dirty="0" smtClean="0"/>
          </a:p>
          <a:p>
            <a:r>
              <a:rPr lang="pl-PL" sz="1400" dirty="0" smtClean="0"/>
              <a:t>W </a:t>
            </a:r>
            <a:r>
              <a:rPr lang="pl-PL" sz="1400" dirty="0"/>
              <a:t>przypadku projektów konkursowych, spełnienie przez wniosek kryteriów w minimalnym zakresie oznacza uzyskanie, co najmniej 60 punktów, a także przynajmniej 60 % punktów w poszczególnych punktach (kryteriach) oceny merytorycznej. </a:t>
            </a:r>
          </a:p>
          <a:p>
            <a:endParaRPr lang="pl-PL" sz="1400" dirty="0" smtClean="0"/>
          </a:p>
          <a:p>
            <a:r>
              <a:rPr lang="pl-PL" sz="1400" dirty="0" smtClean="0"/>
              <a:t>W </a:t>
            </a:r>
            <a:r>
              <a:rPr lang="pl-PL" sz="1400" dirty="0"/>
              <a:t>przypadku projektów pozakonkursowych niespełnienie ogólnych kryteriów merytorycznych skutkować będzie skierowaniem wniosku do poprawy lub uzupełnienia.</a:t>
            </a:r>
          </a:p>
          <a:p>
            <a:pPr marL="182563" lvl="0" indent="-182563"/>
            <a:endParaRPr lang="pl-PL" sz="1400" dirty="0" smtClean="0"/>
          </a:p>
          <a:p>
            <a:pPr marL="182563" lvl="0" indent="-182563"/>
            <a:r>
              <a:rPr lang="pl-PL" sz="1400" dirty="0" smtClean="0"/>
              <a:t>4. kryteria </a:t>
            </a:r>
            <a:r>
              <a:rPr lang="pl-PL" sz="1400" dirty="0"/>
              <a:t>merytoryczne szczegółowe – punktowe, dla danego typu operacji, dot. tylko projektów konkursowych, mają charakter premiujący. Liczba punktów od 0 do 40. Uzyskanie przez wniosek 0 pkt za którekolwiek kryterium merytoryczne szczegółowe nie skutkuje odrzuceniem wniosku.</a:t>
            </a:r>
          </a:p>
          <a:p>
            <a:pPr lvl="0"/>
            <a:r>
              <a:rPr lang="pl-PL" sz="1400" dirty="0" smtClean="0"/>
              <a:t>5. kryteria </a:t>
            </a:r>
            <a:r>
              <a:rPr lang="pl-PL" sz="1400" dirty="0"/>
              <a:t>merytoryczne szczegółowe – punktowe – zgodności ze strategią ZIT WOF.</a:t>
            </a:r>
          </a:p>
          <a:p>
            <a:pPr marL="92075" indent="-92075"/>
            <a:endParaRPr lang="pl-PL" sz="1000" dirty="0" smtClean="0"/>
          </a:p>
          <a:p>
            <a:pPr marL="92075" indent="-92075"/>
            <a:endParaRPr lang="pl-PL" sz="1000" dirty="0"/>
          </a:p>
          <a:p>
            <a:pPr marL="92075" indent="-92075"/>
            <a:endParaRPr lang="pl-PL" sz="1000" dirty="0" smtClean="0"/>
          </a:p>
          <a:p>
            <a:pPr marL="92075" indent="-92075"/>
            <a:r>
              <a:rPr lang="pl-PL" sz="1000" dirty="0" smtClean="0"/>
              <a:t>1.Z wyłączeniem projektów pozakonkursowych powiatowych urzędów pracy, które są realizowane na podstawie </a:t>
            </a:r>
            <a:r>
              <a:rPr lang="pl-PL" sz="1000" i="1" dirty="0" smtClean="0"/>
              <a:t>Wytycznych w zakresie realizacji projektów finansowanych ze środków Funduszu Pracy w ramach programów operacyjnych współfinansowanych z Europejskiego Funduszu Społecznego na lata 2014 -2020.</a:t>
            </a:r>
            <a:endParaRPr lang="pl-PL" sz="1000" dirty="0" smtClean="0"/>
          </a:p>
          <a:p>
            <a:r>
              <a:rPr lang="pl-PL" sz="1000" dirty="0" smtClean="0"/>
              <a:t>2. W przypadku oceny spełnienia kryterium dotyczącego uproszczonych metod rozliczania możliwe jest również udzielnie odpowiedzi „Nie dotyczy”, </a:t>
            </a:r>
          </a:p>
          <a:p>
            <a:pPr marL="92075" indent="-92075"/>
            <a:r>
              <a:rPr lang="pl-PL" sz="1000" dirty="0" smtClean="0"/>
              <a:t>3. W przypadku oceny spełnienia kryteriów dostępu możliwe jest również udzielnie odpowiedzi „Nie dotyczy”, np. gdy dana forma wsparcia, której    </a:t>
            </a:r>
          </a:p>
          <a:p>
            <a:pPr marL="92075" indent="-92075"/>
            <a:r>
              <a:rPr lang="pl-PL" sz="1000" dirty="0"/>
              <a:t> </a:t>
            </a:r>
            <a:r>
              <a:rPr lang="pl-PL" sz="1000" dirty="0" smtClean="0"/>
              <a:t>   dotyczy kryterium dostępu, nie będzie realizowana w danym typie operacji lub w danym projekcie.</a:t>
            </a:r>
          </a:p>
          <a:p>
            <a:pPr algn="ctr" eaLnBrk="0" hangingPunct="0">
              <a:defRPr/>
            </a:pPr>
            <a:endParaRPr lang="pl-PL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222285"/>
              </p:ext>
            </p:extLst>
          </p:nvPr>
        </p:nvGraphicFramePr>
        <p:xfrm>
          <a:off x="571841" y="1653562"/>
          <a:ext cx="8012610" cy="3930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392530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Wniosek złożono w terminie wskazanym w Regulaminie konkursu.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Wniosek o dofinansowanie projektu wypełniono w języku polskim.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Formalne EFS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562925"/>
              </p:ext>
            </p:extLst>
          </p:nvPr>
        </p:nvGraphicFramePr>
        <p:xfrm>
          <a:off x="501029" y="1668545"/>
          <a:ext cx="8077363" cy="4515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75094"/>
              </a:tblGrid>
              <a:tr h="66165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73274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wpisuje się w typ Beneficjenta określony w Regionalnym Programie Operacyjnym Województwa Mazowieckiego 2014-2020 oraz w Szczegółowym Opisie Osi Priorytetowych RPO 2014-2020 i Regulaminie Konkursu.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21031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4.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nie podlega wykluczeniu związanemu z zakazem udzielania dofinansowania podmiotom wykluczonym lub nie orzeczono wobec niego zakazu dostępu do środków funduszy europejskich na podstawie odrębnych przepisów.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Formalne EFS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48742"/>
              </p:ext>
            </p:extLst>
          </p:nvPr>
        </p:nvGraphicFramePr>
        <p:xfrm>
          <a:off x="543560" y="1753991"/>
          <a:ext cx="8012610" cy="4364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5.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opisany we wniosku o dofinasowanie nie jest zakończony.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Regionalnym Programem Operacyjnym Województwa Mazowieckiego 2014-2020, Działaniem/ Poddziałaniem opisanym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SZOOP RPO WM oraz Regulaminem konkursu.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Formalne EFS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07749"/>
              </p:ext>
            </p:extLst>
          </p:nvPr>
        </p:nvGraphicFramePr>
        <p:xfrm>
          <a:off x="414779" y="1557855"/>
          <a:ext cx="7951981" cy="470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 okresie realizacji projektu prowadzi biuro projektu na terenie województwa mazowieckiego.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230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8.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z prawodawstwem krajowym, w tym z ustawą Prawo zamówień publicznych.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2702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Formalne EFS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235764"/>
              </p:ext>
            </p:extLst>
          </p:nvPr>
        </p:nvGraphicFramePr>
        <p:xfrm>
          <a:off x="414779" y="1557855"/>
          <a:ext cx="7951981" cy="470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9.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zasadami dotyczącymi pomocy publicznej.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23068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10</a:t>
                      </a:r>
                      <a:r>
                        <a:rPr lang="pl-PL" sz="1800" dirty="0" smtClean="0"/>
                        <a:t>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projektu partnerskiego spełnione zostały wymogi dotyczące wyboru partnerów spoza sektora finansów publicznych, o których mowa w art. 33 ustawy z dnia 11 lipca 2014 r. o zasadach realizacji programów w zakresie polityki spójności finansowanych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perspektywie 2014-2020.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2702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Formalne EFS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0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607641"/>
              </p:ext>
            </p:extLst>
          </p:nvPr>
        </p:nvGraphicFramePr>
        <p:xfrm>
          <a:off x="414779" y="1557855"/>
          <a:ext cx="7951981" cy="470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9242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11.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zasadą równości szans kobiet i mężczyzn, w oparciu o standard minimum.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23068">
                <a:tc>
                  <a:txBody>
                    <a:bodyPr/>
                    <a:lstStyle/>
                    <a:p>
                      <a:pPr algn="l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lang="pl-PL" sz="1800" dirty="0" smtClean="0"/>
                        <a:t>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zasadą równości szans i niedyskryminacji w tym dostępności dla osób z niepełnosprawnościami.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2702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Formalne EFS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0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11017"/>
              </p:ext>
            </p:extLst>
          </p:nvPr>
        </p:nvGraphicFramePr>
        <p:xfrm>
          <a:off x="414779" y="1557855"/>
          <a:ext cx="7951981" cy="472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371"/>
                <a:gridCol w="6336322"/>
                <a:gridCol w="1161288"/>
              </a:tblGrid>
              <a:tr h="93845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86187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13.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054350" algn="l"/>
                        </a:tabLs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zasadą zrównoważonego rozwoju.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23068">
                <a:tc>
                  <a:txBody>
                    <a:bodyPr/>
                    <a:lstStyle/>
                    <a:p>
                      <a:pPr algn="l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pl-PL" sz="1800" dirty="0" smtClean="0"/>
                        <a:t>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Zastosowanie w projekcie opisanym we wniosku o dofinansowanie stawek jednostkowych/  kwot ryczałtowych określonych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Regulaminie konkursu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2702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Formalne EFS</a:t>
            </a:r>
            <a:endParaRPr lang="pl-PL" sz="2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3925</TotalTime>
  <Words>476</Words>
  <Application>Microsoft Office PowerPoint</Application>
  <PresentationFormat>Pokaz na ekranie (4:3)</PresentationFormat>
  <Paragraphs>129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Olszewska-Hurtuk Joanna</cp:lastModifiedBy>
  <cp:revision>600</cp:revision>
  <cp:lastPrinted>2016-05-18T07:03:59Z</cp:lastPrinted>
  <dcterms:created xsi:type="dcterms:W3CDTF">2015-04-20T12:46:14Z</dcterms:created>
  <dcterms:modified xsi:type="dcterms:W3CDTF">2016-05-18T10:01:02Z</dcterms:modified>
</cp:coreProperties>
</file>