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258" r:id="rId2"/>
    <p:sldId id="382" r:id="rId3"/>
    <p:sldId id="449" r:id="rId4"/>
    <p:sldId id="447" r:id="rId5"/>
    <p:sldId id="324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3553" autoAdjust="0"/>
  </p:normalViewPr>
  <p:slideViewPr>
    <p:cSldViewPr snapToGrid="0">
      <p:cViewPr varScale="1">
        <p:scale>
          <a:sx n="63" d="100"/>
          <a:sy n="63" d="100"/>
        </p:scale>
        <p:origin x="11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2016-05-14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20 maja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3552" y="1616576"/>
            <a:ext cx="8545513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200" dirty="0">
                <a:latin typeface="+mn-lt"/>
              </a:rPr>
              <a:t>Kryteria szczegółowe wyboru projektów konkursowych </a:t>
            </a:r>
            <a:r>
              <a:rPr lang="pl-PL" sz="3200" dirty="0" smtClean="0">
                <a:latin typeface="+mn-lt"/>
              </a:rPr>
              <a:t>w </a:t>
            </a:r>
            <a:r>
              <a:rPr lang="pl-PL" sz="3200" dirty="0">
                <a:latin typeface="+mn-lt"/>
              </a:rPr>
              <a:t>ramach Regionalnego Programu Operacyjnego Województwa Mazowieckiego na lata 2014 – 2020 </a:t>
            </a:r>
            <a:endParaRPr lang="pl-PL" sz="32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200" dirty="0" smtClean="0">
                <a:latin typeface="+mn-lt"/>
              </a:rPr>
              <a:t>ze </a:t>
            </a:r>
            <a:r>
              <a:rPr lang="pl-PL" sz="3200" dirty="0">
                <a:latin typeface="+mn-lt"/>
              </a:rPr>
              <a:t>środków </a:t>
            </a:r>
            <a:r>
              <a:rPr lang="pl-PL" sz="32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Działanie </a:t>
            </a:r>
            <a:r>
              <a:rPr lang="pl-PL" sz="3600" b="1" dirty="0">
                <a:latin typeface="+mn-lt"/>
              </a:rPr>
              <a:t>1.2 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Działalność </a:t>
            </a:r>
            <a:r>
              <a:rPr lang="pl-PL" sz="3600" b="1" dirty="0">
                <a:latin typeface="+mn-lt"/>
              </a:rPr>
              <a:t>badawczo - rozwojowa przedsiębiorstw</a:t>
            </a: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3552" y="1616576"/>
            <a:ext cx="8545513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200" b="1" dirty="0" smtClean="0">
                <a:latin typeface="+mn-lt"/>
              </a:rPr>
              <a:t>Działanie </a:t>
            </a:r>
            <a:r>
              <a:rPr lang="pl-PL" sz="3200" b="1" dirty="0">
                <a:latin typeface="+mn-lt"/>
              </a:rPr>
              <a:t>1.2 </a:t>
            </a:r>
          </a:p>
          <a:p>
            <a:pPr algn="ctr" eaLnBrk="0" hangingPunct="0">
              <a:defRPr/>
            </a:pPr>
            <a:r>
              <a:rPr lang="pl-PL" sz="3200" b="1" dirty="0">
                <a:latin typeface="+mn-lt"/>
              </a:rPr>
              <a:t>Działalność badawczo - rozwojowa </a:t>
            </a:r>
            <a:r>
              <a:rPr lang="pl-PL" sz="3200" b="1" dirty="0" smtClean="0">
                <a:latin typeface="+mn-lt"/>
              </a:rPr>
              <a:t>przedsiębiorstw</a:t>
            </a:r>
            <a:endParaRPr lang="pl-PL" sz="3200" b="1" dirty="0">
              <a:latin typeface="+mn-lt"/>
            </a:endParaRPr>
          </a:p>
          <a:p>
            <a:pPr algn="ctr" eaLnBrk="0" hangingPunct="0">
              <a:defRPr/>
            </a:pPr>
            <a:endParaRPr lang="pl-PL" sz="3200" b="1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000" b="1" dirty="0">
                <a:latin typeface="+mn-lt"/>
              </a:rPr>
              <a:t>typ projektu: „Proces eksperymentowania </a:t>
            </a:r>
            <a:r>
              <a:rPr lang="pl-PL" sz="3000" b="1" dirty="0" smtClean="0">
                <a:latin typeface="+mn-lt"/>
              </a:rPr>
              <a:t/>
            </a:r>
            <a:br>
              <a:rPr lang="pl-PL" sz="3000" b="1" dirty="0" smtClean="0">
                <a:latin typeface="+mn-lt"/>
              </a:rPr>
            </a:br>
            <a:r>
              <a:rPr lang="pl-PL" sz="3000" b="1" dirty="0" smtClean="0">
                <a:latin typeface="+mn-lt"/>
              </a:rPr>
              <a:t>i </a:t>
            </a:r>
            <a:r>
              <a:rPr lang="pl-PL" sz="3000" b="1" dirty="0">
                <a:latin typeface="+mn-lt"/>
              </a:rPr>
              <a:t>poszukiwania nisz rozwojowych </a:t>
            </a:r>
            <a:r>
              <a:rPr lang="pl-PL" sz="3000" b="1" dirty="0" smtClean="0">
                <a:latin typeface="+mn-lt"/>
              </a:rPr>
              <a:t/>
            </a:r>
            <a:br>
              <a:rPr lang="pl-PL" sz="3000" b="1" dirty="0" smtClean="0">
                <a:latin typeface="+mn-lt"/>
              </a:rPr>
            </a:br>
            <a:r>
              <a:rPr lang="pl-PL" sz="3000" b="1" dirty="0" smtClean="0">
                <a:latin typeface="+mn-lt"/>
              </a:rPr>
              <a:t>i </a:t>
            </a:r>
            <a:r>
              <a:rPr lang="pl-PL" sz="3000" b="1" dirty="0">
                <a:latin typeface="+mn-lt"/>
              </a:rPr>
              <a:t>innowacyjnych </a:t>
            </a:r>
            <a:br>
              <a:rPr lang="pl-PL" sz="3000" b="1" dirty="0">
                <a:latin typeface="+mn-lt"/>
              </a:rPr>
            </a:br>
            <a:r>
              <a:rPr lang="pl-PL" sz="3000" b="1" dirty="0">
                <a:latin typeface="+mn-lt"/>
              </a:rPr>
              <a:t>(konkurs nieprofilowany</a:t>
            </a:r>
            <a:r>
              <a:rPr lang="pl-PL" sz="3000" b="1" dirty="0" smtClean="0">
                <a:latin typeface="+mn-lt"/>
              </a:rPr>
              <a:t>)” – </a:t>
            </a:r>
            <a:r>
              <a:rPr lang="pl-PL" sz="3000" b="1" smtClean="0">
                <a:solidFill>
                  <a:srgbClr val="FF0000"/>
                </a:solidFill>
                <a:latin typeface="+mn-lt"/>
              </a:rPr>
              <a:t>zmiana dokonana </a:t>
            </a:r>
            <a:r>
              <a:rPr lang="pl-PL" sz="3000" b="1" dirty="0" smtClean="0">
                <a:solidFill>
                  <a:srgbClr val="FF0000"/>
                </a:solidFill>
                <a:latin typeface="+mn-lt"/>
              </a:rPr>
              <a:t>po przedstawieniu projektu kryteriów Zarządowi Województwa Mazowieckiego, w dniu 4 maja 2016 r.</a:t>
            </a:r>
            <a:endParaRPr lang="pl-PL" sz="3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8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-97276" y="369650"/>
            <a:ext cx="8515350" cy="14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000" b="1" dirty="0" smtClean="0"/>
              <a:t>KRYTERIA SZCZEGÓŁOWE</a:t>
            </a:r>
            <a:endParaRPr lang="pl-PL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187955"/>
              </p:ext>
            </p:extLst>
          </p:nvPr>
        </p:nvGraphicFramePr>
        <p:xfrm>
          <a:off x="156292" y="1236840"/>
          <a:ext cx="8625840" cy="247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921"/>
                <a:gridCol w="2345987"/>
                <a:gridCol w="4755204"/>
                <a:gridCol w="902728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35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17.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 zakończenia realizacji projektu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0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projekty, których  rzeczowe zakończenie realizacji planowane jest przed dniem 30 września 2018 r.</a:t>
                      </a:r>
                    </a:p>
                    <a:p>
                      <a:endParaRPr lang="pl-PL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l-PL" sz="200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68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4253</TotalTime>
  <Words>135</Words>
  <Application>Microsoft Office PowerPoint</Application>
  <PresentationFormat>Pokaz na ekranie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Siębor Aleksandra</cp:lastModifiedBy>
  <cp:revision>628</cp:revision>
  <cp:lastPrinted>2016-01-14T07:13:19Z</cp:lastPrinted>
  <dcterms:created xsi:type="dcterms:W3CDTF">2015-04-20T12:46:14Z</dcterms:created>
  <dcterms:modified xsi:type="dcterms:W3CDTF">2016-05-14T12:53:24Z</dcterms:modified>
</cp:coreProperties>
</file>