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sldIdLst>
    <p:sldId id="258" r:id="rId2"/>
    <p:sldId id="382" r:id="rId3"/>
    <p:sldId id="384" r:id="rId4"/>
    <p:sldId id="387" r:id="rId5"/>
    <p:sldId id="415" r:id="rId6"/>
    <p:sldId id="408" r:id="rId7"/>
    <p:sldId id="389" r:id="rId8"/>
    <p:sldId id="402" r:id="rId9"/>
    <p:sldId id="403" r:id="rId10"/>
    <p:sldId id="418" r:id="rId11"/>
    <p:sldId id="416" r:id="rId12"/>
    <p:sldId id="409" r:id="rId13"/>
    <p:sldId id="405" r:id="rId14"/>
    <p:sldId id="406" r:id="rId15"/>
    <p:sldId id="410" r:id="rId16"/>
    <p:sldId id="417" r:id="rId17"/>
    <p:sldId id="411" r:id="rId18"/>
    <p:sldId id="324" r:id="rId1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2534" autoAdjust="0"/>
  </p:normalViewPr>
  <p:slideViewPr>
    <p:cSldViewPr snapToGrid="0">
      <p:cViewPr varScale="1">
        <p:scale>
          <a:sx n="90" d="100"/>
          <a:sy n="90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2016-05-19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5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4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13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34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055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0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56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1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</a:t>
            </a:r>
            <a:r>
              <a:rPr lang="pl-PL">
                <a:latin typeface="+mj-lt"/>
              </a:rPr>
              <a:t>2020 </a:t>
            </a:r>
            <a:r>
              <a:rPr lang="pl-PL" smtClean="0">
                <a:latin typeface="+mj-lt"/>
              </a:rPr>
              <a:t>20 maja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28650" y="1230086"/>
            <a:ext cx="7886700" cy="662214"/>
          </a:xfrm>
        </p:spPr>
        <p:txBody>
          <a:bodyPr/>
          <a:lstStyle/>
          <a:p>
            <a:pPr lvl="0" eaLnBrk="1" hangingPunct="1">
              <a:lnSpc>
                <a:spcPct val="100000"/>
              </a:lnSpc>
            </a:pP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Izochrony dojazdu do miast co najmniej </a:t>
            </a:r>
            <a:r>
              <a:rPr lang="pl-PL" sz="1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subregionalnych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w 2015 r. (według modelu prędkości ruchu </a:t>
            </a:r>
            <a:r>
              <a:rPr lang="pl-PL" sz="1400" b="1" dirty="0" err="1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IGiPZ</a:t>
            </a:r>
            <a:r>
              <a:rPr lang="pl-PL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PAN; Śleszyński 2015).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43001" y="1425575"/>
            <a:ext cx="5997575" cy="51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0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00209"/>
              </p:ext>
            </p:extLst>
          </p:nvPr>
        </p:nvGraphicFramePr>
        <p:xfrm>
          <a:off x="243840" y="1557856"/>
          <a:ext cx="8625840" cy="418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84894"/>
                <a:gridCol w="5423049"/>
                <a:gridCol w="843280"/>
              </a:tblGrid>
              <a:tr h="34714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24418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Wpływ na poprawę bezpieczeństwa użytkowników ruchu drogowego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3 rodzajów - 10 pkt.;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rodzaje – 8 pkt.;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rodzaje - 6 pkt.;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rodzaj – 4 pkt.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nie sumują się.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lub brak informacji w tym zakresie – 0 pkt.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38970"/>
            <a:ext cx="8313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usunięto kryterium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 stosunku do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kryteriów ZWM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69814"/>
              </p:ext>
            </p:extLst>
          </p:nvPr>
        </p:nvGraphicFramePr>
        <p:xfrm>
          <a:off x="243840" y="1372690"/>
          <a:ext cx="8625840" cy="5079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92465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6688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Kontynuacja ciągu drogowego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spełnienia kryterium – 10  pkt.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7609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5.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Komplementarność z innymi inwestycjami 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Komplementarność z min. 3 inwestycjami – 5 pkt.;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509905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Komplementarność z 2  inwestycjami – 3 pkt.;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Komplementarność z 1 inwestycją – 1 pkt.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23581"/>
            <a:ext cx="7155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–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zmiany numeracji kryteriów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84530"/>
              </p:ext>
            </p:extLst>
          </p:nvPr>
        </p:nvGraphicFramePr>
        <p:xfrm>
          <a:off x="243840" y="1408303"/>
          <a:ext cx="8625840" cy="519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583679"/>
                <a:gridCol w="5724264"/>
                <a:gridCol w="843280"/>
              </a:tblGrid>
              <a:tr h="91783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mtClean="0"/>
                        <a:t>Punktacja</a:t>
                      </a:r>
                      <a:endParaRPr lang="pl-PL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4883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Gotowość projektu do realizacji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Uzyskane wszystkie pozwolenia na budowę lub decyzje ZRID – 6 pkt.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Ogłoszono wszystkie postępowania przetargowe – 6 pkt.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sumują się.</a:t>
                      </a:r>
                    </a:p>
                    <a:p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endParaRPr lang="pl-PL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861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18876"/>
              </p:ext>
            </p:extLst>
          </p:nvPr>
        </p:nvGraphicFramePr>
        <p:xfrm>
          <a:off x="243840" y="1282263"/>
          <a:ext cx="8625840" cy="4498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12175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28046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Integracja z innymi środkami transportu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dostępności do stacji i przystanków na czynnych liniach kolejowych – 5 pkt.;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dostępności do przystanków komunikacji publicznej – 5 pkt.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sumują się.</a:t>
                      </a:r>
                    </a:p>
                    <a:p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54358"/>
            <a:ext cx="3367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14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311928"/>
              </p:ext>
            </p:extLst>
          </p:nvPr>
        </p:nvGraphicFramePr>
        <p:xfrm>
          <a:off x="243840" y="1630843"/>
          <a:ext cx="8625840" cy="4759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8397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69959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8.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Oszczędność czasu przejazdu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 projektu na oszczędność czasu przejazdu: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samochodów osobowych (PLN) na rok) w stosunku do wariantu bezinwestycyjnego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oszczędność czasu powyżej 15 % - 4  pkt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oszczędność  czasu od6 do 15 %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pkt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oszczędność czasu  od 1 do 5 %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pkt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samochodów ciężarowych  (PLN) na rok) w stosunku do wariantu bezinwestycyjnego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oszczędność czasu powyżej 15 % - 4  pkt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oszczędność  czasu od6 do 15 %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pkt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oszczędność czasu  od 1 do 5 %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pkt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914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sumują się.</a:t>
                      </a:r>
                    </a:p>
                    <a:p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38970"/>
            <a:ext cx="87907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–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dodano nowe kryterium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 stosunku do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kryteriów ZWM 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06180"/>
              </p:ext>
            </p:extLst>
          </p:nvPr>
        </p:nvGraphicFramePr>
        <p:xfrm>
          <a:off x="243840" y="1630843"/>
          <a:ext cx="8625840" cy="283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89251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85352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8.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Natężenie ruchu pojazdów</a:t>
                      </a: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gdy SDR ≥ 3. 000. - 8 pkt.;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gdy SDR ≥ 1. 000 – 2.999. – 4 pkt.;</a:t>
                      </a:r>
                      <a:endParaRPr lang="pl-PL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gdy SDR 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≤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999. – 2 pkt.</a:t>
                      </a:r>
                      <a:endParaRPr lang="pl-PL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38970"/>
            <a:ext cx="56500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–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usunięto kryterium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72708"/>
              </p:ext>
            </p:extLst>
          </p:nvPr>
        </p:nvGraphicFramePr>
        <p:xfrm>
          <a:off x="243840" y="1552353"/>
          <a:ext cx="8625840" cy="511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76103"/>
                <a:gridCol w="5831840"/>
                <a:gridCol w="843280"/>
              </a:tblGrid>
              <a:tr h="67479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90910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9.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Efektywność kosztowa 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pl-PL" sz="1400" u="sng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średnia wartość dofinansowania UE 1 kilometra nowej drogi  w projekcie: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52705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poniżej  3 033 548  euro - 15 pkt.;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3 033 548 euro - 0 pkt.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400" u="non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    </a:t>
                      </a:r>
                      <a:r>
                        <a:rPr lang="pl-PL" sz="1400" u="sng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średnia wartość dofinansowania UE 1 kilometra przebudowanej drogi  w projekcie: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52705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poniżej  1 397 201  euro - 15 pkt.;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1 397 201 euro - 0 pkt.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2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nie sumują się.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38970"/>
            <a:ext cx="80038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–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Kryteria nr 9a i 9b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zmieniono na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kryterium nr 9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Działanie </a:t>
            </a:r>
            <a:r>
              <a:rPr lang="pl-PL" sz="3600" dirty="0" smtClean="0">
                <a:latin typeface="+mn-lt"/>
              </a:rPr>
              <a:t>7.1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24116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Działanie 7.1 – Infrastruktura drogowa</a:t>
            </a:r>
          </a:p>
          <a:p>
            <a:pPr algn="ctr"/>
            <a:endParaRPr lang="pl-PL" sz="24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 projektu: Budowa i przebudowa dróg powiatowych i gminnych w ramach planów inwestycyjnych dla subregionów objętych OSI problemowymi, spełniających warunki zapisane w UP. (tryb konkursowy)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182106"/>
              </p:ext>
            </p:extLst>
          </p:nvPr>
        </p:nvGraphicFramePr>
        <p:xfrm>
          <a:off x="543560" y="1681842"/>
          <a:ext cx="7936411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699"/>
                <a:gridCol w="2033484"/>
                <a:gridCol w="4001498"/>
                <a:gridCol w="1310730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</a:rPr>
                        <a:t>ZWM</a:t>
                      </a:r>
                      <a:endParaRPr lang="pl-PL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 inwestycyjny dla subregionów objętych OSI problemowymi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dofinansowanie mogą ubiegać się wyłącznie beneficjenci projektów ujętych w jednym z 5 Planów inwestycyjnych dla subregionów objętych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problemowymi obszarami strategicznej interwencji – OSI (ciechanowskim, ostrołęckim, płockim, radomskim, siedleckim), zatwierdzonych przez IZ RPO WM 2014-2020.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</a:rPr>
                        <a:t>Nowe</a:t>
                      </a:r>
                      <a:endParaRPr lang="pl-PL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 inwestycyjny dla subregionów objętych OSI problemowymi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Zgodnie z RPO WM 2014-2020, ocenie podlegać będzie czy projekt został ujęty w Planach inwestycyjnych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dla subregionów objętych OSI problemowymi (ciechanowskim, ostrołęckim, płockim, radomskim, siedleckim), zatwierdzonych przez IZ RPO WM 2014-2020.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7559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–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zmiany w stosunku do wersji kryteriów ZWM 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08458"/>
              </p:ext>
            </p:extLst>
          </p:nvPr>
        </p:nvGraphicFramePr>
        <p:xfrm>
          <a:off x="543560" y="1425290"/>
          <a:ext cx="7936411" cy="5606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699"/>
                <a:gridCol w="2033484"/>
                <a:gridCol w="4001498"/>
                <a:gridCol w="1310730"/>
              </a:tblGrid>
              <a:tr h="33819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242816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</a:t>
                      </a:r>
                      <a:r>
                        <a:rPr lang="pl-PL" sz="2000" dirty="0" smtClean="0"/>
                        <a:t>.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ZWM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z zapisami UP w zakresie warunków dla dróg lokalnych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 ramach kryterium sprawdzane będzie spełnianie warunków dla dróg lokalnych wynikających z Umowy Partnerstwa oraz RPO WM 2014 -2020 tj. konieczne bezpośrednie połączenie drogi w ciągu której realizowany jest projekt:</a:t>
                      </a:r>
                      <a:endParaRPr lang="pl-PL" sz="11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siecią TEN-T (drogową lub kolejową) </a:t>
                      </a:r>
                      <a:endParaRPr lang="pl-PL" sz="11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</a:t>
                      </a:r>
                      <a:endParaRPr lang="pl-PL" sz="11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przejściami granicznymi, portami lotniczymi, morskimi, terminalami towarowymi, centrami lub platformami logistycznymi oraz istniejącymi lub nowymi terenami inwestycyjnymi.</a:t>
                      </a:r>
                      <a:endParaRPr lang="pl-PL" sz="11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11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Regulamin konkursu wskaże szczegółowe warunki określone w interpretacji zapisów UP w zakresie zasad realizacji dróg lokalnych w ramach CT7 wydane przez Ministerstwo Rozwoju.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6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2</a:t>
                      </a:r>
                      <a:r>
                        <a:rPr lang="pl-PL" sz="2000" dirty="0" smtClean="0"/>
                        <a:t>.</a:t>
                      </a: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Nowe</a:t>
                      </a:r>
                    </a:p>
                    <a:p>
                      <a:pPr algn="l"/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z zapisami UP w zakresie warunków dla dróg lokalnych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sprawdzane będzie spełnianie warunków dla dróg lokalnych wynikających z Umowy Partnerstwa oraz RPO WM 2014 -2020 tj. konieczne bezpośrednie połączenie drogi w ciągu której realizowany jest projekt:</a:t>
                      </a:r>
                      <a:endParaRPr lang="pl-PL" sz="11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siecią TEN-T (drogową lub kolejową) </a:t>
                      </a:r>
                      <a:endParaRPr lang="pl-PL" sz="11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</a:t>
                      </a:r>
                      <a:endParaRPr lang="pl-PL" sz="11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przejściami granicznymi, portami lotniczymi, morskimi, terminalami towarowymi, centrami lub platformami logistycznymi oraz istniejącymi lub nowymi terenami inwestycyjnymi.</a:t>
                      </a:r>
                      <a:endParaRPr lang="pl-PL" sz="11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Regulamin konkursu wskaże szczegółowe warunki określone w interpretacji zapisów UP w zakresie zasad realizacji dróg lokalnych w ramach CT7 wydane przez Ministerstwo Rozwoju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Komisję Europejską. </a:t>
                      </a:r>
                      <a:endParaRPr lang="pl-PL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7559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DOSTĘPU – </a:t>
            </a:r>
            <a:r>
              <a:rPr lang="pl-PL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zmiany w stosunku do wersji kryteriów ZWM 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47914"/>
              </p:ext>
            </p:extLst>
          </p:nvPr>
        </p:nvGraphicFramePr>
        <p:xfrm>
          <a:off x="543560" y="1681842"/>
          <a:ext cx="8012610" cy="447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3.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z Narodowym Programem Bezpieczeństwa Ruchu Drogowego 2013-2020 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projekcie przewidziano  rozwiązania zapewniające bezpieczeństwo ruchu drogowego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40568"/>
            <a:ext cx="8833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DOSTĘPU –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dodano kryterium nr 3 i 4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 stosunku do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wersji kryteriów ZWM 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80586"/>
              </p:ext>
            </p:extLst>
          </p:nvPr>
        </p:nvGraphicFramePr>
        <p:xfrm>
          <a:off x="243840" y="1557853"/>
          <a:ext cx="8625840" cy="389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401261"/>
                <a:gridCol w="4906682"/>
                <a:gridCol w="843280"/>
              </a:tblGrid>
              <a:tr h="139352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50236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główny</a:t>
                      </a:r>
                      <a:endParaRPr lang="pl-PL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4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Tak - 15 pkt.</a:t>
                      </a:r>
                      <a:endParaRPr lang="pl-PL" sz="2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pl-PL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endParaRPr lang="pl-PL" sz="24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15</a:t>
                      </a:r>
                      <a:endParaRPr lang="pl-PL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47194"/>
              </p:ext>
            </p:extLst>
          </p:nvPr>
        </p:nvGraphicFramePr>
        <p:xfrm>
          <a:off x="243840" y="1557855"/>
          <a:ext cx="8625840" cy="5010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705766"/>
                <a:gridCol w="5602177"/>
                <a:gridCol w="843280"/>
              </a:tblGrid>
              <a:tr h="123925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7306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Powiązanie  z ważnymi elementami układu komunikacyjnego w województwie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połączenia z węzłem drogowym na sieci TEN-T - 20 pkt.;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połączenia ze zintegrowanym centrum przesiadkowym lub kolejowym dworcem pasażerskim leżącym na sieci TEN-T – 20 pkt.;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połączenia z portem lotniczym – 10 pkt.;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połączenia z istniejącymi lub nowymi terenami inwestycyjnymi – 10 pkt.;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x-none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Poprawa połączenia z terminalami towarowymi i platformami logistycznymi.– 5 pkt.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sumują się, jednak ich suma nie może przekroczyć 30 pkt.</a:t>
                      </a:r>
                    </a:p>
                    <a:p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endParaRPr lang="pl-PL" sz="14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85608"/>
              </p:ext>
            </p:extLst>
          </p:nvPr>
        </p:nvGraphicFramePr>
        <p:xfrm>
          <a:off x="243840" y="1557856"/>
          <a:ext cx="8262207" cy="475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408055"/>
                <a:gridCol w="2679404"/>
                <a:gridCol w="2700670"/>
                <a:gridCol w="999461"/>
              </a:tblGrid>
              <a:tr h="34714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24418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Dostępność  transportowa do ośrodków </a:t>
                      </a:r>
                      <a:r>
                        <a:rPr kumimoji="0" lang="pl-PL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subregionalnych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ocenie podlegać będzie lokalizacja realizowanego odcinka drogi na obszarze o zasięgu izochrony drogowej dojazdu do miast co najmniej </a:t>
                      </a:r>
                      <a:r>
                        <a:rPr lang="pl-PL" sz="14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subregionalnych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podstawie danych zawartych w raporcie końcowym z badania pn. „Ewaluacja wpływu Regionalnego Programu Operacyjnego Województwa Mazowieckiego 2007-2013 na spójność komunikacyjną i przestrzenną oraz wzrost konkurencyjności województwa mazowieckiego” z grudnia 2015 r.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Ocenie podlegać będzie czy: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realizowany będzie na obszarach powyżej 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minut izochrony dostępności drogowej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miasta co najmniej </a:t>
                      </a:r>
                      <a:r>
                        <a:rPr lang="pl-PL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subregionalnego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w 2015 r.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- 8 pkt.;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realizowany będzie na obszarach  od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minut  izochrony  dostępności drogowej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miasta co najmniej </a:t>
                      </a:r>
                      <a:r>
                        <a:rPr lang="pl-PL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subregionalnego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2015 r.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 pkt.;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realizowany będzie  na obszarach poniżej  izochrony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minut  dostępności drogowej  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miasta co najmniej </a:t>
                      </a:r>
                      <a:r>
                        <a:rPr lang="pl-PL" sz="11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subregionalnego</a:t>
                      </a:r>
                      <a:r>
                        <a:rPr lang="pl-PL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 2015 r.</a:t>
                      </a: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0 pkt.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kryterium lub brak informacji w tym zakresie – 0 pkt.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23581"/>
            <a:ext cx="8449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dodano nowe kryterium z autopoprawką 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3724</TotalTime>
  <Words>1069</Words>
  <Application>Microsoft Office PowerPoint</Application>
  <PresentationFormat>Pokaz na ekranie (4:3)</PresentationFormat>
  <Paragraphs>239</Paragraphs>
  <Slides>18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Izochrony dojazdu do miast co najmniej subregionalnych w 2015 r. (według modelu prędkości ruchu IGiPZ PAN; Śleszyński 2015).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Dulęba Michał</cp:lastModifiedBy>
  <cp:revision>572</cp:revision>
  <dcterms:created xsi:type="dcterms:W3CDTF">2015-04-20T12:46:14Z</dcterms:created>
  <dcterms:modified xsi:type="dcterms:W3CDTF">2016-05-19T10:28:58Z</dcterms:modified>
</cp:coreProperties>
</file>