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8"/>
  </p:notesMasterIdLst>
  <p:sldIdLst>
    <p:sldId id="258" r:id="rId2"/>
    <p:sldId id="382" r:id="rId3"/>
    <p:sldId id="431" r:id="rId4"/>
    <p:sldId id="441" r:id="rId5"/>
    <p:sldId id="430" r:id="rId6"/>
    <p:sldId id="432" r:id="rId7"/>
    <p:sldId id="433" r:id="rId8"/>
    <p:sldId id="435" r:id="rId9"/>
    <p:sldId id="434" r:id="rId10"/>
    <p:sldId id="436" r:id="rId11"/>
    <p:sldId id="437" r:id="rId12"/>
    <p:sldId id="438" r:id="rId13"/>
    <p:sldId id="439" r:id="rId14"/>
    <p:sldId id="440" r:id="rId15"/>
    <p:sldId id="442" r:id="rId16"/>
    <p:sldId id="324" r:id="rId17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88807" autoAdjust="0"/>
  </p:normalViewPr>
  <p:slideViewPr>
    <p:cSldViewPr snapToGrid="0">
      <p:cViewPr varScale="1">
        <p:scale>
          <a:sx n="93" d="100"/>
          <a:sy n="93" d="100"/>
        </p:scale>
        <p:origin x="-4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2017-04-06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9145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23860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80598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35562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46378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040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72719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41280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7605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76905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4983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86950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kryteriów wyboru finansowanych operacji dla poszczególnych działań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28725" y="5600700"/>
            <a:ext cx="665956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>07 kwietnia 2017 r.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115021"/>
              </p:ext>
            </p:extLst>
          </p:nvPr>
        </p:nvGraphicFramePr>
        <p:xfrm>
          <a:off x="0" y="0"/>
          <a:ext cx="9144000" cy="76056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6242"/>
                <a:gridCol w="1319549"/>
                <a:gridCol w="3844173"/>
                <a:gridCol w="25400"/>
                <a:gridCol w="2790249"/>
                <a:gridCol w="708387"/>
              </a:tblGrid>
              <a:tr h="991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</a:rPr>
                        <a:t>Lp</a:t>
                      </a:r>
                      <a:r>
                        <a:rPr lang="pl-PL" sz="1400" dirty="0">
                          <a:effectLst/>
                        </a:rPr>
                        <a:t>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6" marR="60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Kryterium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Opis kryterium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Punktacja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Maksymalna liczba punktów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8535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Wartość historyczna, artystyczna lub naukowa </a:t>
                      </a:r>
                      <a:endParaRPr lang="pl-PL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92075" indent="0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promuje projekty dotyczące obiektów budowlanych o szczególnej wartości historycznej, artystycznej lub naukowej tzn. objęte ochroną zabytków zgodnie z art. 7 </a:t>
                      </a:r>
                      <a:r>
                        <a:rPr lang="pl-PL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Ustawy z dnia 23 lipca 2003 r. o ochronie zabytków i opiece nad zabytkami,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ujęte w gminnej ewidencji zabytków lub też posiadające elementy zabytkowe objęte projektem wpisane do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rejestru zabytków.</a:t>
                      </a:r>
                    </a:p>
                    <a:p>
                      <a:pPr marL="92075" indent="0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Kryterium weryfikowane będzie na podstawie załączonego do wniosku wyciągu z rejestru zabytków lub innego dokumentu potwierdzającego objęcie obiektu lub jego elementów jedną z form ochrony zabytków, lub wpisanie obiektu do gminnej ewidencji zabytków oraz ewentualnych zaleceń konserwatorskich.</a:t>
                      </a:r>
                    </a:p>
                    <a:p>
                      <a:pPr marL="92075" indent="0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Przedmiotowy projekt musi być zaplanowana w sposób zgodny ze sztuką konserwatorską i z zasadami opieki nad zabytkami i w sposób odpowiadający jego wartości zabytkowej realizując zalecenia konserwatora.</a:t>
                      </a:r>
                    </a:p>
                    <a:p>
                      <a:pPr marL="92075" indent="0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związku z powyższym, warunkiem przyznania punktów jest potwierdzenie realizacji inwestycji zgodnie z zasadami opieki nad zabytkami potwierdzone oświadczeniem wnioskodawcy lub innych dokumentów jednoznacznie to potwierdzających (np. pozwoleń na wykonanie prac konserwatorskich przy obiekcie zabytkowym).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marR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363" indent="-268288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Weryfikacja nastąpi na podstawie opisu projektu:</a:t>
                      </a:r>
                    </a:p>
                    <a:p>
                      <a:pPr marL="360363" indent="-268288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pkt - obiekt jest:</a:t>
                      </a:r>
                    </a:p>
                    <a:p>
                      <a:pPr marL="360363" lvl="0" indent="-268288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wpisany do rejestru zabytków;</a:t>
                      </a:r>
                    </a:p>
                    <a:p>
                      <a:pPr marL="360363" lvl="0" indent="-268288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uznany za pomnik historii;</a:t>
                      </a:r>
                    </a:p>
                    <a:p>
                      <a:pPr marL="360363" lvl="0" indent="-268288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elementem parku kulturowego;</a:t>
                      </a:r>
                    </a:p>
                    <a:p>
                      <a:pPr marL="360363" lvl="0" indent="-268288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chroniony w miejscowym planie zagospodarowania przestrzennego albo w decyzji o ustaleniu lokalizacji inwestycji celu publicznego, decyzji o warunkach zabudowy, </a:t>
                      </a:r>
                    </a:p>
                    <a:p>
                      <a:pPr marL="360363" indent="-268288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lub posiada elementy objęte projektem wpisane do rejestru zabytków;</a:t>
                      </a:r>
                    </a:p>
                    <a:p>
                      <a:pPr marL="360363" indent="-268288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 pkt - obiekt jest w gminnej ewidencji zabytków lub posiada elementy objęte projektem wpisane do gminnej ewidencji zabytków.</a:t>
                      </a:r>
                    </a:p>
                    <a:p>
                      <a:pPr marL="360363" indent="-268288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pkt - brak spełnienia ww. warunków lub brak informacji w tym zakresie.</a:t>
                      </a:r>
                    </a:p>
                    <a:p>
                      <a:pPr marL="92075" indent="0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W przypadku jeśli projekt obejmuje kilka budynków, przyznaje się najwyższą punktację przysługującą co najmniej jednemu z budynków objętych projektem. </a:t>
                      </a:r>
                    </a:p>
                    <a:p>
                      <a:pPr marL="92075" indent="0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Punkty w ramach kryterium nie podlegają sumowaniu.</a:t>
                      </a:r>
                    </a:p>
                    <a:p>
                      <a:pPr marL="92075" indent="0"/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373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260308"/>
              </p:ext>
            </p:extLst>
          </p:nvPr>
        </p:nvGraphicFramePr>
        <p:xfrm>
          <a:off x="0" y="954156"/>
          <a:ext cx="9144000" cy="56189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6242"/>
                <a:gridCol w="1238994"/>
                <a:gridCol w="4029450"/>
                <a:gridCol w="29438"/>
                <a:gridCol w="2681489"/>
                <a:gridCol w="708387"/>
              </a:tblGrid>
              <a:tr h="1323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</a:rPr>
                        <a:t>Lp</a:t>
                      </a:r>
                      <a:r>
                        <a:rPr lang="pl-PL" sz="1400" dirty="0">
                          <a:effectLst/>
                        </a:rPr>
                        <a:t>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6" marR="60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Kryterium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Opis kryterium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Punktacja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Maksymalna liczba punktów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295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Projekty wyłonione w ramach konkursu architektonicznego, architektoniczno-urbanistycznego lub urbanistycznego </a:t>
                      </a:r>
                      <a:endParaRPr lang="pl-PL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92075" indent="0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promuje projekty które zostały wyłonione w konkursie architektonicznym, architektoniczno-urbanistycznym lub urbanistycznym.</a:t>
                      </a:r>
                    </a:p>
                    <a:p>
                      <a:pPr marL="92075" indent="0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92075" indent="0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Konkurs architektoniczny nie musi dotyczyć całego przedsięwzięcia. </a:t>
                      </a:r>
                    </a:p>
                    <a:p>
                      <a:pPr marL="92075" indent="0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92075" indent="0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Ocena przedsięwzięć realizowanych na podstawie konkursu architektonicznego, architektoniczno-urbanistycznego lub urbanistycznego będzie weryfikowana poprzez załączone do wniosku:</a:t>
                      </a:r>
                    </a:p>
                    <a:p>
                      <a:pPr marL="92075" indent="0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oświadczenie o realizacji inwestycji wyłonionej w konkursie architektonicznym, architektoniczno-urbanistycznym lub urbanistycznym lub</a:t>
                      </a:r>
                    </a:p>
                    <a:p>
                      <a:pPr marL="92075" indent="0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dokumentacji wykonawczej przygotowanej w oparciu o projekty wyłonione w konkursie architektonicznym, architektoniczno-urbanistycznym lub urbanistycznym.</a:t>
                      </a:r>
                    </a:p>
                    <a:p>
                      <a:pPr marL="106045" marR="90170" indent="635">
                        <a:lnSpc>
                          <a:spcPct val="10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marR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363" indent="-185738"/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pkt - projekt zakłada wykorzystanie wyników konkursu architektonicznego, architektoniczno-urbanistycznego lub urbanistycznego;</a:t>
                      </a:r>
                    </a:p>
                    <a:p>
                      <a:pPr marL="360363" indent="-185738"/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360363" indent="-185738"/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pkt - brak spełnienia ww. warunków lub brak informacji w tym zakresie.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185738" marR="89535" indent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596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438657"/>
              </p:ext>
            </p:extLst>
          </p:nvPr>
        </p:nvGraphicFramePr>
        <p:xfrm>
          <a:off x="0" y="868017"/>
          <a:ext cx="9144000" cy="58680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6242"/>
                <a:gridCol w="1452071"/>
                <a:gridCol w="3816373"/>
                <a:gridCol w="29438"/>
                <a:gridCol w="2681489"/>
                <a:gridCol w="708387"/>
              </a:tblGrid>
              <a:tr h="1113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</a:rPr>
                        <a:t>Lp</a:t>
                      </a:r>
                      <a:r>
                        <a:rPr lang="pl-PL" sz="1400" dirty="0">
                          <a:effectLst/>
                        </a:rPr>
                        <a:t>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6" marR="60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Kryterium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Opis kryterium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Punktacja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Maksymalna liczba punktów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295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Zwiększenie efektywności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energetycznej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92075" indent="0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Zgodnie z RPO WM 2014-2020, promowane są projekty, w których wykazano, że przyczynią się one do zwiększenia efektywności energetycznej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termomodernizowanych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budynków o min. 25 %.</a:t>
                      </a:r>
                    </a:p>
                    <a:p>
                      <a:pPr marL="92075" indent="0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Powyższa wartość wynika z audytu energetycznego, z której wynikają również optymalne rozwiązania pod względem ekonomiczno-technicznym.</a:t>
                      </a:r>
                    </a:p>
                    <a:p>
                      <a:pPr marL="92075" marR="90170" indent="0">
                        <a:lnSpc>
                          <a:spcPct val="10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marR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363" indent="-185738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Weryfikacja nastąpi na podstawie opisu projektu:</a:t>
                      </a:r>
                    </a:p>
                    <a:p>
                      <a:pPr marL="360363" indent="-185738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pkt – projekt zakłada zwiększenia efektywności energetycznej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termomodernizowanych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budynków o co najmniej 45%</a:t>
                      </a:r>
                    </a:p>
                    <a:p>
                      <a:pPr marL="360363" indent="-185738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pkt – projekt zakłada zwiększenia efektywności energetycznej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termomodernizowanych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budynków od 35-44%</a:t>
                      </a:r>
                    </a:p>
                    <a:p>
                      <a:pPr marL="360363" indent="-185738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pkt – projekt zakłada zwiększenia efektywności energetycznej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termomodernizowanych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budynków od 25-34%</a:t>
                      </a:r>
                    </a:p>
                    <a:p>
                      <a:pPr marL="360363" indent="-185738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pkt – brak spełnienia ww. warunków lub brak informacji w tym zakresie.</a:t>
                      </a:r>
                    </a:p>
                    <a:p>
                      <a:pPr marL="360363" indent="-185738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Punkty w ramach kryterium nie podlegają sumowaniu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639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720767"/>
              </p:ext>
            </p:extLst>
          </p:nvPr>
        </p:nvGraphicFramePr>
        <p:xfrm>
          <a:off x="0" y="967410"/>
          <a:ext cx="9144000" cy="58905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6242"/>
                <a:gridCol w="1346054"/>
                <a:gridCol w="3922390"/>
                <a:gridCol w="29438"/>
                <a:gridCol w="2681489"/>
                <a:gridCol w="708387"/>
              </a:tblGrid>
              <a:tr h="1381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</a:rPr>
                        <a:t>Lp</a:t>
                      </a:r>
                      <a:r>
                        <a:rPr lang="pl-PL" sz="1400" dirty="0">
                          <a:effectLst/>
                        </a:rPr>
                        <a:t>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6" marR="60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Kryterium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Opis kryterium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Punktacja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Maksymalna liczba punktów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509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Projekty realizowane w partnerstwie</a:t>
                      </a:r>
                      <a:endParaRPr lang="pl-PL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106045" marR="90170" indent="635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Preferowane będą projekty realizowane w formule partnerstwa. Partnerstwa mogą być tworzone przez podmioty wnoszące do projektu zasoby ludzkie, organizacyjne, techniczne lub finansowe na warunkach określonych w porozumieniu lub umowie o partnerstwie (zgodnie z art. 33 ust.1 ustawy z dnia 11 lipca 2014 r. o zasadach realizacji programów w zakresie polityki spójności finansowanych w perspektywie finansowej 2014 – 2020 (Dz. U. z 2016 r., poz. 217), dołączonej do dokumentacji aplikacyjnej.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marR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363" indent="-268288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wykazał, że:</a:t>
                      </a:r>
                    </a:p>
                    <a:p>
                      <a:pPr marL="360363" indent="-268288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pkt - projekt realizowany jest w partnerstwie;</a:t>
                      </a:r>
                    </a:p>
                    <a:p>
                      <a:pPr marL="360363" indent="-268288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pkt - projekt nie jest realizowany w partnerstwie lub brak informacji w tym zakresie.</a:t>
                      </a:r>
                    </a:p>
                    <a:p>
                      <a:pPr marL="185738" marR="89535" indent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245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116073"/>
              </p:ext>
            </p:extLst>
          </p:nvPr>
        </p:nvGraphicFramePr>
        <p:xfrm>
          <a:off x="0" y="967410"/>
          <a:ext cx="9144000" cy="58905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6242"/>
                <a:gridCol w="1346054"/>
                <a:gridCol w="3922390"/>
                <a:gridCol w="29438"/>
                <a:gridCol w="2681489"/>
                <a:gridCol w="708387"/>
              </a:tblGrid>
              <a:tr h="1381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</a:rPr>
                        <a:t>Lp</a:t>
                      </a:r>
                      <a:r>
                        <a:rPr lang="pl-PL" sz="1400" dirty="0">
                          <a:effectLst/>
                        </a:rPr>
                        <a:t>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6" marR="60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Kryterium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Opis kryterium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Punktacja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Maksymalna liczba punktów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509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Projekty realizowane na terenach dawnych Państwowych Gospodarstw Rolnych</a:t>
                      </a:r>
                      <a:endParaRPr lang="pl-PL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92075" indent="0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Zgodnie z RPO WM 2014-2020, w przypadku realizacji projektu na obszarach wiejskich promowane są projekty położone na terenie wchodzącym w skład dawnych Państwowych Gospodarstw Rolnych.</a:t>
                      </a:r>
                    </a:p>
                    <a:p>
                      <a:pPr marL="92075" indent="0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92075" indent="0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Warunkiem przyznania punktów jest wykazanie przez Wnioskodawcę poprzez dołączenie stosowanych materiałów do wniosku, że budynek/ki mieszkalny/e wielorodzinne stanowiły część dawnych Państwowych Gospodarstw Rolnych.</a:t>
                      </a:r>
                    </a:p>
                    <a:p>
                      <a:pPr marL="106045" marR="90170" indent="635">
                        <a:lnSpc>
                          <a:spcPct val="10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marR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4988" indent="-360363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wykazał, że:</a:t>
                      </a:r>
                    </a:p>
                    <a:p>
                      <a:pPr marL="534988" indent="-360363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pkt - projekt realizowany jest ;</a:t>
                      </a:r>
                    </a:p>
                    <a:p>
                      <a:pPr marL="534988" indent="-360363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pkt - projekt realizowany jest w innym obszarze w lub brak informacji w tym zakresie.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156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794690"/>
              </p:ext>
            </p:extLst>
          </p:nvPr>
        </p:nvGraphicFramePr>
        <p:xfrm>
          <a:off x="0" y="713804"/>
          <a:ext cx="9144000" cy="61684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6242"/>
                <a:gridCol w="1346054"/>
                <a:gridCol w="3922390"/>
                <a:gridCol w="29438"/>
                <a:gridCol w="2681489"/>
                <a:gridCol w="708387"/>
              </a:tblGrid>
              <a:tr h="1381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</a:rPr>
                        <a:t>Lp</a:t>
                      </a:r>
                      <a:r>
                        <a:rPr lang="pl-PL" sz="1400" dirty="0">
                          <a:effectLst/>
                        </a:rPr>
                        <a:t>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6" marR="60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Kryterium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Opis kryterium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Punktacja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Maksymalna liczba punktów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509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Projekty realizowane na terenach </a:t>
                      </a:r>
                      <a:r>
                        <a:rPr lang="pl-PL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poprzemysłowych, </a:t>
                      </a:r>
                      <a:r>
                        <a:rPr lang="pl-PL" sz="1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pokolejowych</a:t>
                      </a:r>
                      <a:r>
                        <a:rPr lang="pl-PL" sz="1200" b="1" kern="120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powojskowych </a:t>
                      </a:r>
                      <a:r>
                        <a:rPr lang="pl-PL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oraz </a:t>
                      </a: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dawnych </a:t>
                      </a: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Państwowych Gospodarstw </a:t>
                      </a: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Rolnych</a:t>
                      </a:r>
                      <a:endParaRPr lang="pl-PL" sz="12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9207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Zgodnie z RPO WM 2014-2020, w przypadku realizacji projektu na obszarach wiejskich promowane są projekty położone na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terenach</a:t>
                      </a:r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poprzemysłowych, </a:t>
                      </a:r>
                      <a:r>
                        <a:rPr lang="pl-PL" sz="1800" b="0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pokolejowych</a:t>
                      </a:r>
                      <a:r>
                        <a:rPr lang="pl-PL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powojskowych, oraz </a:t>
                      </a:r>
                      <a:r>
                        <a:rPr lang="pl-PL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dawnych Państwowych Gospodarstw Rolnych.</a:t>
                      </a:r>
                    </a:p>
                    <a:p>
                      <a:pPr marL="92075" indent="0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92075" indent="0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Warunkiem przyznania punktów jest wykazanie przez Wnioskodawcę poprzez dołączenie stosowanych materiałów do wniosku, że budynek/ki mieszkalny/e wielorodzinne stanowiły część dawnych Państwowych Gospodarstw Rolnych </a:t>
                      </a:r>
                      <a:r>
                        <a:rPr lang="pl-PL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lub </a:t>
                      </a:r>
                      <a:r>
                        <a:rPr lang="pl-PL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obszarów przemysłowych, kolejowych, wojskowych.</a:t>
                      </a:r>
                      <a:endParaRPr lang="pl-PL" sz="1800" b="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6045" marR="90170" indent="635">
                        <a:lnSpc>
                          <a:spcPct val="10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marR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4988" indent="-360363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wykazał, że:</a:t>
                      </a:r>
                    </a:p>
                    <a:p>
                      <a:pPr marL="534988" marR="0" indent="-360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pkt - projekt realizowany jest </a:t>
                      </a:r>
                      <a:r>
                        <a:rPr lang="pl-PL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 terenach poprzemysłowych, </a:t>
                      </a:r>
                      <a:r>
                        <a:rPr lang="pl-PL" sz="1800" b="0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pokolejowych</a:t>
                      </a:r>
                      <a:r>
                        <a:rPr lang="pl-PL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powojskowych oraz dawnych Państwowych Gospodarstw Rolnych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34988" indent="-360363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pkt - projekt realizowany jest w innym obszarze w lub brak informacji w tym zakresie.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313694"/>
            <a:ext cx="5517222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PROPONOWANA ZMIANA </a:t>
            </a:r>
            <a:endParaRPr lang="pl-PL" sz="32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82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25425" y="1568450"/>
            <a:ext cx="8545513" cy="4401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800" dirty="0">
                <a:latin typeface="+mn-lt"/>
              </a:rPr>
              <a:t>Kryteria szczegółowe wyboru projektów konkursowych </a:t>
            </a:r>
            <a:r>
              <a:rPr lang="pl-PL" sz="2800" dirty="0" smtClean="0">
                <a:latin typeface="+mn-lt"/>
              </a:rPr>
              <a:t>w </a:t>
            </a:r>
            <a:r>
              <a:rPr lang="pl-PL" sz="2800" dirty="0">
                <a:latin typeface="+mn-lt"/>
              </a:rPr>
              <a:t>ramach Regionalnego Programu Operacyjnego Województwa Mazowieckiego na lata 2014 – 2020 </a:t>
            </a:r>
            <a:r>
              <a:rPr lang="pl-PL" sz="2800" dirty="0" smtClean="0">
                <a:latin typeface="+mn-lt"/>
              </a:rPr>
              <a:t/>
            </a:r>
            <a:br>
              <a:rPr lang="pl-PL" sz="2800" dirty="0" smtClean="0">
                <a:latin typeface="+mn-lt"/>
              </a:rPr>
            </a:br>
            <a:r>
              <a:rPr lang="pl-PL" sz="2800" dirty="0" smtClean="0">
                <a:latin typeface="+mn-lt"/>
              </a:rPr>
              <a:t>ze </a:t>
            </a:r>
            <a:r>
              <a:rPr lang="pl-PL" sz="2800" dirty="0">
                <a:latin typeface="+mn-lt"/>
              </a:rPr>
              <a:t>środków </a:t>
            </a:r>
            <a:r>
              <a:rPr lang="pl-PL" sz="2800" dirty="0" smtClean="0">
                <a:latin typeface="+mn-lt"/>
              </a:rPr>
              <a:t>EFRR </a:t>
            </a:r>
          </a:p>
          <a:p>
            <a:pPr algn="ctr" eaLnBrk="0" hangingPunct="0">
              <a:defRPr/>
            </a:pPr>
            <a:r>
              <a:rPr lang="pl-PL" sz="2800" b="1" dirty="0" smtClean="0">
                <a:latin typeface="+mn-lt"/>
              </a:rPr>
              <a:t>Działania </a:t>
            </a:r>
            <a:r>
              <a:rPr lang="pl-PL" sz="2800" b="1" dirty="0">
                <a:latin typeface="+mn-lt"/>
              </a:rPr>
              <a:t>6.2 Rewitalizacja obszarów zmarginalizowanych </a:t>
            </a:r>
            <a:endParaRPr lang="pl-PL" sz="2800" b="1" dirty="0" smtClean="0">
              <a:latin typeface="+mn-lt"/>
            </a:endParaRPr>
          </a:p>
          <a:p>
            <a:pPr algn="ctr" eaLnBrk="0" hangingPunct="0">
              <a:defRPr/>
            </a:pPr>
            <a:r>
              <a:rPr lang="pl-PL" sz="2800" b="1" dirty="0" smtClean="0">
                <a:latin typeface="+mn-lt"/>
              </a:rPr>
              <a:t>(</a:t>
            </a:r>
            <a:r>
              <a:rPr lang="pl-PL" sz="2800" b="1" dirty="0">
                <a:latin typeface="+mn-lt"/>
              </a:rPr>
              <a:t>Typ projektu</a:t>
            </a:r>
            <a:r>
              <a:rPr lang="pl-PL" sz="2800" b="1" dirty="0" smtClean="0">
                <a:latin typeface="+mn-lt"/>
              </a:rPr>
              <a:t>: Odnowa </a:t>
            </a:r>
            <a:r>
              <a:rPr lang="pl-PL" sz="2800" b="1" dirty="0">
                <a:latin typeface="+mn-lt"/>
              </a:rPr>
              <a:t>tkanki mieszkaniowej, w zakresie części wspólnych wielorodzinnych budynków mieszkalnych, jako element szerszego działania </a:t>
            </a:r>
            <a:r>
              <a:rPr lang="pl-PL" sz="2800" b="1" dirty="0" smtClean="0">
                <a:latin typeface="+mn-lt"/>
              </a:rPr>
              <a:t>rewitalizacyjnego)</a:t>
            </a:r>
            <a:endParaRPr lang="pl-PL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796579"/>
            <a:ext cx="338328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303244"/>
              </p:ext>
            </p:extLst>
          </p:nvPr>
        </p:nvGraphicFramePr>
        <p:xfrm>
          <a:off x="0" y="1133016"/>
          <a:ext cx="9144000" cy="58217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5760"/>
                <a:gridCol w="1417320"/>
                <a:gridCol w="6764572"/>
                <a:gridCol w="596348"/>
              </a:tblGrid>
              <a:tr h="521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Lp.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5" marR="506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Nazwa kryterium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5" marR="506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Opis kryterium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5" marR="506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Punktacja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5" marR="50665" marT="0" marB="0" anchor="ctr"/>
                </a:tc>
              </a:tr>
              <a:tr h="18540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1.</a:t>
                      </a:r>
                      <a:r>
                        <a:rPr lang="pl-PL" sz="1400" dirty="0">
                          <a:effectLst/>
                        </a:rPr>
                        <a:t> 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5" marR="5066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b="1" dirty="0" smtClean="0">
                          <a:effectLst/>
                        </a:rPr>
                        <a:t>Program rewitalizacji</a:t>
                      </a:r>
                      <a:endParaRPr lang="pl-PL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665" marR="50665" marT="0" marB="0" anchor="ctr"/>
                </a:tc>
                <a:tc>
                  <a:txBody>
                    <a:bodyPr/>
                    <a:lstStyle/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Zgodnie z RPO WM 2014 - 2020, projekt znajduje się na liście projektów głównych /podstawowych lub jest wśród przedsięwzięć pozostałych /uzupełniających w obowiązującym właściwym miejscowo programie rewitalizacji. 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Ww. program wpisany jest do Wykazu programów rewitalizacji województwa mazowieckiego.</a:t>
                      </a:r>
                    </a:p>
                    <a:p>
                      <a:pPr marL="90170" marR="90170" indent="-177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665" marR="506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000" b="1" dirty="0">
                          <a:effectLst/>
                        </a:rPr>
                        <a:t>0/1</a:t>
                      </a:r>
                      <a:endParaRPr lang="pl-PL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665" marR="50665" marT="0" marB="0" anchor="ctr"/>
                </a:tc>
              </a:tr>
              <a:tr h="17083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3.</a:t>
                      </a:r>
                      <a:r>
                        <a:rPr lang="pl-PL" sz="1400" dirty="0">
                          <a:effectLst/>
                        </a:rPr>
                        <a:t> 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5" marR="506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Części wspólne wielorodzinnych budynków mieszkalnych</a:t>
                      </a:r>
                      <a:endParaRPr lang="pl-PL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665" marR="50665" marT="0" marB="0" anchor="ctr"/>
                </a:tc>
                <a:tc>
                  <a:txBody>
                    <a:bodyPr/>
                    <a:lstStyle/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Zgodnie z RPO WM 2014 - 2020, projekt dotyczy wyłącznie części wspólnych budynków mieszkalnych wielorodzinnych tzn. ścian zewnętrznych, ścian nośnych, fundamentów, dachów, stropów, strychów, ciągi komunikacyjne, systemów wentylacji, pralni, suszarni, przechowalni wózków dziecięcych i rowerów, instalacji centralnego ogrzewania, instalacji wodociągowych, kanalizacyjnych i elektrycznych, ale tylko piony i poziomy z wyłączeniem przyłączy do poszczególnych lokali, oraz wind.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Przedstawiony katalog nie dotyczy pomieszczeń przynależnych, prawem związanych z własnością danego lokalu. Przedstawiony katalog nie jest zamknięty. Może zostać rozszerzony na podstawie załączonych postanowień umów o ustanowieniu odrębnej własności lokalu.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Budynek zgodnie z definicją ujętą w Art. 3 Ustawy z dnia 7 lipca 1994 r. Prawo Budowlane (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Dz.U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1994 Nr 89 poz. 414 z późn. zm.) – to obiekt budowlany, który jest trwale związany z gruntem, wydzielony z przestrzeni za pomocą przegród budowlanych oraz posiada fundamenty i dach.</a:t>
                      </a:r>
                    </a:p>
                    <a:p>
                      <a:pPr marL="81915" marR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665" marR="506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000" b="1" dirty="0">
                          <a:effectLst/>
                        </a:rPr>
                        <a:t>0/1</a:t>
                      </a:r>
                      <a:endParaRPr lang="pl-PL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665" marR="5066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706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621919"/>
            <a:ext cx="5517222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DOSTĘPU – </a:t>
            </a:r>
            <a:r>
              <a:rPr lang="pl-PL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PROPONOWANA ZMIANA </a:t>
            </a:r>
            <a:endParaRPr lang="pl-PL" sz="3200" dirty="0">
              <a:solidFill>
                <a:srgbClr val="FF0000"/>
              </a:solidFill>
              <a:latin typeface="Calibri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260831"/>
              </p:ext>
            </p:extLst>
          </p:nvPr>
        </p:nvGraphicFramePr>
        <p:xfrm>
          <a:off x="0" y="1022029"/>
          <a:ext cx="9144000" cy="60351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5760"/>
                <a:gridCol w="1417320"/>
                <a:gridCol w="6764572"/>
                <a:gridCol w="596348"/>
              </a:tblGrid>
              <a:tr h="521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Lp.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5" marR="506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Nazwa kryterium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5" marR="506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Opis kryterium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5" marR="506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Punktacja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5" marR="50665" marT="0" marB="0" anchor="ctr"/>
                </a:tc>
              </a:tr>
              <a:tr h="18540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1.</a:t>
                      </a:r>
                      <a:r>
                        <a:rPr lang="pl-PL" sz="1400" dirty="0">
                          <a:effectLst/>
                        </a:rPr>
                        <a:t> 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5" marR="5066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b="1" dirty="0" smtClean="0">
                          <a:effectLst/>
                        </a:rPr>
                        <a:t>Program rewitalizacji</a:t>
                      </a:r>
                      <a:endParaRPr lang="pl-PL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665" marR="50665" marT="0" marB="0" anchor="ctr"/>
                </a:tc>
                <a:tc>
                  <a:txBody>
                    <a:bodyPr/>
                    <a:lstStyle/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Zgodnie z RPO WM 2014 - 2020, projekt znajduje się na liście projektów głównych /podstawowych lub jest wśród przedsięwzięć pozostałych /uzupełniających w obowiązującym właściwym miejscowo programie rewitalizacji. 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Ww. program wpisany jest do Wykazu programów rewitalizacji województwa mazowieckiego.</a:t>
                      </a:r>
                    </a:p>
                    <a:p>
                      <a:pPr marL="90170" marR="90170" indent="-177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665" marR="506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000" b="1" dirty="0">
                          <a:effectLst/>
                        </a:rPr>
                        <a:t>0/1</a:t>
                      </a:r>
                      <a:endParaRPr lang="pl-PL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665" marR="50665" marT="0" marB="0" anchor="ctr"/>
                </a:tc>
              </a:tr>
              <a:tr h="17083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3.</a:t>
                      </a:r>
                      <a:r>
                        <a:rPr lang="pl-PL" sz="1400" dirty="0">
                          <a:effectLst/>
                        </a:rPr>
                        <a:t> 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5" marR="506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Części wspólne wielorodzinnych budynków mieszkalnych</a:t>
                      </a:r>
                      <a:endParaRPr lang="pl-PL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665" marR="50665" marT="0" marB="0" anchor="ctr"/>
                </a:tc>
                <a:tc>
                  <a:txBody>
                    <a:bodyPr/>
                    <a:lstStyle/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Zgodnie z RPO WM 2014 - 2020, projekt dotyczy </a:t>
                      </a:r>
                      <a:r>
                        <a:rPr lang="pl-PL" sz="1400" strike="sng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wyłącznie 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części wspólnych budynków mieszkalnych wielorodzinnych tzn. ścian zewnętrznych, ścian nośnych, fundamentów, dachów, stropów, strychów, ciągi komunikacyjne, systemów wentylacji, pralni, suszarni, przechowalni wózków dziecięcych i rowerów, </a:t>
                      </a:r>
                      <a:r>
                        <a:rPr lang="pl-PL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wind oraz 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instalacji centralnego ogrzewania, instalacji wodociągowych, kanalizacyjnych i elektrycznych, ale tylko piony i poziomy z wyłączeniem przyłączy do poszczególnych lokali </a:t>
                      </a:r>
                      <a:r>
                        <a:rPr lang="pl-PL" sz="1400" strike="sng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oraz wind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Przedstawiony katalog nie dotyczy pomieszczeń przynależnych, prawem związanych z własnością danego lokalu. </a:t>
                      </a:r>
                      <a:r>
                        <a:rPr lang="pl-PL" sz="1400" strike="sng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Przedstawiony katalog nie jest zamknięty. 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Może zostać rozszerzony na podstawie załączonych postanowień umów o ustanowieniu odrębnej własności lokalu </a:t>
                      </a:r>
                      <a:r>
                        <a:rPr lang="pl-PL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lub wyniku audytu energetycznego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pl-PL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Budynek zgodnie z definicją ujętą w Art. 3 Ustawy z dnia 7 lipca 1994 r. Prawo Budowlane (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Dz.U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1994 Nr 89 poz. 414 z późn. zm.) – to obiekt budowlany, który jest trwale związany z gruntem, wydzielony z przestrzeni za pomocą przegród budowlanych oraz posiada fundamenty i dach.</a:t>
                      </a:r>
                    </a:p>
                    <a:p>
                      <a:pPr marL="81915" marR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665" marR="506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000" b="1" dirty="0">
                          <a:effectLst/>
                        </a:rPr>
                        <a:t>0/1</a:t>
                      </a:r>
                      <a:endParaRPr lang="pl-PL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665" marR="5066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137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44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dirty="0">
              <a:latin typeface="Calibri" pitchFamily="34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1600200" y="4343400"/>
            <a:ext cx="32004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781021"/>
              </p:ext>
            </p:extLst>
          </p:nvPr>
        </p:nvGraphicFramePr>
        <p:xfrm>
          <a:off x="77723" y="1590261"/>
          <a:ext cx="9066278" cy="48387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2364"/>
                <a:gridCol w="1154132"/>
                <a:gridCol w="4069531"/>
                <a:gridCol w="29188"/>
                <a:gridCol w="2658697"/>
                <a:gridCol w="702366"/>
              </a:tblGrid>
              <a:tr h="1139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</a:rPr>
                        <a:t>Lp</a:t>
                      </a:r>
                      <a:r>
                        <a:rPr lang="pl-PL" sz="1400" dirty="0">
                          <a:effectLst/>
                        </a:rPr>
                        <a:t>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6" marR="60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Kryterium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Opis kryterium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Punktacja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Maksymalna liczba punktów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6990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1</a:t>
                      </a:r>
                      <a:r>
                        <a:rPr lang="pl-PL" sz="1400" dirty="0">
                          <a:effectLst/>
                        </a:rPr>
                        <a:t>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Zgodność projektu z programem rewitalizacji</a:t>
                      </a:r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106045" marR="90170" indent="635">
                        <a:lnSpc>
                          <a:spcPct val="10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Zgodnie z RPO WM 2014-2020, kryterium promuje zgodność projektu z obowiązującym (na dzień składania wniosku o dofinansowanie) właściwym miejscowo programem rewitalizacji.</a:t>
                      </a:r>
                    </a:p>
                    <a:p>
                      <a:pPr marL="106045" marR="90170" indent="635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Program rewitalizacji musi znajdować się w Wykazie programów rewitalizacji województwa mazowieckiego.</a:t>
                      </a:r>
                    </a:p>
                    <a:p>
                      <a:pPr marL="106045" marR="90170" indent="635">
                        <a:lnSpc>
                          <a:spcPct val="10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Projekt powinien być określony wskaźnikiem: </a:t>
                      </a:r>
                    </a:p>
                    <a:p>
                      <a:pPr marL="1060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„Udział projektu w odniesieniu do obszaru objętego programem rewitalizacji [%]”.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marR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50" marR="89535" indent="-450215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pkt - projekt znajduje się na liście projektów głównych/podstawowych w programie rewitalizacji </a:t>
                      </a:r>
                    </a:p>
                    <a:p>
                      <a:pPr marL="534988" marR="89535" indent="-360363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pkt - projekt wskazany jest jako pozostałe/uzupełniające przedsięwzięcia rewitalizacyjne w programie rewitalizacji</a:t>
                      </a:r>
                    </a:p>
                    <a:p>
                      <a:pPr marL="174625" marR="9017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Punkty w ramach kryterium nie podlegają sumowaniu.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05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649455"/>
              </p:ext>
            </p:extLst>
          </p:nvPr>
        </p:nvGraphicFramePr>
        <p:xfrm>
          <a:off x="0" y="1009203"/>
          <a:ext cx="9144001" cy="63835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025"/>
                <a:gridCol w="1259236"/>
                <a:gridCol w="4125866"/>
                <a:gridCol w="43064"/>
                <a:gridCol w="2748705"/>
                <a:gridCol w="636105"/>
              </a:tblGrid>
              <a:tr h="9123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</a:rPr>
                        <a:t>Lp</a:t>
                      </a:r>
                      <a:r>
                        <a:rPr lang="pl-PL" sz="1400" dirty="0">
                          <a:effectLst/>
                        </a:rPr>
                        <a:t>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Kryterium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Opis kryterium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Punktacja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Maksymalna liczba punktów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20956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2.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1" marR="40971" marT="0" marB="0"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Efektywność kosztowa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 </a:t>
                      </a:r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971" marR="40971" marT="0" marB="0" anchor="ctr"/>
                </a:tc>
                <a:tc rowSpan="2">
                  <a:txBody>
                    <a:bodyPr/>
                    <a:lstStyle/>
                    <a:p>
                      <a:pPr marL="10604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</a:rPr>
                        <a:t>Zgodnie z RPO WM 2014-2020, wskaźnik: „Liczba wspartych obiektów infrastruktury zlokalizowanych na rewitalizowanych obszarach” jest ramą wykonania osi priorytetowej i będzie służył KE do oceny realizacji celów RPO </a:t>
                      </a:r>
                      <a:r>
                        <a:rPr lang="pl-PL" sz="1400" dirty="0" smtClean="0">
                          <a:effectLst/>
                        </a:rPr>
                        <a:t>WM.</a:t>
                      </a:r>
                      <a:r>
                        <a:rPr lang="pl-PL" sz="1400" baseline="0" dirty="0" smtClean="0">
                          <a:effectLst/>
                        </a:rPr>
                        <a:t> </a:t>
                      </a:r>
                      <a:r>
                        <a:rPr lang="pl-PL" sz="1400" dirty="0" smtClean="0">
                          <a:effectLst/>
                        </a:rPr>
                        <a:t>Kryterium </a:t>
                      </a:r>
                      <a:r>
                        <a:rPr lang="pl-PL" sz="1400" dirty="0">
                          <a:effectLst/>
                        </a:rPr>
                        <a:t>jest liczone zgodnie z poniższym wzorem:</a:t>
                      </a:r>
                    </a:p>
                    <a:p>
                      <a:pPr marL="106045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Wartość dofinansowania UE projektu (euro)</a:t>
                      </a:r>
                    </a:p>
                    <a:p>
                      <a:pPr marL="106045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                                                                               </a:t>
                      </a:r>
                      <a:r>
                        <a:rPr lang="pl-PL" sz="1200" dirty="0" smtClean="0">
                          <a:effectLst/>
                        </a:rPr>
                        <a:t>  </a:t>
                      </a:r>
                      <a:r>
                        <a:rPr lang="pl-PL" sz="1200" dirty="0">
                          <a:effectLst/>
                        </a:rPr>
                        <a:t>&lt;= 1 720 998 euro</a:t>
                      </a:r>
                    </a:p>
                    <a:p>
                      <a:pPr marL="106045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Wartości docelowa wskaźnika w ramach projektu:</a:t>
                      </a:r>
                    </a:p>
                    <a:p>
                      <a:pPr marL="106045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</a:p>
                    <a:p>
                      <a:pPr marL="106045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„Liczba wspartych obiektów infrastruktury zlokalizowanych na rewitalizowanych obszarach [szt.]”</a:t>
                      </a:r>
                    </a:p>
                    <a:p>
                      <a:pPr marL="106045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pl-PL" sz="1400" dirty="0" smtClean="0">
                        <a:effectLst/>
                      </a:endParaRPr>
                    </a:p>
                    <a:p>
                      <a:pPr marL="106045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  <a:r>
                        <a:rPr lang="pl-PL" sz="1400" dirty="0" smtClean="0">
                          <a:effectLst/>
                        </a:rPr>
                        <a:t>Jako obiekt infrastruktury należy rozumieć budynek mieszkalny wielorodzinny. </a:t>
                      </a:r>
                    </a:p>
                    <a:p>
                      <a:pPr marL="106045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pl-PL" sz="1400" dirty="0" smtClean="0">
                        <a:effectLst/>
                      </a:endParaRPr>
                    </a:p>
                    <a:p>
                      <a:pPr marL="106045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</a:rPr>
                        <a:t>Koszt należy przeliczyć kursem euro podanym w regulaminie konkursu. </a:t>
                      </a:r>
                    </a:p>
                    <a:p>
                      <a:pPr marL="106045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marR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178435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</a:rPr>
                        <a:t>Średnia </a:t>
                      </a:r>
                      <a:r>
                        <a:rPr lang="pl-PL" sz="1400" dirty="0">
                          <a:effectLst/>
                        </a:rPr>
                        <a:t>wartość arytmetyczna dofinansowania UE jednego obiektu budowlanego, kubaturowego i całorocznego w projekcie:</a:t>
                      </a:r>
                    </a:p>
                    <a:p>
                      <a:pPr marL="178435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</a:p>
                    <a:p>
                      <a:pPr marL="622300" indent="-5302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12 pkt </a:t>
                      </a:r>
                      <a:r>
                        <a:rPr lang="pl-PL" sz="1400" dirty="0">
                          <a:effectLst/>
                        </a:rPr>
                        <a:t>- poniżej lub równe </a:t>
                      </a:r>
                      <a:r>
                        <a:rPr lang="pl-PL" sz="1400" dirty="0" smtClean="0">
                          <a:effectLst/>
                        </a:rPr>
                        <a:t>1 </a:t>
                      </a:r>
                      <a:r>
                        <a:rPr lang="pl-PL" sz="1400" dirty="0">
                          <a:effectLst/>
                        </a:rPr>
                        <a:t>272 042 euro; </a:t>
                      </a:r>
                    </a:p>
                    <a:p>
                      <a:pPr marL="622300" indent="-5302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8 pkt – </a:t>
                      </a:r>
                      <a:r>
                        <a:rPr lang="pl-PL" sz="1400" dirty="0">
                          <a:effectLst/>
                        </a:rPr>
                        <a:t>poniżej lub równe 1 496 520 euro</a:t>
                      </a:r>
                    </a:p>
                    <a:p>
                      <a:pPr marL="622300" indent="-5302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4  pkt – </a:t>
                      </a:r>
                      <a:r>
                        <a:rPr lang="pl-PL" sz="1400" dirty="0">
                          <a:effectLst/>
                        </a:rPr>
                        <a:t>poniżej lub równe 1 720 998 euro </a:t>
                      </a:r>
                    </a:p>
                    <a:p>
                      <a:pPr marL="622300" indent="-5302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0 pkt - </a:t>
                      </a:r>
                      <a:r>
                        <a:rPr lang="pl-PL" sz="1400" dirty="0">
                          <a:effectLst/>
                        </a:rPr>
                        <a:t>brak spełnienia ww. warunków lub brak informacji w tym zakresie.</a:t>
                      </a:r>
                    </a:p>
                    <a:p>
                      <a:pPr marL="2686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</a:rPr>
                        <a:t>Koszt należy przeliczyć kursem euro podanym w regulaminie konkursu. Punkty w ramach kryterium nie podlegają sumowaniu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12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261585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1" marR="40971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971" marR="40971" marT="0" marB="0" anchor="ctr"/>
                </a:tc>
                <a:tc vMerge="1">
                  <a:txBody>
                    <a:bodyPr/>
                    <a:lstStyle/>
                    <a:p>
                      <a:pPr marL="10604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marR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pPr marL="178435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pl-PL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cxnSp>
        <p:nvCxnSpPr>
          <p:cNvPr id="9" name="Łącznik prosty 8"/>
          <p:cNvCxnSpPr/>
          <p:nvPr/>
        </p:nvCxnSpPr>
        <p:spPr>
          <a:xfrm>
            <a:off x="1775791" y="3843130"/>
            <a:ext cx="26636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3" name="Obraz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53975"/>
            <a:ext cx="2590801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53975"/>
            <a:ext cx="2590801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53975"/>
            <a:ext cx="2590801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98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031816"/>
              </p:ext>
            </p:extLst>
          </p:nvPr>
        </p:nvGraphicFramePr>
        <p:xfrm>
          <a:off x="0" y="600961"/>
          <a:ext cx="9144001" cy="66544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025"/>
                <a:gridCol w="1259236"/>
                <a:gridCol w="3631096"/>
                <a:gridCol w="25400"/>
                <a:gridCol w="3115365"/>
                <a:gridCol w="781879"/>
              </a:tblGrid>
              <a:tr h="544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</a:rPr>
                        <a:t>Lp</a:t>
                      </a:r>
                      <a:r>
                        <a:rPr lang="pl-PL" sz="1400" dirty="0">
                          <a:effectLst/>
                        </a:rPr>
                        <a:t>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Kryterium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Opis kryterium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Punktacja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Maksymalna liczba punktów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55554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</a:rPr>
                        <a:t>3.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Komplementarność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projektu z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przedsięwzięciami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finansowanymi z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Europejskiego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Funduszu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Społecznego</a:t>
                      </a:r>
                    </a:p>
                    <a:p>
                      <a:pPr marR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06045" marR="90170" indent="635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106045" marR="90170" indent="6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Zgodnie z RPO WM 2014 - 2020 kryterium promuje komplementarność podejmowanych działań finansowanych ze środków Europejskiego Funduszu Rozwoju Regionalnego (EFRR) oraz Europejskiego Funduszu Społecznego (EFS) lub z innymi przedsięwzięciami zgodnymi z celami EFS. 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kryterium oceniane będzie, czy w odniesieniu do projektu (planowanego do wsparcia z EFRR) wykazana została komplementarność z projektami współfinasowanymi z EFS lub z innymi zgodnymi z celami EFS; wskazanymi w programie rewitalizacji znajdującym się w Wykazie programów rewitalizacji województwa mazowieckiego.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Komplementarność projektów musi zostać potwierdzona właściwymi dokumentami np. umową/decyzją o dofinasowaniu, potwierdzeniem złożenia wniosku o dofinasowanie, oświadczeniem podmiotu odpowiedzialnego o planowanej realizacji projektu, oraz każdorazowo wskazaniem odpowiedniej strony w Programie Rewitalizacji (bez konieczności załączania samego Programu). </a:t>
                      </a:r>
                    </a:p>
                    <a:p>
                      <a:pPr marL="104140" marR="9017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215" marR="895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pl-PL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wykazał, że:</a:t>
                      </a:r>
                    </a:p>
                    <a:p>
                      <a:pPr marL="452438" indent="-277813" algn="l" defTabSz="914400" rtl="0" eaLnBrk="1" latinLnBrk="0" hangingPunct="1"/>
                      <a:r>
                        <a:rPr lang="pl-PL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pkt – projekt jest komplementarny z przedsięwzięciami finansowanymi z EFS, lub z innymi zgodnymi z celami EFS będącymi w trakcie realizacji,</a:t>
                      </a:r>
                    </a:p>
                    <a:p>
                      <a:pPr marL="452438" indent="-277813" algn="l" defTabSz="914400" rtl="0" eaLnBrk="1" latinLnBrk="0" hangingPunct="1"/>
                      <a:r>
                        <a:rPr lang="pl-PL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pkt – projekt jest komplementarny z przedsięwzięciami, dla których został złożony wniosek o dofinansowanie ze środków EFS, </a:t>
                      </a:r>
                    </a:p>
                    <a:p>
                      <a:pPr marL="452438" indent="-277813"/>
                      <a:r>
                        <a:rPr lang="pl-PL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pkt – wnioskodawca wykazał komplementarność projektu z przedsięwzięciami planowanymi do realizacji ze środków EFS lub z innymi zgodnymi z celami EFS, przez niego lub inne podmioty, dla których nie został złożony wniosek o dofinansowanie, ale zostały ujęte w programie rewitalizacji znajdującym się w Wykazie programów rewitalizacji województwa mazowieckiego, a podmiot odpowiedzialny za projekt wskazany w programie rewitalizacji, zobowiązał się, że zostaną zrealizowane,</a:t>
                      </a:r>
                    </a:p>
                    <a:p>
                      <a:pPr marL="452438" indent="-277813"/>
                      <a:r>
                        <a:rPr lang="pl-PL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pkt - brak spełnienia ww. warunków lub brak informacji w tym zakresie.</a:t>
                      </a:r>
                    </a:p>
                    <a:p>
                      <a:endParaRPr lang="pl-PL" sz="13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Punkty w ramach kryterium nie podlegają sumowaniu</a:t>
                      </a:r>
                      <a:endParaRPr lang="pl-PL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26944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pl-PL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053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389784"/>
              </p:ext>
            </p:extLst>
          </p:nvPr>
        </p:nvGraphicFramePr>
        <p:xfrm>
          <a:off x="0" y="742121"/>
          <a:ext cx="9144000" cy="62735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6242"/>
                <a:gridCol w="1544836"/>
                <a:gridCol w="3604592"/>
                <a:gridCol w="25400"/>
                <a:gridCol w="2804543"/>
                <a:gridCol w="708387"/>
              </a:tblGrid>
              <a:tr h="1152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</a:rPr>
                        <a:t>Lp</a:t>
                      </a:r>
                      <a:r>
                        <a:rPr lang="pl-PL" sz="1400" dirty="0">
                          <a:effectLst/>
                        </a:rPr>
                        <a:t>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6" marR="60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Kryterium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Opis kryterium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Punktacja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Maksymalna liczba punktów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335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Kompletność projektu</a:t>
                      </a:r>
                      <a:endParaRPr lang="pl-PL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promuje projekty polegające na kompletnych zmianach w budynku mieszkalnym wielorodzinnym, obejmujących co najmniej 3 elementy z wymienionych: 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ściany zewnętrzne, ściany nośne, fundamenty, dach, stropy, strychy, ciągi komunikacyjne, systemy wentylacji, pralnie, suszarnie, przechowalnie wózków dziecięcych, instalacje centralnego ogrzewania, wodociągowe, kanalizacyjne, elektryczne, windy.</a:t>
                      </a:r>
                    </a:p>
                    <a:p>
                      <a:pPr marL="106045" marR="90170" indent="635">
                        <a:lnSpc>
                          <a:spcPct val="10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marR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 indent="0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Weryfikacja nastąpi na podstawie opisu projektu:</a:t>
                      </a:r>
                    </a:p>
                    <a:p>
                      <a:pPr marL="92075" indent="0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pkt - inwestycja obejmuje 5 i więcej z wymienionych elementów;</a:t>
                      </a:r>
                    </a:p>
                    <a:p>
                      <a:pPr marL="92075" indent="0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pkt - inwestycja obejmuje 4 z wymienionych elementów;</a:t>
                      </a:r>
                    </a:p>
                    <a:p>
                      <a:pPr marL="92075" indent="0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pkt - inwestycja obejmuje 3 z wymienionych elementów;</a:t>
                      </a:r>
                    </a:p>
                    <a:p>
                      <a:pPr marL="92075" indent="0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pkt - inwestycja obejmuje 2 i mniej z wymienionych elementów .</a:t>
                      </a:r>
                    </a:p>
                    <a:p>
                      <a:pPr marL="92075" indent="0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92075" indent="0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Jeśli projekt dotyczy więcej niż jednego budynku, kryterium będzie stosowane wyłącznie jeśli, zmiany w co najmniej jednym budynku będą obejmowały, co najmniej 3 z wymienione elementy.</a:t>
                      </a:r>
                    </a:p>
                    <a:p>
                      <a:pPr marL="92075" indent="0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Punktacja w takim wypadku zostanie przyznana zgodnie z  wyliczeniem średniej dla poszczególnych budynków.</a:t>
                      </a:r>
                    </a:p>
                    <a:p>
                      <a:pPr marL="92075" indent="0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92075" indent="0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Punkty w ramach kryterium nie podlegają sumowaniu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617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24923"/>
              </p:ext>
            </p:extLst>
          </p:nvPr>
        </p:nvGraphicFramePr>
        <p:xfrm>
          <a:off x="1" y="1006867"/>
          <a:ext cx="9143999" cy="58626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6242"/>
                <a:gridCol w="1750918"/>
                <a:gridCol w="3517525"/>
                <a:gridCol w="29438"/>
                <a:gridCol w="2681489"/>
                <a:gridCol w="708387"/>
              </a:tblGrid>
              <a:tr h="1310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Lp</a:t>
                      </a:r>
                      <a:r>
                        <a:rPr lang="pl-PL" sz="1600" dirty="0">
                          <a:effectLst/>
                        </a:rPr>
                        <a:t>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6" marR="60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Kryterium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Opis kryterium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 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Punktacja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Maksymalna liczba punktów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5520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 techniczny budynków mieszkalnych </a:t>
                      </a:r>
                      <a:endParaRPr lang="pl-PL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92075" indent="0" algn="l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promuje budynki, których stan techniczny wymaga gruntownej poprawy. W ramach kryterium sprawdzany będzie stopień zużycia technicznego budynku, wynikający z przeglądu technicznego budynku, którego dotyczy projekt.</a:t>
                      </a:r>
                    </a:p>
                    <a:p>
                      <a:pPr marL="92075" indent="0" algn="l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będzie weryfikowane na podstawie załączonych do wniosku o dofinansowanie projektu opinii bądź ekspertyzy technicznej.</a:t>
                      </a:r>
                    </a:p>
                    <a:p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marR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 indent="0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Weryfikacja nastąpi na podstawie opisu projektu:</a:t>
                      </a:r>
                    </a:p>
                    <a:p>
                      <a:pPr marL="92075" indent="0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pkt - stopień zużycia technicznego budynku powyżej 60%;</a:t>
                      </a:r>
                    </a:p>
                    <a:p>
                      <a:pPr marL="92075" indent="0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pkt - stopień zużycia technicznego budynku od 50% do 59%; </a:t>
                      </a:r>
                    </a:p>
                    <a:p>
                      <a:pPr marL="92075" indent="0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pkt - stopień zużycia technicznego budynku od 40% do 49%;</a:t>
                      </a:r>
                    </a:p>
                    <a:p>
                      <a:pPr marL="92075" indent="0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pkt - stopień zużycia technicznego budynku poniżej 40% lub brak informacji w tym zakresie;</a:t>
                      </a:r>
                    </a:p>
                    <a:p>
                      <a:pPr marL="92075" indent="0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92075" indent="0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przypadku jeśli projekt obejmuje kilka budynków wylicza się średnią ze stopnia zużycia technicznego poszczególnych budynków.</a:t>
                      </a:r>
                    </a:p>
                    <a:p>
                      <a:pPr marL="92075" indent="0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Punkty w ramach kryterium nie podlegają sumowaniu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622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4301</TotalTime>
  <Words>1302</Words>
  <Application>Microsoft Office PowerPoint</Application>
  <PresentationFormat>Pokaz na ekranie (4:3)</PresentationFormat>
  <Paragraphs>300</Paragraphs>
  <Slides>16</Slides>
  <Notes>13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kkowalewska</cp:lastModifiedBy>
  <cp:revision>645</cp:revision>
  <dcterms:created xsi:type="dcterms:W3CDTF">2015-04-20T12:46:14Z</dcterms:created>
  <dcterms:modified xsi:type="dcterms:W3CDTF">2017-04-06T12:19:16Z</dcterms:modified>
</cp:coreProperties>
</file>