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2"/>
  </p:notesMasterIdLst>
  <p:sldIdLst>
    <p:sldId id="258" r:id="rId2"/>
    <p:sldId id="382" r:id="rId3"/>
    <p:sldId id="384" r:id="rId4"/>
    <p:sldId id="387" r:id="rId5"/>
    <p:sldId id="407" r:id="rId6"/>
    <p:sldId id="413" r:id="rId7"/>
    <p:sldId id="389" r:id="rId8"/>
    <p:sldId id="411" r:id="rId9"/>
    <p:sldId id="403" r:id="rId10"/>
    <p:sldId id="324" r:id="rId1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0197" autoAdjust="0"/>
  </p:normalViewPr>
  <p:slideViewPr>
    <p:cSldViewPr snapToGrid="0">
      <p:cViewPr varScale="1">
        <p:scale>
          <a:sx n="87" d="100"/>
          <a:sy n="87" d="100"/>
        </p:scale>
        <p:origin x="6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2017-02-08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0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87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10 lutego 2017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szczegółowe wyboru projektów konkursowych </a:t>
            </a:r>
            <a:r>
              <a:rPr lang="pl-PL" sz="3600" b="1" dirty="0" smtClean="0">
                <a:latin typeface="+mn-lt"/>
              </a:rPr>
              <a:t>w </a:t>
            </a:r>
            <a:r>
              <a:rPr lang="pl-PL" sz="3600" b="1" dirty="0">
                <a:latin typeface="+mn-lt"/>
              </a:rPr>
              <a:t>ramach Regionalnego Programu Operacyjnego Województwa Mazowieckiego na lata 2014 – 2020 </a:t>
            </a:r>
            <a:r>
              <a:rPr lang="pl-PL" sz="3600" b="1" dirty="0" smtClean="0">
                <a:latin typeface="+mn-lt"/>
              </a:rPr>
              <a:t/>
            </a:r>
            <a:br>
              <a:rPr lang="pl-PL" sz="3600" b="1" dirty="0" smtClean="0">
                <a:latin typeface="+mn-lt"/>
              </a:rPr>
            </a:br>
            <a:r>
              <a:rPr lang="pl-PL" sz="3600" b="1" dirty="0" smtClean="0">
                <a:latin typeface="+mn-lt"/>
              </a:rPr>
              <a:t>ze </a:t>
            </a:r>
            <a:r>
              <a:rPr lang="pl-PL" sz="3600" b="1" dirty="0">
                <a:latin typeface="+mn-lt"/>
              </a:rPr>
              <a:t>środków </a:t>
            </a:r>
            <a:r>
              <a:rPr lang="pl-PL" sz="3600" b="1" dirty="0" smtClean="0">
                <a:latin typeface="+mn-lt"/>
              </a:rPr>
              <a:t>EFRR</a:t>
            </a:r>
            <a:endParaRPr lang="pl-PL" sz="3600" b="1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Działanie </a:t>
            </a:r>
            <a:r>
              <a:rPr lang="pl-PL" sz="3600" b="1" dirty="0" smtClean="0">
                <a:latin typeface="+mn-lt"/>
              </a:rPr>
              <a:t>5.1</a:t>
            </a:r>
            <a:endParaRPr lang="pl-PL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 dirty="0" smtClean="0"/>
              <a:t>Działanie 5.1 (PI 5b) – </a:t>
            </a:r>
            <a:r>
              <a:rPr lang="pl-PL" sz="2400" dirty="0"/>
              <a:t>Dostosowanie do zmian klimatu</a:t>
            </a:r>
          </a:p>
          <a:p>
            <a:pPr algn="ctr"/>
            <a:endParaRPr lang="pl-PL" sz="2400" b="1" dirty="0"/>
          </a:p>
          <a:p>
            <a:pPr algn="ctr"/>
            <a:r>
              <a:rPr lang="pl-PL" sz="2400" dirty="0" smtClean="0"/>
              <a:t>Typ projektu:</a:t>
            </a:r>
          </a:p>
          <a:p>
            <a:pPr algn="ctr"/>
            <a:endParaRPr lang="pl-PL" sz="2400" dirty="0" smtClean="0"/>
          </a:p>
          <a:p>
            <a:pPr algn="ctr"/>
            <a:r>
              <a:rPr lang="pl-PL" sz="2400" dirty="0"/>
              <a:t>Systemy wczesnego ostrzegania przed zjawiskami </a:t>
            </a:r>
            <a:r>
              <a:rPr lang="pl-PL" sz="2400" dirty="0" smtClean="0"/>
              <a:t>katastrofalnymi.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052244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Zasadność zakresu wsparcia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Kompatybilność projektowanego podsystemu z istniejącym systemem sterowania i kontroli Wojewody Mazowieckiego 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8280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Zasięg projektu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Edukacja w zakresie wiedzy o zagrożeniach, sygnałach alarmowych i komunikatach ostrzegawczych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2540" y="2551837"/>
            <a:ext cx="8306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Kryteria merytoryczne – szczegółowe </a:t>
            </a:r>
            <a:r>
              <a:rPr lang="pl-PL" sz="2800" dirty="0"/>
              <a:t>tylko w sytuacji gdy popyt przewyższy dostępne środki zastosowane w ramach konkursu. W ramach naboru  nie stosuje  się wymogu 60% limitu punktów dopuszczającego projekt do dalszej oceny.</a:t>
            </a:r>
          </a:p>
        </p:txBody>
      </p:sp>
    </p:spTree>
    <p:extLst>
      <p:ext uri="{BB962C8B-B14F-4D97-AF65-F5344CB8AC3E}">
        <p14:creationId xmlns:p14="http://schemas.microsoft.com/office/powerpoint/2010/main" val="37110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72770"/>
              </p:ext>
            </p:extLst>
          </p:nvPr>
        </p:nvGraphicFramePr>
        <p:xfrm>
          <a:off x="243840" y="1408302"/>
          <a:ext cx="8625840" cy="554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15423"/>
                <a:gridCol w="5492520"/>
                <a:gridCol w="843280"/>
              </a:tblGrid>
              <a:tr h="852833"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0682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Intensywność występowania zagrożeń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Zagrożenia: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pl-PL" sz="9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Duże – 5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Średnie –3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Małe – 1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pl-PL" sz="9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Duże – 3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Średnie – 2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Małe – 1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pl-PL" sz="9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Duże – 3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Średnie – 2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Małe – 1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</a:t>
                      </a:r>
                      <a:r>
                        <a:rPr lang="pl-PL" sz="9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Duże – 3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Średnie – 2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Małe – 1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pl-PL" sz="9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Duże – 3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Średnie – 2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Małe – 1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</a:t>
                      </a:r>
                      <a:r>
                        <a:rPr lang="pl-PL" sz="9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Duże – 3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Średnie – 2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Małe – 1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</a:t>
                      </a:r>
                      <a:r>
                        <a:rPr lang="pl-PL" sz="9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Duże – 3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Średnie – 2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Małe – 1 pkt.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 w ramach kryterium  podlega sumowaniu.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23</a:t>
                      </a:r>
                      <a:endParaRPr lang="pl-PL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18578"/>
              </p:ext>
            </p:extLst>
          </p:nvPr>
        </p:nvGraphicFramePr>
        <p:xfrm>
          <a:off x="243840" y="1696598"/>
          <a:ext cx="8625840" cy="4406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637468"/>
                <a:gridCol w="5670475"/>
                <a:gridCol w="843280"/>
              </a:tblGrid>
              <a:tr h="105398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35276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Zasięg projektu 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Zasięg projektu obejmuje: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7500 mieszkańców - 15 pkt.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5000 do 7500 mieszkańców - 10 pkt.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min. 2500 mieszkańców - 5 pkt.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Punktacja w ramach kryterium nie podlega sumowaniu.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Brak  informacji w tym zakresie – 0 pkt.</a:t>
                      </a: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61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47349"/>
              </p:ext>
            </p:extLst>
          </p:nvPr>
        </p:nvGraphicFramePr>
        <p:xfrm>
          <a:off x="243840" y="1557856"/>
          <a:ext cx="8625840" cy="5156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84894"/>
                <a:gridCol w="5423049"/>
                <a:gridCol w="843280"/>
              </a:tblGrid>
              <a:tr h="7997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68828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Edukacja w zakresie wiedzy o zagrożeniach, sygnałach alarmowych i komunikatach ostrzegawczych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Wszystkie gminy uczestniczące w danym projekcie  zobowiązują się do przekazania wiedzy z zakresu rodzajów alarmów i komunikatów ostrzegawczych oraz zagrożeń oraz działań prewencyjnych w formach: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spotkania z mieszkańcami w gminie, która jest objęta projektem.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materiałów w wersji elektronicznej (np. strona internetowa, w tym materiały do pobrania oraz publikacje on-</a:t>
                      </a:r>
                      <a:r>
                        <a:rPr lang="pl-PL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itd.).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plakaty.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artykuł w prasie lub/i audycja radiowa w wymiarze lokalnym.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pozostałych narzędzi informacyjno-edukacyjnych niewymienionych powyżej (np. festyn, piknik).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obejmujący wszystkie z ww. form edukacyjnych - 5 pkt.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obejmujący 4 z ww. form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edukacyjnych  – 4pkt.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obejmujący 3 z ww. form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edukacyjnych  – 3 pkt.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obejmujący 2 z ww. form edukacyjnych – 2 pkt.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obejmujący 1 z ww. form edukacyjnych – 1 pkt.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 w ramach kryterium nie podlega sumowaniu.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Brak spełnienia ww. warunków lub brak informacji w tym zakresie – 0 pkt.</a:t>
                      </a:r>
                      <a:endParaRPr lang="pl-PL" sz="12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3659</TotalTime>
  <Words>462</Words>
  <Application>Microsoft Office PowerPoint</Application>
  <PresentationFormat>Pokaz na ekranie (4:3)</PresentationFormat>
  <Paragraphs>122</Paragraphs>
  <Slides>10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Dulęba Michał</cp:lastModifiedBy>
  <cp:revision>555</cp:revision>
  <dcterms:created xsi:type="dcterms:W3CDTF">2015-04-20T12:46:14Z</dcterms:created>
  <dcterms:modified xsi:type="dcterms:W3CDTF">2017-02-08T12:29:06Z</dcterms:modified>
</cp:coreProperties>
</file>