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8"/>
  </p:notesMasterIdLst>
  <p:sldIdLst>
    <p:sldId id="258" r:id="rId2"/>
    <p:sldId id="382" r:id="rId3"/>
    <p:sldId id="384" r:id="rId4"/>
    <p:sldId id="387" r:id="rId5"/>
    <p:sldId id="407" r:id="rId6"/>
    <p:sldId id="400" r:id="rId7"/>
    <p:sldId id="389" r:id="rId8"/>
    <p:sldId id="402" r:id="rId9"/>
    <p:sldId id="403" r:id="rId10"/>
    <p:sldId id="411" r:id="rId11"/>
    <p:sldId id="404" r:id="rId12"/>
    <p:sldId id="405" r:id="rId13"/>
    <p:sldId id="408" r:id="rId14"/>
    <p:sldId id="409" r:id="rId15"/>
    <p:sldId id="410" r:id="rId16"/>
    <p:sldId id="324" r:id="rId1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 varScale="1">
        <p:scale>
          <a:sx n="106" d="100"/>
          <a:sy n="106" d="100"/>
        </p:scale>
        <p:origin x="9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2017-03-21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9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2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3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17 </a:t>
            </a:r>
            <a:r>
              <a:rPr lang="pl-PL" smtClean="0">
                <a:latin typeface="+mj-lt"/>
              </a:rPr>
              <a:t>marca </a:t>
            </a:r>
            <a:r>
              <a:rPr lang="pl-PL" smtClean="0">
                <a:latin typeface="+mj-lt"/>
              </a:rPr>
              <a:t>2017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637271"/>
              </p:ext>
            </p:extLst>
          </p:nvPr>
        </p:nvGraphicFramePr>
        <p:xfrm>
          <a:off x="243840" y="1557856"/>
          <a:ext cx="8625840" cy="461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390042"/>
                <a:gridCol w="5917901"/>
                <a:gridCol w="843280"/>
              </a:tblGrid>
              <a:tr h="919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8490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Wpływ na wody powierzchniowe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Projekt przewiduje: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pl-PL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zatrzymanie jak największej ilości wody w miejscu jej spadku na powierzchnię ziemi – 3 pkt;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pl-PL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 najwyżej zatrzymanie lub spowolnienie spływu wody poza miejscem jej spadku na powierzchnię ziemi zanim dotrze ona do najbliższego naturalnego cieku wodnego (rzeki) – 2 pkt;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pl-PL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 najwyżej zatrzymanie lub spowolnienie spływu wody w cieku wodnym (rzece) – 1 pkt.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Punkty w ramach kryterium nie sumują się.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7175"/>
            <a:ext cx="7519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-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Przed ZWM 21.02.2017 r.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31960"/>
              </p:ext>
            </p:extLst>
          </p:nvPr>
        </p:nvGraphicFramePr>
        <p:xfrm>
          <a:off x="243840" y="1557856"/>
          <a:ext cx="8625840" cy="510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390042"/>
                <a:gridCol w="5917901"/>
                <a:gridCol w="843280"/>
              </a:tblGrid>
              <a:tr h="919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8490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Wpływ na wody powierzchniowe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Projekt przewiduje: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pl-PL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zatrzymanie jak największej ilości wody w miejscu jej spadku na powierzchnię ziemi – 3 pkt;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pl-PL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 najwyżej zatrzymanie lub spowolnienie spływu wody poza miejscem jej spadku na powierzchnię ziemi zanim dotrze ona do najbliższego naturalnego cieku wodnego (rzeki) – 2 pkt;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pl-PL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 najwyżej zatrzymanie lub spowolnienie spływu wody w cieku wodnym (rzece) – 1 pkt.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Punkty w ramach kryterium nie sumują się.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Brak spełnienia wyżej wymienionych warunków lub brak informacji w tym zakresie – 0 pkt.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7175"/>
            <a:ext cx="7326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-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 zmianie technicznej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2677"/>
              </p:ext>
            </p:extLst>
          </p:nvPr>
        </p:nvGraphicFramePr>
        <p:xfrm>
          <a:off x="243840" y="1408303"/>
          <a:ext cx="8625840" cy="519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583679"/>
                <a:gridCol w="5724264"/>
                <a:gridCol w="843280"/>
              </a:tblGrid>
              <a:tr h="91783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4883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Efektywność kosztowa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Średnia wartość dofinansowania UE w przeliczeniu na 1 m3 możliwej do uzyskania pojemności retencjonowania wody w projekcie: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poniżej 3,8 euro – 3 pkt; 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9905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od 3,8 euro do 4,5 euro –  2 pkt;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powyżej 4,5 euro – 0 pkt.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Brak spełnienia wyżej wymienionych warunków lub brak informacji w tym zakresie – 0 pkt.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Koszt należy przeliczyć kursem euro podanym w regulaminie konkursu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2720"/>
              </p:ext>
            </p:extLst>
          </p:nvPr>
        </p:nvGraphicFramePr>
        <p:xfrm>
          <a:off x="243840" y="1408303"/>
          <a:ext cx="8625840" cy="519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583679"/>
                <a:gridCol w="5724264"/>
                <a:gridCol w="843280"/>
              </a:tblGrid>
              <a:tr h="91783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4883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Liczba ludności korzystająca ze środków ochrony przeciwpowodziowej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Liczba ludności odnoszących korzyści ze środków ochrony przeciwpowodziowej: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powyżej 5 000 osób – 6 pkt; 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powyżej 2 000  do 5 000 osób – 3 pkt;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powyżej 500 do 2 000 osób – 1 pkt.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Punkty w ramach kryterium nie sumują się.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31339"/>
              </p:ext>
            </p:extLst>
          </p:nvPr>
        </p:nvGraphicFramePr>
        <p:xfrm>
          <a:off x="243840" y="1408303"/>
          <a:ext cx="8625840" cy="519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583679"/>
                <a:gridCol w="5724264"/>
                <a:gridCol w="843280"/>
              </a:tblGrid>
              <a:tr h="91783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4883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Wpływ na obszary wiejskie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Projekt zrealizowany zostanie  w miejscowości należącej do:</a:t>
                      </a:r>
                    </a:p>
                    <a:p>
                      <a:pPr marL="90170" marR="89535">
                        <a:spcAft>
                          <a:spcPts val="0"/>
                        </a:spcAft>
                      </a:pP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8953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wyłącznie na obszarze gminy wiejskiej (zgodnie z klasyfikacją DEGURBA) – 1 pkt;</a:t>
                      </a:r>
                    </a:p>
                    <a:p>
                      <a:pPr marL="0" marR="89535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89535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pozostałe gminy lub brak informacji w tym </a:t>
                      </a:r>
                      <a:b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zakresie – 0 pkt.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536376"/>
              </p:ext>
            </p:extLst>
          </p:nvPr>
        </p:nvGraphicFramePr>
        <p:xfrm>
          <a:off x="243840" y="1408303"/>
          <a:ext cx="8625840" cy="519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583679"/>
                <a:gridCol w="5724264"/>
                <a:gridCol w="843280"/>
              </a:tblGrid>
              <a:tr h="91783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4883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Promocyjna akcja edukacyjna dotycząca ochrony przed powodziami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Narzędzia kampanii informacyjno-promocyjnej</a:t>
                      </a:r>
                      <a:r>
                        <a:rPr lang="pl-PL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pl-PL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dotycząca podnoszenia świadomości w przypadku wystąpienia powodzi:</a:t>
                      </a:r>
                      <a:endParaRPr lang="pl-PL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spotkania z mieszkańcami w gminie, która jest objęta projektem lub materiały w wersji elektronicznej (np. strona internetowa, w tym materiały do pobrania oraz publikacje on-</a:t>
                      </a:r>
                      <a:r>
                        <a:rPr lang="pl-PL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line</a:t>
                      </a: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itd.) – 1 pkt;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artykuł w prasie lub/i audycja radiowa lub/i reklama telewizyjna lub pozostałe narzędzia informacyjno-edukacyjne niewymienionych powyżej (np. festyn, piknik) - 1 pkt.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Punkty w ramach kryterium sumują się.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szczegółowe wyboru projektów konkursowych </a:t>
            </a:r>
            <a:r>
              <a:rPr lang="pl-PL" sz="3600" b="1" dirty="0" smtClean="0">
                <a:latin typeface="+mn-lt"/>
              </a:rPr>
              <a:t>w </a:t>
            </a:r>
            <a:r>
              <a:rPr lang="pl-PL" sz="3600" b="1" dirty="0">
                <a:latin typeface="+mn-lt"/>
              </a:rPr>
              <a:t>ramach Regionalnego Programu Operacyjnego Województwa Mazowieckiego na lata 2014 – 2020 </a:t>
            </a:r>
            <a:r>
              <a:rPr lang="pl-PL" sz="3600" b="1" dirty="0" smtClean="0">
                <a:latin typeface="+mn-lt"/>
              </a:rPr>
              <a:t/>
            </a:r>
            <a:br>
              <a:rPr lang="pl-PL" sz="3600" b="1" dirty="0" smtClean="0">
                <a:latin typeface="+mn-lt"/>
              </a:rPr>
            </a:br>
            <a:r>
              <a:rPr lang="pl-PL" sz="3600" b="1" dirty="0" smtClean="0">
                <a:latin typeface="+mn-lt"/>
              </a:rPr>
              <a:t>ze </a:t>
            </a:r>
            <a:r>
              <a:rPr lang="pl-PL" sz="3600" b="1" dirty="0">
                <a:latin typeface="+mn-lt"/>
              </a:rPr>
              <a:t>środków </a:t>
            </a:r>
            <a:r>
              <a:rPr lang="pl-PL" sz="3600" b="1" dirty="0" smtClean="0">
                <a:latin typeface="+mn-lt"/>
              </a:rPr>
              <a:t>EFRR</a:t>
            </a:r>
            <a:endParaRPr lang="pl-PL" sz="3600" b="1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Działanie </a:t>
            </a:r>
            <a:r>
              <a:rPr lang="pl-PL" sz="3600" b="1" dirty="0" smtClean="0">
                <a:latin typeface="+mn-lt"/>
              </a:rPr>
              <a:t>5.1</a:t>
            </a:r>
            <a:endParaRPr lang="pl-PL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 dirty="0" smtClean="0"/>
              <a:t>Działanie 5.1 (PI 5b) – </a:t>
            </a:r>
            <a:r>
              <a:rPr lang="pl-PL" sz="2400" dirty="0"/>
              <a:t>Dostosowanie do zmian klimatu</a:t>
            </a:r>
          </a:p>
          <a:p>
            <a:pPr algn="ctr"/>
            <a:endParaRPr lang="pl-PL" sz="2400" b="1" dirty="0"/>
          </a:p>
          <a:p>
            <a:pPr algn="ctr"/>
            <a:r>
              <a:rPr lang="pl-PL" sz="2400" dirty="0" smtClean="0"/>
              <a:t>Typ projektu:</a:t>
            </a:r>
          </a:p>
          <a:p>
            <a:pPr algn="ctr"/>
            <a:endParaRPr lang="pl-PL" sz="2400" dirty="0" smtClean="0"/>
          </a:p>
          <a:p>
            <a:pPr algn="ctr"/>
            <a:r>
              <a:rPr lang="pl-PL" sz="2400" dirty="0" smtClean="0"/>
              <a:t>Rozwój </a:t>
            </a:r>
            <a:r>
              <a:rPr lang="pl-PL" sz="2400" dirty="0"/>
              <a:t>kompleksowych systemów małej retencji zgodnie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Programem Małej Retencji dla Województwa Mazowieckiego </a:t>
            </a:r>
            <a:endParaRPr lang="pl-PL" sz="2400" dirty="0" smtClean="0"/>
          </a:p>
          <a:p>
            <a:pPr algn="ctr"/>
            <a:r>
              <a:rPr lang="pl-PL" sz="2400" dirty="0" smtClean="0"/>
              <a:t>oraz </a:t>
            </a:r>
          </a:p>
          <a:p>
            <a:pPr algn="ctr"/>
            <a:r>
              <a:rPr lang="pl-PL" sz="2400" dirty="0" smtClean="0"/>
              <a:t>zabezpieczenie </a:t>
            </a:r>
            <a:r>
              <a:rPr lang="pl-PL" sz="2400" dirty="0"/>
              <a:t>spływu wód </a:t>
            </a:r>
            <a:r>
              <a:rPr lang="pl-PL" sz="2400" dirty="0" smtClean="0"/>
              <a:t>wezbraniowych.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40075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Ramową Dyrektywą Wodną, Dyrektywą Powodziową oraz Dyrektywą Siedliskową 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 i lokalizacja inwestycji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1307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dobrymi praktykami opracowanymi w ramach Programu Infrastruktura i Środowisko (POIŚ) 2007-2013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ze Strategicznym Planem Adaptacji 2020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461444"/>
              </p:ext>
            </p:extLst>
          </p:nvPr>
        </p:nvGraphicFramePr>
        <p:xfrm>
          <a:off x="543560" y="1583870"/>
          <a:ext cx="8012610" cy="249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ze Strategią Bezpieczeństwo Energetyczne i Środowisko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71631"/>
              </p:ext>
            </p:extLst>
          </p:nvPr>
        </p:nvGraphicFramePr>
        <p:xfrm>
          <a:off x="243840" y="1557853"/>
          <a:ext cx="8625840" cy="477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401261"/>
                <a:gridCol w="4906682"/>
                <a:gridCol w="843280"/>
              </a:tblGrid>
              <a:tr h="127990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Gotowość projektu do realizacji 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Wnioskodawca: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pl-PL" sz="18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posiada prawomocne pozwolenia na budowę/na realizację inwestycji lub nie jest ono wymagane – 6 pkt;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pl-PL" sz="18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posiada prawomocne pozwolenie wodnoprawne lub nie jest ono wymagane – 4 pkt;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pl-PL" sz="18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podsiada wymaganych pozwoleń – 0 pkt.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nie sumują się.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6</a:t>
                      </a:r>
                      <a:endParaRPr lang="pl-PL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10252"/>
              </p:ext>
            </p:extLst>
          </p:nvPr>
        </p:nvGraphicFramePr>
        <p:xfrm>
          <a:off x="243840" y="1557855"/>
          <a:ext cx="8625840" cy="418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637468"/>
                <a:gridCol w="5670475"/>
                <a:gridCol w="843280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86095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Powierzchnia zabezpieczonych terenów (ha)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Powierzchnia zabezpieczonego terenu w wyniku realizacji projektów:</a:t>
                      </a:r>
                    </a:p>
                    <a:p>
                      <a:pPr marL="20320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pl-PL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powyżej 50 ha – 6 pkt; </a:t>
                      </a:r>
                    </a:p>
                    <a:p>
                      <a:pPr marL="20320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pl-PL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powyżej 25 do 50 ha – 3 pkt;</a:t>
                      </a:r>
                    </a:p>
                    <a:p>
                      <a:pPr marL="20320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pl-PL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od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do 25 ha – 1 pkt.</a:t>
                      </a:r>
                    </a:p>
                    <a:p>
                      <a:pPr marL="20320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Punkty w ramach kryterium nie sumują się.</a:t>
                      </a:r>
                    </a:p>
                    <a:p>
                      <a:pPr marL="20320"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51759"/>
              </p:ext>
            </p:extLst>
          </p:nvPr>
        </p:nvGraphicFramePr>
        <p:xfrm>
          <a:off x="243840" y="1557856"/>
          <a:ext cx="8625840" cy="3633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84894"/>
                <a:gridCol w="5423049"/>
                <a:gridCol w="843280"/>
              </a:tblGrid>
              <a:tr h="7997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68828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Zastosowanie metod nietechnicznych 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uwzględnia zastosowanie metod </a:t>
                      </a:r>
                      <a:br>
                        <a:rPr lang="pl-PL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nietechnicznych – 2 pkt;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l-PL" sz="16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3651</TotalTime>
  <Words>676</Words>
  <Application>Microsoft Office PowerPoint</Application>
  <PresentationFormat>Pokaz na ekranie (4:3)</PresentationFormat>
  <Paragraphs>205</Paragraphs>
  <Slides>16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Staniaszek Waldemar</cp:lastModifiedBy>
  <cp:revision>555</cp:revision>
  <dcterms:created xsi:type="dcterms:W3CDTF">2015-04-20T12:46:14Z</dcterms:created>
  <dcterms:modified xsi:type="dcterms:W3CDTF">2017-03-21T09:18:28Z</dcterms:modified>
</cp:coreProperties>
</file>